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61" r:id="rId3"/>
    <p:sldId id="310" r:id="rId4"/>
    <p:sldId id="312" r:id="rId5"/>
    <p:sldId id="313" r:id="rId6"/>
    <p:sldId id="314" r:id="rId7"/>
    <p:sldId id="316" r:id="rId8"/>
    <p:sldId id="315" r:id="rId9"/>
    <p:sldId id="317" r:id="rId10"/>
    <p:sldId id="259" r:id="rId11"/>
  </p:sldIdLst>
  <p:sldSz cx="9144000" cy="5143500" type="screen16x9"/>
  <p:notesSz cx="6858000" cy="9144000"/>
  <p:embeddedFontLst>
    <p:embeddedFont>
      <p:font typeface="Bahnschrift SemiLight Condensed" panose="020B0502040204020203" pitchFamily="34" charset="0"/>
      <p:regular r:id="rId13"/>
    </p:embeddedFont>
    <p:embeddedFont>
      <p:font typeface="Bodoni MT" panose="02070603080606020203" pitchFamily="18" charset="0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  <p:embeddedFont>
      <p:font typeface="Comfortaa Regular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1B68D3-66F0-42E1-B363-26F3B15A97DB}">
  <a:tblStyle styleId="{8D1B68D3-66F0-42E1-B363-26F3B15A97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0" autoAdjust="0"/>
  </p:normalViewPr>
  <p:slideViewPr>
    <p:cSldViewPr>
      <p:cViewPr varScale="1">
        <p:scale>
          <a:sx n="129" d="100"/>
          <a:sy n="129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ec, Martina" userId="c143b840-b96d-4d90-aa9e-604fc2706e38" providerId="ADAL" clId="{A7AB7760-7A5E-45AD-AFC5-30C8798EA73E}"/>
    <pc:docChg chg="custSel delSld modSld">
      <pc:chgData name="Gobec, Martina" userId="c143b840-b96d-4d90-aa9e-604fc2706e38" providerId="ADAL" clId="{A7AB7760-7A5E-45AD-AFC5-30C8798EA73E}" dt="2025-05-15T10:12:01.155" v="132" actId="47"/>
      <pc:docMkLst>
        <pc:docMk/>
      </pc:docMkLst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85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87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88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0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1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2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3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4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5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7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8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299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301"/>
        </pc:sldMkLst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302"/>
        </pc:sldMkLst>
      </pc:sldChg>
      <pc:sldChg chg="modSp mod">
        <pc:chgData name="Gobec, Martina" userId="c143b840-b96d-4d90-aa9e-604fc2706e38" providerId="ADAL" clId="{A7AB7760-7A5E-45AD-AFC5-30C8798EA73E}" dt="2025-05-15T10:10:09.875" v="51" actId="20577"/>
        <pc:sldMkLst>
          <pc:docMk/>
          <pc:sldMk cId="2123086070" sldId="312"/>
        </pc:sldMkLst>
        <pc:spChg chg="mod">
          <ac:chgData name="Gobec, Martina" userId="c143b840-b96d-4d90-aa9e-604fc2706e38" providerId="ADAL" clId="{A7AB7760-7A5E-45AD-AFC5-30C8798EA73E}" dt="2025-05-15T10:10:09.875" v="51" actId="20577"/>
          <ac:spMkLst>
            <pc:docMk/>
            <pc:sldMk cId="2123086070" sldId="312"/>
            <ac:spMk id="9" creationId="{00000000-0000-0000-0000-000000000000}"/>
          </ac:spMkLst>
        </pc:spChg>
        <pc:spChg chg="mod">
          <ac:chgData name="Gobec, Martina" userId="c143b840-b96d-4d90-aa9e-604fc2706e38" providerId="ADAL" clId="{A7AB7760-7A5E-45AD-AFC5-30C8798EA73E}" dt="2025-05-15T08:49:45.828" v="5" actId="20577"/>
          <ac:spMkLst>
            <pc:docMk/>
            <pc:sldMk cId="2123086070" sldId="312"/>
            <ac:spMk id="62" creationId="{00000000-0000-0000-0000-000000000000}"/>
          </ac:spMkLst>
        </pc:spChg>
        <pc:spChg chg="mod">
          <ac:chgData name="Gobec, Martina" userId="c143b840-b96d-4d90-aa9e-604fc2706e38" providerId="ADAL" clId="{A7AB7760-7A5E-45AD-AFC5-30C8798EA73E}" dt="2025-05-15T08:49:17.139" v="3" actId="20577"/>
          <ac:spMkLst>
            <pc:docMk/>
            <pc:sldMk cId="2123086070" sldId="312"/>
            <ac:spMk id="97" creationId="{00000000-0000-0000-0000-000000000000}"/>
          </ac:spMkLst>
        </pc:spChg>
      </pc:sldChg>
      <pc:sldChg chg="modSp mod">
        <pc:chgData name="Gobec, Martina" userId="c143b840-b96d-4d90-aa9e-604fc2706e38" providerId="ADAL" clId="{A7AB7760-7A5E-45AD-AFC5-30C8798EA73E}" dt="2025-05-15T10:11:28.557" v="131" actId="20577"/>
        <pc:sldMkLst>
          <pc:docMk/>
          <pc:sldMk cId="1461479932" sldId="313"/>
        </pc:sldMkLst>
        <pc:spChg chg="mod">
          <ac:chgData name="Gobec, Martina" userId="c143b840-b96d-4d90-aa9e-604fc2706e38" providerId="ADAL" clId="{A7AB7760-7A5E-45AD-AFC5-30C8798EA73E}" dt="2025-05-15T10:11:28.557" v="131" actId="20577"/>
          <ac:spMkLst>
            <pc:docMk/>
            <pc:sldMk cId="1461479932" sldId="313"/>
            <ac:spMk id="2" creationId="{00000000-0000-0000-0000-000000000000}"/>
          </ac:spMkLst>
        </pc:spChg>
        <pc:spChg chg="mod">
          <ac:chgData name="Gobec, Martina" userId="c143b840-b96d-4d90-aa9e-604fc2706e38" providerId="ADAL" clId="{A7AB7760-7A5E-45AD-AFC5-30C8798EA73E}" dt="2025-05-15T10:11:08.726" v="105" actId="20577"/>
          <ac:spMkLst>
            <pc:docMk/>
            <pc:sldMk cId="1461479932" sldId="313"/>
            <ac:spMk id="9" creationId="{00000000-0000-0000-0000-000000000000}"/>
          </ac:spMkLst>
        </pc:spChg>
      </pc:sldChg>
      <pc:sldChg chg="del">
        <pc:chgData name="Gobec, Martina" userId="c143b840-b96d-4d90-aa9e-604fc2706e38" providerId="ADAL" clId="{A7AB7760-7A5E-45AD-AFC5-30C8798EA73E}" dt="2025-05-15T10:12:01.155" v="132" actId="47"/>
        <pc:sldMkLst>
          <pc:docMk/>
          <pc:sldMk cId="0" sldId="318"/>
        </pc:sldMkLst>
      </pc:sldChg>
      <pc:sldMasterChg chg="delSldLayout">
        <pc:chgData name="Gobec, Martina" userId="c143b840-b96d-4d90-aa9e-604fc2706e38" providerId="ADAL" clId="{A7AB7760-7A5E-45AD-AFC5-30C8798EA73E}" dt="2025-05-15T10:12:01.155" v="132" actId="47"/>
        <pc:sldMasterMkLst>
          <pc:docMk/>
          <pc:sldMasterMk cId="0" sldId="2147483674"/>
        </pc:sldMasterMkLst>
        <pc:sldLayoutChg chg="del">
          <pc:chgData name="Gobec, Martina" userId="c143b840-b96d-4d90-aa9e-604fc2706e38" providerId="ADAL" clId="{A7AB7760-7A5E-45AD-AFC5-30C8798EA73E}" dt="2025-05-15T10:12:01.155" v="132" actId="47"/>
          <pc:sldLayoutMkLst>
            <pc:docMk/>
            <pc:sldMasterMk cId="0" sldId="2147483674"/>
            <pc:sldLayoutMk cId="2268681133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888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55ec058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55ec0583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55ec058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55ec058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1646125"/>
            <a:ext cx="4533900" cy="1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Font typeface="Comfortaa Regular"/>
              <a:buNone/>
              <a:defRPr sz="3500"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69100" y="3240275"/>
            <a:ext cx="46779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anjari"/>
              <a:buNone/>
              <a:defRPr sz="19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214300" y="47689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153400" y="467527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24500" y="1859772"/>
            <a:ext cx="28653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024500" y="2307825"/>
            <a:ext cx="2865300" cy="9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229600" y="47689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 Regular"/>
              <a:buNone/>
              <a:defRPr sz="25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njari"/>
              <a:buChar char="●"/>
              <a:defRPr sz="18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5400000">
            <a:off x="8796300" y="4795875"/>
            <a:ext cx="543000" cy="15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153400" y="47689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buNone/>
              <a:defRPr sz="12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l="42633" r="17143"/>
          <a:stretch/>
        </p:blipFill>
        <p:spPr>
          <a:xfrm>
            <a:off x="5922000" y="0"/>
            <a:ext cx="322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>
            <a:spLocks noGrp="1"/>
          </p:cNvSpPr>
          <p:nvPr>
            <p:ph type="subTitle" idx="1"/>
          </p:nvPr>
        </p:nvSpPr>
        <p:spPr>
          <a:xfrm>
            <a:off x="557808" y="2648850"/>
            <a:ext cx="5069700" cy="5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sv-SE" dirty="0"/>
              <a:t>Interdisciplinarni</a:t>
            </a:r>
            <a:r>
              <a:rPr lang="sl-SI" dirty="0"/>
              <a:t> </a:t>
            </a:r>
            <a:r>
              <a:rPr lang="sv-SE" dirty="0"/>
              <a:t>doktorski študijski program</a:t>
            </a:r>
            <a:r>
              <a:rPr lang="sl-SI" dirty="0"/>
              <a:t>:</a:t>
            </a:r>
          </a:p>
          <a:p>
            <a:pPr marL="0" lvl="0" indent="0" algn="l"/>
            <a:r>
              <a:rPr lang="sv-SE" dirty="0"/>
              <a:t>BIOMEDICINA</a:t>
            </a:r>
            <a:endParaRPr dirty="0"/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/>
          </p:nvPr>
        </p:nvSpPr>
        <p:spPr>
          <a:xfrm>
            <a:off x="560825" y="3163950"/>
            <a:ext cx="4849375" cy="1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sl-SI" dirty="0">
                <a:latin typeface="Bahnschrift SemiLight Condensed" panose="020B0502040204020203" pitchFamily="34" charset="0"/>
              </a:rPr>
              <a:t>KLINIČNA BIOKEMIJA IN LABORATORIJSKA BIOMEDICINA</a:t>
            </a:r>
          </a:p>
        </p:txBody>
      </p:sp>
      <p:pic>
        <p:nvPicPr>
          <p:cNvPr id="5" name="Slika 4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BA5070DE-5D81-E039-7BC4-0AAD762B2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742950"/>
            <a:ext cx="2132214" cy="1384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 l="24141" r="19857"/>
          <a:stretch/>
        </p:blipFill>
        <p:spPr>
          <a:xfrm>
            <a:off x="0" y="0"/>
            <a:ext cx="4267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4754700" y="1885950"/>
            <a:ext cx="28653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VABLJENI!</a:t>
            </a:r>
            <a:endParaRPr dirty="0"/>
          </a:p>
        </p:txBody>
      </p:sp>
      <p:pic>
        <p:nvPicPr>
          <p:cNvPr id="2" name="Slika 1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6A7B828A-5E30-60DF-A9B5-DC4048A59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71750"/>
            <a:ext cx="187781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/>
          <p:nvPr/>
        </p:nvSpPr>
        <p:spPr>
          <a:xfrm rot="-5400000">
            <a:off x="657104" y="2847924"/>
            <a:ext cx="2584200" cy="429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1200" dirty="0">
                <a:latin typeface="Bodoni MT" panose="02070603080606020203" pitchFamily="18" charset="0"/>
              </a:rPr>
              <a:t>Temeljni predmet</a:t>
            </a:r>
            <a:br>
              <a:rPr lang="sl-SI" dirty="0">
                <a:latin typeface="Bodoni MT" panose="02070603080606020203" pitchFamily="18" charset="0"/>
              </a:rPr>
            </a:br>
            <a:r>
              <a:rPr lang="sl-SI" sz="2400" dirty="0">
                <a:latin typeface="Bodoni MT" panose="02070603080606020203" pitchFamily="18" charset="0"/>
              </a:rPr>
              <a:t>STOPENJSKA KLINIČNO-BIOKEMIJSKA DIAGNOSTIKA</a:t>
            </a: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451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68" name="Google Shape;268;p34"/>
          <p:cNvSpPr txBox="1"/>
          <p:nvPr/>
        </p:nvSpPr>
        <p:spPr>
          <a:xfrm>
            <a:off x="3048000" y="3900450"/>
            <a:ext cx="3057115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Bahnschrift SemiLight Condensed" panose="020B0502040204020203" pitchFamily="34" charset="0"/>
                <a:ea typeface="Comfortaa"/>
                <a:cs typeface="Comfortaa"/>
                <a:sym typeface="Comfortaa"/>
              </a:rPr>
              <a:t>Translacijska biomedicina</a:t>
            </a:r>
          </a:p>
        </p:txBody>
      </p:sp>
      <p:sp>
        <p:nvSpPr>
          <p:cNvPr id="270" name="Google Shape;270;p34"/>
          <p:cNvSpPr txBox="1"/>
          <p:nvPr/>
        </p:nvSpPr>
        <p:spPr>
          <a:xfrm>
            <a:off x="3048000" y="2640588"/>
            <a:ext cx="35052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Bahnschrift SemiLight Condensed" panose="020B0502040204020203" pitchFamily="34" charset="0"/>
                <a:ea typeface="Comfortaa"/>
                <a:cs typeface="Comfortaa"/>
                <a:sym typeface="Comfortaa"/>
              </a:rPr>
              <a:t>Molekulski označevalci bolezni </a:t>
            </a:r>
          </a:p>
        </p:txBody>
      </p:sp>
      <p:sp>
        <p:nvSpPr>
          <p:cNvPr id="274" name="Google Shape;274;p34"/>
          <p:cNvSpPr txBox="1"/>
          <p:nvPr/>
        </p:nvSpPr>
        <p:spPr>
          <a:xfrm>
            <a:off x="3048000" y="1497588"/>
            <a:ext cx="32004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Bahnschrift SemiLight Condensed" panose="020B0502040204020203" pitchFamily="34" charset="0"/>
                <a:ea typeface="Comfortaa"/>
                <a:cs typeface="Comfortaa"/>
                <a:sym typeface="Comfortaa"/>
              </a:rPr>
              <a:t>Laboratorijska biomedicina</a:t>
            </a:r>
          </a:p>
        </p:txBody>
      </p:sp>
      <p:sp>
        <p:nvSpPr>
          <p:cNvPr id="275" name="Google Shape;275;p34"/>
          <p:cNvSpPr txBox="1"/>
          <p:nvPr/>
        </p:nvSpPr>
        <p:spPr>
          <a:xfrm>
            <a:off x="3124200" y="1673838"/>
            <a:ext cx="5062373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0" bIns="91425" anchor="ctr" anchorCtr="0">
            <a:noAutofit/>
          </a:bodyPr>
          <a:lstStyle/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Sklop1: Znanstveni pristopi v laboratorijski medicini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Marc  J, Božič B)</a:t>
            </a:r>
          </a:p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Sklop2: Stopenjska KB diagnostika z interpretacijo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Marc J)</a:t>
            </a:r>
          </a:p>
        </p:txBody>
      </p:sp>
      <p:sp>
        <p:nvSpPr>
          <p:cNvPr id="276" name="Google Shape;276;p34"/>
          <p:cNvSpPr/>
          <p:nvPr/>
        </p:nvSpPr>
        <p:spPr>
          <a:xfrm>
            <a:off x="1676400" y="1318401"/>
            <a:ext cx="548700" cy="548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"/>
          <p:cNvSpPr/>
          <p:nvPr/>
        </p:nvSpPr>
        <p:spPr>
          <a:xfrm flipH="1">
            <a:off x="1690812" y="2460064"/>
            <a:ext cx="548700" cy="548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/>
          <p:nvPr/>
        </p:nvSpPr>
        <p:spPr>
          <a:xfrm>
            <a:off x="1676400" y="3678751"/>
            <a:ext cx="548700" cy="548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34"/>
          <p:cNvGrpSpPr/>
          <p:nvPr/>
        </p:nvGrpSpPr>
        <p:grpSpPr>
          <a:xfrm>
            <a:off x="1838020" y="1425041"/>
            <a:ext cx="225459" cy="335420"/>
            <a:chOff x="271150" y="440300"/>
            <a:chExt cx="599625" cy="892075"/>
          </a:xfrm>
        </p:grpSpPr>
        <p:sp>
          <p:nvSpPr>
            <p:cNvPr id="285" name="Google Shape;285;p34"/>
            <p:cNvSpPr/>
            <p:nvPr/>
          </p:nvSpPr>
          <p:spPr>
            <a:xfrm>
              <a:off x="271150" y="440300"/>
              <a:ext cx="599625" cy="892075"/>
            </a:xfrm>
            <a:custGeom>
              <a:avLst/>
              <a:gdLst/>
              <a:ahLst/>
              <a:cxnLst/>
              <a:rect l="l" t="t" r="r" b="b"/>
              <a:pathLst>
                <a:path w="23985" h="35683" fill="none" extrusionOk="0">
                  <a:moveTo>
                    <a:pt x="15210" y="12285"/>
                  </a:moveTo>
                  <a:lnTo>
                    <a:pt x="15210" y="1"/>
                  </a:lnTo>
                  <a:lnTo>
                    <a:pt x="8775" y="1"/>
                  </a:lnTo>
                  <a:lnTo>
                    <a:pt x="8775" y="12285"/>
                  </a:lnTo>
                  <a:cubicBezTo>
                    <a:pt x="3803" y="13607"/>
                    <a:pt x="1" y="18287"/>
                    <a:pt x="1" y="23691"/>
                  </a:cubicBezTo>
                  <a:cubicBezTo>
                    <a:pt x="1" y="30418"/>
                    <a:pt x="5406" y="35683"/>
                    <a:pt x="11993" y="35683"/>
                  </a:cubicBezTo>
                  <a:cubicBezTo>
                    <a:pt x="18567" y="35683"/>
                    <a:pt x="23984" y="30418"/>
                    <a:pt x="23984" y="23691"/>
                  </a:cubicBezTo>
                  <a:cubicBezTo>
                    <a:pt x="23984" y="18287"/>
                    <a:pt x="20322" y="13607"/>
                    <a:pt x="15210" y="122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384350" y="440300"/>
              <a:ext cx="376725" cy="25"/>
            </a:xfrm>
            <a:custGeom>
              <a:avLst/>
              <a:gdLst/>
              <a:ahLst/>
              <a:cxnLst/>
              <a:rect l="l" t="t" r="r" b="b"/>
              <a:pathLst>
                <a:path w="15069" h="1" fill="none" extrusionOk="0">
                  <a:moveTo>
                    <a:pt x="1" y="1"/>
                  </a:moveTo>
                  <a:lnTo>
                    <a:pt x="15069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592875" y="506125"/>
              <a:ext cx="62050" cy="25"/>
            </a:xfrm>
            <a:custGeom>
              <a:avLst/>
              <a:gdLst/>
              <a:ahLst/>
              <a:cxnLst/>
              <a:rect l="l" t="t" r="r" b="b"/>
              <a:pathLst>
                <a:path w="2482" h="1" fill="none" extrusionOk="0">
                  <a:moveTo>
                    <a:pt x="1" y="0"/>
                  </a:moveTo>
                  <a:lnTo>
                    <a:pt x="248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592875" y="568425"/>
              <a:ext cx="62050" cy="25"/>
            </a:xfrm>
            <a:custGeom>
              <a:avLst/>
              <a:gdLst/>
              <a:ahLst/>
              <a:cxnLst/>
              <a:rect l="l" t="t" r="r" b="b"/>
              <a:pathLst>
                <a:path w="2482" h="1" fill="none" extrusionOk="0">
                  <a:moveTo>
                    <a:pt x="1" y="0"/>
                  </a:moveTo>
                  <a:lnTo>
                    <a:pt x="248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592875" y="630425"/>
              <a:ext cx="62050" cy="25"/>
            </a:xfrm>
            <a:custGeom>
              <a:avLst/>
              <a:gdLst/>
              <a:ahLst/>
              <a:cxnLst/>
              <a:rect l="l" t="t" r="r" b="b"/>
              <a:pathLst>
                <a:path w="2482" h="1" fill="none" extrusionOk="0">
                  <a:moveTo>
                    <a:pt x="1" y="0"/>
                  </a:moveTo>
                  <a:lnTo>
                    <a:pt x="248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592875" y="692725"/>
              <a:ext cx="62050" cy="25"/>
            </a:xfrm>
            <a:custGeom>
              <a:avLst/>
              <a:gdLst/>
              <a:ahLst/>
              <a:cxnLst/>
              <a:rect l="l" t="t" r="r" b="b"/>
              <a:pathLst>
                <a:path w="2482" h="1" fill="none" extrusionOk="0">
                  <a:moveTo>
                    <a:pt x="1" y="0"/>
                  </a:moveTo>
                  <a:lnTo>
                    <a:pt x="248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34"/>
          <p:cNvGrpSpPr/>
          <p:nvPr/>
        </p:nvGrpSpPr>
        <p:grpSpPr>
          <a:xfrm>
            <a:off x="1784562" y="3737200"/>
            <a:ext cx="332376" cy="431802"/>
            <a:chOff x="245425" y="2853225"/>
            <a:chExt cx="647275" cy="840900"/>
          </a:xfrm>
        </p:grpSpPr>
        <p:sp>
          <p:nvSpPr>
            <p:cNvPr id="293" name="Google Shape;293;p34"/>
            <p:cNvSpPr/>
            <p:nvPr/>
          </p:nvSpPr>
          <p:spPr>
            <a:xfrm>
              <a:off x="391675" y="3054450"/>
              <a:ext cx="358300" cy="475300"/>
            </a:xfrm>
            <a:custGeom>
              <a:avLst/>
              <a:gdLst/>
              <a:ahLst/>
              <a:cxnLst/>
              <a:rect l="l" t="t" r="r" b="b"/>
              <a:pathLst>
                <a:path w="14332" h="19012" fill="none" extrusionOk="0">
                  <a:moveTo>
                    <a:pt x="4387" y="19012"/>
                  </a:moveTo>
                  <a:lnTo>
                    <a:pt x="9652" y="19012"/>
                  </a:lnTo>
                  <a:cubicBezTo>
                    <a:pt x="10096" y="16379"/>
                    <a:pt x="11114" y="13747"/>
                    <a:pt x="12729" y="11548"/>
                  </a:cubicBezTo>
                  <a:cubicBezTo>
                    <a:pt x="13746" y="10237"/>
                    <a:pt x="14331" y="8330"/>
                    <a:pt x="14039" y="6283"/>
                  </a:cubicBezTo>
                  <a:cubicBezTo>
                    <a:pt x="13606" y="2926"/>
                    <a:pt x="10681" y="141"/>
                    <a:pt x="7172" y="141"/>
                  </a:cubicBezTo>
                  <a:cubicBezTo>
                    <a:pt x="3217" y="1"/>
                    <a:pt x="0" y="3218"/>
                    <a:pt x="0" y="7161"/>
                  </a:cubicBezTo>
                  <a:cubicBezTo>
                    <a:pt x="0" y="8915"/>
                    <a:pt x="585" y="10530"/>
                    <a:pt x="1462" y="11700"/>
                  </a:cubicBezTo>
                  <a:cubicBezTo>
                    <a:pt x="3077" y="13888"/>
                    <a:pt x="4095" y="16379"/>
                    <a:pt x="4387" y="190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497825" y="3529725"/>
              <a:ext cx="138950" cy="164400"/>
            </a:xfrm>
            <a:custGeom>
              <a:avLst/>
              <a:gdLst/>
              <a:ahLst/>
              <a:cxnLst/>
              <a:rect l="l" t="t" r="r" b="b"/>
              <a:pathLst>
                <a:path w="5558" h="6576" fill="none" extrusionOk="0">
                  <a:moveTo>
                    <a:pt x="5558" y="6576"/>
                  </a:moveTo>
                  <a:lnTo>
                    <a:pt x="1" y="6576"/>
                  </a:lnTo>
                  <a:lnTo>
                    <a:pt x="1" y="1"/>
                  </a:lnTo>
                  <a:lnTo>
                    <a:pt x="555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464775" y="3584425"/>
              <a:ext cx="208575" cy="25"/>
            </a:xfrm>
            <a:custGeom>
              <a:avLst/>
              <a:gdLst/>
              <a:ahLst/>
              <a:cxnLst/>
              <a:rect l="l" t="t" r="r" b="b"/>
              <a:pathLst>
                <a:path w="8343" h="1" fill="none" extrusionOk="0">
                  <a:moveTo>
                    <a:pt x="1" y="0"/>
                  </a:moveTo>
                  <a:lnTo>
                    <a:pt x="8342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464775" y="3639400"/>
              <a:ext cx="208575" cy="25"/>
            </a:xfrm>
            <a:custGeom>
              <a:avLst/>
              <a:gdLst/>
              <a:ahLst/>
              <a:cxnLst/>
              <a:rect l="l" t="t" r="r" b="b"/>
              <a:pathLst>
                <a:path w="8343" h="1" fill="none" extrusionOk="0">
                  <a:moveTo>
                    <a:pt x="1" y="1"/>
                  </a:moveTo>
                  <a:lnTo>
                    <a:pt x="8342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567150" y="2853225"/>
              <a:ext cx="25" cy="150075"/>
            </a:xfrm>
            <a:custGeom>
              <a:avLst/>
              <a:gdLst/>
              <a:ahLst/>
              <a:cxnLst/>
              <a:rect l="l" t="t" r="r" b="b"/>
              <a:pathLst>
                <a:path w="1" h="6003" fill="none" extrusionOk="0">
                  <a:moveTo>
                    <a:pt x="0" y="6002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245425" y="3039825"/>
              <a:ext cx="128125" cy="76650"/>
            </a:xfrm>
            <a:custGeom>
              <a:avLst/>
              <a:gdLst/>
              <a:ahLst/>
              <a:cxnLst/>
              <a:rect l="l" t="t" r="r" b="b"/>
              <a:pathLst>
                <a:path w="5125" h="3066" fill="none" extrusionOk="0">
                  <a:moveTo>
                    <a:pt x="5125" y="3066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61050" y="3339625"/>
              <a:ext cx="131650" cy="76650"/>
            </a:xfrm>
            <a:custGeom>
              <a:avLst/>
              <a:gdLst/>
              <a:ahLst/>
              <a:cxnLst/>
              <a:rect l="l" t="t" r="r" b="b"/>
              <a:pathLst>
                <a:path w="5266" h="3066" fill="none" extrusionOk="0">
                  <a:moveTo>
                    <a:pt x="5266" y="3065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245425" y="3339625"/>
              <a:ext cx="128125" cy="76650"/>
            </a:xfrm>
            <a:custGeom>
              <a:avLst/>
              <a:gdLst/>
              <a:ahLst/>
              <a:cxnLst/>
              <a:rect l="l" t="t" r="r" b="b"/>
              <a:pathLst>
                <a:path w="5125" h="3066" fill="none" extrusionOk="0">
                  <a:moveTo>
                    <a:pt x="5125" y="0"/>
                  </a:moveTo>
                  <a:lnTo>
                    <a:pt x="0" y="3065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61050" y="3039825"/>
              <a:ext cx="131650" cy="76650"/>
            </a:xfrm>
            <a:custGeom>
              <a:avLst/>
              <a:gdLst/>
              <a:ahLst/>
              <a:cxnLst/>
              <a:rect l="l" t="t" r="r" b="b"/>
              <a:pathLst>
                <a:path w="5266" h="3066" fill="none" extrusionOk="0">
                  <a:moveTo>
                    <a:pt x="5266" y="1"/>
                  </a:moveTo>
                  <a:lnTo>
                    <a:pt x="1" y="3066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74;p34"/>
          <p:cNvSpPr txBox="1"/>
          <p:nvPr/>
        </p:nvSpPr>
        <p:spPr>
          <a:xfrm>
            <a:off x="340659" y="1504950"/>
            <a:ext cx="2371373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Comfortaa"/>
                <a:ea typeface="Comfortaa"/>
                <a:cs typeface="Comfortaa"/>
                <a:sym typeface="Comfortaa"/>
              </a:rPr>
              <a:t>MODUL I</a:t>
            </a:r>
          </a:p>
        </p:txBody>
      </p:sp>
      <p:grpSp>
        <p:nvGrpSpPr>
          <p:cNvPr id="48" name="Google Shape;302;p34"/>
          <p:cNvGrpSpPr/>
          <p:nvPr/>
        </p:nvGrpSpPr>
        <p:grpSpPr>
          <a:xfrm>
            <a:off x="1785472" y="2568289"/>
            <a:ext cx="332363" cy="332249"/>
            <a:chOff x="4420900" y="3757850"/>
            <a:chExt cx="873950" cy="873650"/>
          </a:xfrm>
        </p:grpSpPr>
        <p:sp>
          <p:nvSpPr>
            <p:cNvPr id="49" name="Google Shape;303;p34"/>
            <p:cNvSpPr/>
            <p:nvPr/>
          </p:nvSpPr>
          <p:spPr>
            <a:xfrm>
              <a:off x="4420900" y="3757850"/>
              <a:ext cx="753450" cy="753150"/>
            </a:xfrm>
            <a:custGeom>
              <a:avLst/>
              <a:gdLst/>
              <a:ahLst/>
              <a:cxnLst/>
              <a:rect l="l" t="t" r="r" b="b"/>
              <a:pathLst>
                <a:path w="30138" h="30126" fill="none" extrusionOk="0">
                  <a:moveTo>
                    <a:pt x="24721" y="5265"/>
                  </a:moveTo>
                  <a:cubicBezTo>
                    <a:pt x="30138" y="10670"/>
                    <a:pt x="30138" y="19304"/>
                    <a:pt x="24721" y="24708"/>
                  </a:cubicBezTo>
                  <a:cubicBezTo>
                    <a:pt x="19316" y="30125"/>
                    <a:pt x="10682" y="30125"/>
                    <a:pt x="5277" y="24708"/>
                  </a:cubicBezTo>
                  <a:cubicBezTo>
                    <a:pt x="1" y="19304"/>
                    <a:pt x="1" y="10670"/>
                    <a:pt x="5277" y="5265"/>
                  </a:cubicBezTo>
                  <a:cubicBezTo>
                    <a:pt x="10682" y="0"/>
                    <a:pt x="19316" y="0"/>
                    <a:pt x="24721" y="52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4;p34"/>
            <p:cNvSpPr/>
            <p:nvPr/>
          </p:nvSpPr>
          <p:spPr>
            <a:xfrm>
              <a:off x="4541700" y="3900275"/>
              <a:ext cx="314450" cy="343675"/>
            </a:xfrm>
            <a:custGeom>
              <a:avLst/>
              <a:gdLst/>
              <a:ahLst/>
              <a:cxnLst/>
              <a:rect l="l" t="t" r="r" b="b"/>
              <a:pathLst>
                <a:path w="12578" h="13747" fill="none" extrusionOk="0">
                  <a:moveTo>
                    <a:pt x="2340" y="13747"/>
                  </a:moveTo>
                  <a:cubicBezTo>
                    <a:pt x="1" y="9360"/>
                    <a:pt x="1463" y="3955"/>
                    <a:pt x="5850" y="1463"/>
                  </a:cubicBezTo>
                  <a:cubicBezTo>
                    <a:pt x="7898" y="293"/>
                    <a:pt x="10237" y="1"/>
                    <a:pt x="12577" y="738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5;p34"/>
            <p:cNvSpPr/>
            <p:nvPr/>
          </p:nvSpPr>
          <p:spPr>
            <a:xfrm>
              <a:off x="4987725" y="4324375"/>
              <a:ext cx="307125" cy="307125"/>
            </a:xfrm>
            <a:custGeom>
              <a:avLst/>
              <a:gdLst/>
              <a:ahLst/>
              <a:cxnLst/>
              <a:rect l="l" t="t" r="r" b="b"/>
              <a:pathLst>
                <a:path w="12285" h="12285" fill="none" extrusionOk="0">
                  <a:moveTo>
                    <a:pt x="3803" y="0"/>
                  </a:moveTo>
                  <a:lnTo>
                    <a:pt x="11267" y="7464"/>
                  </a:lnTo>
                  <a:cubicBezTo>
                    <a:pt x="12285" y="8634"/>
                    <a:pt x="12285" y="10237"/>
                    <a:pt x="11267" y="11266"/>
                  </a:cubicBezTo>
                  <a:lnTo>
                    <a:pt x="11267" y="11266"/>
                  </a:lnTo>
                  <a:cubicBezTo>
                    <a:pt x="10237" y="12284"/>
                    <a:pt x="8635" y="12284"/>
                    <a:pt x="7605" y="11266"/>
                  </a:cubicBezTo>
                  <a:lnTo>
                    <a:pt x="1" y="3802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16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274;p34"/>
          <p:cNvSpPr txBox="1"/>
          <p:nvPr/>
        </p:nvSpPr>
        <p:spPr>
          <a:xfrm>
            <a:off x="304800" y="2634549"/>
            <a:ext cx="2371373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Comfortaa"/>
                <a:ea typeface="Comfortaa"/>
                <a:cs typeface="Comfortaa"/>
                <a:sym typeface="Comfortaa"/>
              </a:rPr>
              <a:t>MODUL II</a:t>
            </a:r>
          </a:p>
        </p:txBody>
      </p:sp>
      <p:sp>
        <p:nvSpPr>
          <p:cNvPr id="61" name="Google Shape;274;p34"/>
          <p:cNvSpPr txBox="1"/>
          <p:nvPr/>
        </p:nvSpPr>
        <p:spPr>
          <a:xfrm>
            <a:off x="304800" y="3848252"/>
            <a:ext cx="2371373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Comfortaa"/>
                <a:ea typeface="Comfortaa"/>
                <a:cs typeface="Comfortaa"/>
                <a:sym typeface="Comfortaa"/>
              </a:rPr>
              <a:t>MODUL III</a:t>
            </a:r>
          </a:p>
        </p:txBody>
      </p:sp>
      <p:sp>
        <p:nvSpPr>
          <p:cNvPr id="62" name="Google Shape;275;p34"/>
          <p:cNvSpPr txBox="1"/>
          <p:nvPr/>
        </p:nvSpPr>
        <p:spPr>
          <a:xfrm>
            <a:off x="3124200" y="2836349"/>
            <a:ext cx="3840932" cy="64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0" bIns="91425" anchor="ctr" anchorCtr="0">
            <a:noAutofit/>
          </a:bodyPr>
          <a:lstStyle/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 1: Pogoste bolezni z genetsko osnovo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Černe D)</a:t>
            </a:r>
          </a:p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 2: Imunsko pogojene bolezni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Božič B)</a:t>
            </a:r>
          </a:p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 3: Maligne bolezni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Kos J)</a:t>
            </a:r>
          </a:p>
        </p:txBody>
      </p:sp>
      <p:cxnSp>
        <p:nvCxnSpPr>
          <p:cNvPr id="67" name="Google Shape;279;p34"/>
          <p:cNvCxnSpPr/>
          <p:nvPr/>
        </p:nvCxnSpPr>
        <p:spPr>
          <a:xfrm>
            <a:off x="2225100" y="1592751"/>
            <a:ext cx="785244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1" name="Google Shape;279;p34"/>
          <p:cNvCxnSpPr/>
          <p:nvPr/>
        </p:nvCxnSpPr>
        <p:spPr>
          <a:xfrm>
            <a:off x="2239512" y="2734414"/>
            <a:ext cx="785244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2" name="Google Shape;279;p34"/>
          <p:cNvCxnSpPr/>
          <p:nvPr/>
        </p:nvCxnSpPr>
        <p:spPr>
          <a:xfrm>
            <a:off x="2225100" y="3962562"/>
            <a:ext cx="785244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73" name="Google Shape;275;p34"/>
          <p:cNvSpPr txBox="1"/>
          <p:nvPr/>
        </p:nvSpPr>
        <p:spPr>
          <a:xfrm>
            <a:off x="3124200" y="4055549"/>
            <a:ext cx="3840932" cy="64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0" bIns="91425" anchor="ctr" anchorCtr="0">
            <a:noAutofit/>
          </a:bodyPr>
          <a:lstStyle/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 1: </a:t>
            </a:r>
            <a:r>
              <a:rPr lang="sl-SI" sz="1200" dirty="0" err="1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Farmakogenomska</a:t>
            </a:r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 diagnostika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Mlinarič-Raščan I)</a:t>
            </a:r>
          </a:p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 2. Celični in tkivni inženiring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Jeras M)</a:t>
            </a:r>
          </a:p>
          <a:p>
            <a:pPr lvl="0"/>
            <a:r>
              <a:rPr lang="sl-SI" sz="1200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Sklop 3: Tehnologije in orodja OMIC (</a:t>
            </a:r>
            <a:r>
              <a:rPr lang="sl-SI" sz="1200" i="1" dirty="0">
                <a:solidFill>
                  <a:schemeClr val="dk2"/>
                </a:solidFill>
                <a:latin typeface="Bahnschrift SemiLight Condensed" panose="020B0502040204020203" pitchFamily="34" charset="0"/>
                <a:ea typeface="Manjari"/>
                <a:cs typeface="Manjari"/>
                <a:sym typeface="Manjari"/>
              </a:rPr>
              <a:t>Ostanek B)</a:t>
            </a:r>
          </a:p>
        </p:txBody>
      </p:sp>
      <p:pic>
        <p:nvPicPr>
          <p:cNvPr id="2" name="Slika 1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CB072BF5-79EC-FB58-F882-12A0076DC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1100" dirty="0">
                <a:latin typeface="Bodoni MT" panose="02070603080606020203" pitchFamily="18" charset="0"/>
              </a:rPr>
              <a:t>Temeljni predmet</a:t>
            </a:r>
            <a:br>
              <a:rPr lang="sl-SI" sz="2400" dirty="0">
                <a:latin typeface="Bodoni MT" panose="02070603080606020203" pitchFamily="18" charset="0"/>
              </a:rPr>
            </a:br>
            <a:r>
              <a:rPr lang="sl-SI" sz="2000" dirty="0">
                <a:latin typeface="Bodoni MT" panose="02070603080606020203" pitchFamily="18" charset="0"/>
              </a:rPr>
              <a:t>STOPENJSKA KLINIČNO-BIOKEMIJSKA DIAGNOSTIKA</a:t>
            </a: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451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268" name="Google Shape;268;p34"/>
          <p:cNvSpPr txBox="1"/>
          <p:nvPr/>
        </p:nvSpPr>
        <p:spPr>
          <a:xfrm>
            <a:off x="5782085" y="2067204"/>
            <a:ext cx="3057115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dirty="0">
                <a:latin typeface="Bahnschrift SemiLight Condensed" panose="020B0502040204020203" pitchFamily="34" charset="0"/>
                <a:ea typeface="Comfortaa"/>
                <a:cs typeface="Comfortaa"/>
                <a:sym typeface="Comfortaa"/>
              </a:rPr>
              <a:t>Translacijska biomedicina</a:t>
            </a:r>
          </a:p>
        </p:txBody>
      </p:sp>
      <p:sp>
        <p:nvSpPr>
          <p:cNvPr id="270" name="Google Shape;270;p34"/>
          <p:cNvSpPr txBox="1"/>
          <p:nvPr/>
        </p:nvSpPr>
        <p:spPr>
          <a:xfrm>
            <a:off x="3038885" y="2060065"/>
            <a:ext cx="2543428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dirty="0">
                <a:latin typeface="Bahnschrift SemiLight Condensed" panose="020B0502040204020203" pitchFamily="34" charset="0"/>
                <a:ea typeface="Comfortaa"/>
                <a:cs typeface="Comfortaa"/>
                <a:sym typeface="Comfortaa"/>
              </a:rPr>
              <a:t>Molekulski označevalci bolezni </a:t>
            </a:r>
          </a:p>
        </p:txBody>
      </p:sp>
      <p:sp>
        <p:nvSpPr>
          <p:cNvPr id="274" name="Google Shape;274;p34"/>
          <p:cNvSpPr txBox="1"/>
          <p:nvPr/>
        </p:nvSpPr>
        <p:spPr>
          <a:xfrm>
            <a:off x="295685" y="2061503"/>
            <a:ext cx="2295826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dirty="0">
                <a:latin typeface="Bahnschrift SemiLight Condensed" panose="020B0502040204020203" pitchFamily="34" charset="0"/>
                <a:ea typeface="Comfortaa"/>
                <a:cs typeface="Comfortaa"/>
                <a:sym typeface="Comfortaa"/>
              </a:rPr>
              <a:t>Laboratorijska biomedicina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9257" y="1123950"/>
            <a:ext cx="548700" cy="548700"/>
            <a:chOff x="580772" y="1318401"/>
            <a:chExt cx="548700" cy="548700"/>
          </a:xfrm>
        </p:grpSpPr>
        <p:sp>
          <p:nvSpPr>
            <p:cNvPr id="276" name="Google Shape;276;p34"/>
            <p:cNvSpPr/>
            <p:nvPr/>
          </p:nvSpPr>
          <p:spPr>
            <a:xfrm>
              <a:off x="580772" y="1318401"/>
              <a:ext cx="548700" cy="54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34"/>
            <p:cNvGrpSpPr/>
            <p:nvPr/>
          </p:nvGrpSpPr>
          <p:grpSpPr>
            <a:xfrm>
              <a:off x="742392" y="1425041"/>
              <a:ext cx="225459" cy="335420"/>
              <a:chOff x="271150" y="440300"/>
              <a:chExt cx="599625" cy="892075"/>
            </a:xfrm>
          </p:grpSpPr>
          <p:sp>
            <p:nvSpPr>
              <p:cNvPr id="285" name="Google Shape;285;p34"/>
              <p:cNvSpPr/>
              <p:nvPr/>
            </p:nvSpPr>
            <p:spPr>
              <a:xfrm>
                <a:off x="271150" y="440300"/>
                <a:ext cx="599625" cy="892075"/>
              </a:xfrm>
              <a:custGeom>
                <a:avLst/>
                <a:gdLst/>
                <a:ahLst/>
                <a:cxnLst/>
                <a:rect l="l" t="t" r="r" b="b"/>
                <a:pathLst>
                  <a:path w="23985" h="35683" fill="none" extrusionOk="0">
                    <a:moveTo>
                      <a:pt x="15210" y="12285"/>
                    </a:moveTo>
                    <a:lnTo>
                      <a:pt x="15210" y="1"/>
                    </a:lnTo>
                    <a:lnTo>
                      <a:pt x="8775" y="1"/>
                    </a:lnTo>
                    <a:lnTo>
                      <a:pt x="8775" y="12285"/>
                    </a:lnTo>
                    <a:cubicBezTo>
                      <a:pt x="3803" y="13607"/>
                      <a:pt x="1" y="18287"/>
                      <a:pt x="1" y="23691"/>
                    </a:cubicBezTo>
                    <a:cubicBezTo>
                      <a:pt x="1" y="30418"/>
                      <a:pt x="5406" y="35683"/>
                      <a:pt x="11993" y="35683"/>
                    </a:cubicBezTo>
                    <a:cubicBezTo>
                      <a:pt x="18567" y="35683"/>
                      <a:pt x="23984" y="30418"/>
                      <a:pt x="23984" y="23691"/>
                    </a:cubicBezTo>
                    <a:cubicBezTo>
                      <a:pt x="23984" y="18287"/>
                      <a:pt x="20322" y="13607"/>
                      <a:pt x="15210" y="122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384350" y="440300"/>
                <a:ext cx="376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1" fill="none" extrusionOk="0">
                    <a:moveTo>
                      <a:pt x="1" y="1"/>
                    </a:moveTo>
                    <a:lnTo>
                      <a:pt x="15069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592875" y="506125"/>
                <a:ext cx="6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" fill="none" extrusionOk="0">
                    <a:moveTo>
                      <a:pt x="1" y="0"/>
                    </a:moveTo>
                    <a:lnTo>
                      <a:pt x="2481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4"/>
              <p:cNvSpPr/>
              <p:nvPr/>
            </p:nvSpPr>
            <p:spPr>
              <a:xfrm>
                <a:off x="592875" y="568425"/>
                <a:ext cx="6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" fill="none" extrusionOk="0">
                    <a:moveTo>
                      <a:pt x="1" y="0"/>
                    </a:moveTo>
                    <a:lnTo>
                      <a:pt x="2481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4"/>
              <p:cNvSpPr/>
              <p:nvPr/>
            </p:nvSpPr>
            <p:spPr>
              <a:xfrm>
                <a:off x="592875" y="630425"/>
                <a:ext cx="6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" fill="none" extrusionOk="0">
                    <a:moveTo>
                      <a:pt x="1" y="0"/>
                    </a:moveTo>
                    <a:lnTo>
                      <a:pt x="2481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4"/>
              <p:cNvSpPr/>
              <p:nvPr/>
            </p:nvSpPr>
            <p:spPr>
              <a:xfrm>
                <a:off x="592875" y="692725"/>
                <a:ext cx="62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" fill="none" extrusionOk="0">
                    <a:moveTo>
                      <a:pt x="1" y="0"/>
                    </a:moveTo>
                    <a:lnTo>
                      <a:pt x="2481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897025" y="1123950"/>
            <a:ext cx="548700" cy="548700"/>
            <a:chOff x="6058540" y="1188847"/>
            <a:chExt cx="548700" cy="548700"/>
          </a:xfrm>
        </p:grpSpPr>
        <p:sp>
          <p:nvSpPr>
            <p:cNvPr id="280" name="Google Shape;280;p34"/>
            <p:cNvSpPr/>
            <p:nvPr/>
          </p:nvSpPr>
          <p:spPr>
            <a:xfrm>
              <a:off x="6058540" y="1188847"/>
              <a:ext cx="548700" cy="54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" name="Google Shape;292;p34"/>
            <p:cNvGrpSpPr/>
            <p:nvPr/>
          </p:nvGrpSpPr>
          <p:grpSpPr>
            <a:xfrm>
              <a:off x="6166702" y="1247296"/>
              <a:ext cx="332376" cy="431802"/>
              <a:chOff x="245425" y="2853225"/>
              <a:chExt cx="647275" cy="840900"/>
            </a:xfrm>
          </p:grpSpPr>
          <p:sp>
            <p:nvSpPr>
              <p:cNvPr id="293" name="Google Shape;293;p34"/>
              <p:cNvSpPr/>
              <p:nvPr/>
            </p:nvSpPr>
            <p:spPr>
              <a:xfrm>
                <a:off x="391675" y="3054450"/>
                <a:ext cx="358300" cy="475300"/>
              </a:xfrm>
              <a:custGeom>
                <a:avLst/>
                <a:gdLst/>
                <a:ahLst/>
                <a:cxnLst/>
                <a:rect l="l" t="t" r="r" b="b"/>
                <a:pathLst>
                  <a:path w="14332" h="19012" fill="none" extrusionOk="0">
                    <a:moveTo>
                      <a:pt x="4387" y="19012"/>
                    </a:moveTo>
                    <a:lnTo>
                      <a:pt x="9652" y="19012"/>
                    </a:lnTo>
                    <a:cubicBezTo>
                      <a:pt x="10096" y="16379"/>
                      <a:pt x="11114" y="13747"/>
                      <a:pt x="12729" y="11548"/>
                    </a:cubicBezTo>
                    <a:cubicBezTo>
                      <a:pt x="13746" y="10237"/>
                      <a:pt x="14331" y="8330"/>
                      <a:pt x="14039" y="6283"/>
                    </a:cubicBezTo>
                    <a:cubicBezTo>
                      <a:pt x="13606" y="2926"/>
                      <a:pt x="10681" y="141"/>
                      <a:pt x="7172" y="141"/>
                    </a:cubicBezTo>
                    <a:cubicBezTo>
                      <a:pt x="3217" y="1"/>
                      <a:pt x="0" y="3218"/>
                      <a:pt x="0" y="7161"/>
                    </a:cubicBezTo>
                    <a:cubicBezTo>
                      <a:pt x="0" y="8915"/>
                      <a:pt x="585" y="10530"/>
                      <a:pt x="1462" y="11700"/>
                    </a:cubicBezTo>
                    <a:cubicBezTo>
                      <a:pt x="3077" y="13888"/>
                      <a:pt x="4095" y="16379"/>
                      <a:pt x="4387" y="1901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4"/>
              <p:cNvSpPr/>
              <p:nvPr/>
            </p:nvSpPr>
            <p:spPr>
              <a:xfrm>
                <a:off x="497825" y="3529725"/>
                <a:ext cx="138950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6576" fill="none" extrusionOk="0">
                    <a:moveTo>
                      <a:pt x="5558" y="6576"/>
                    </a:moveTo>
                    <a:lnTo>
                      <a:pt x="1" y="6576"/>
                    </a:lnTo>
                    <a:lnTo>
                      <a:pt x="1" y="1"/>
                    </a:lnTo>
                    <a:lnTo>
                      <a:pt x="5558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464775" y="3584425"/>
                <a:ext cx="208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" fill="none" extrusionOk="0">
                    <a:moveTo>
                      <a:pt x="1" y="0"/>
                    </a:moveTo>
                    <a:lnTo>
                      <a:pt x="8342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4"/>
              <p:cNvSpPr/>
              <p:nvPr/>
            </p:nvSpPr>
            <p:spPr>
              <a:xfrm>
                <a:off x="464775" y="3639400"/>
                <a:ext cx="208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" fill="none" extrusionOk="0">
                    <a:moveTo>
                      <a:pt x="1" y="1"/>
                    </a:moveTo>
                    <a:lnTo>
                      <a:pt x="8342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4"/>
              <p:cNvSpPr/>
              <p:nvPr/>
            </p:nvSpPr>
            <p:spPr>
              <a:xfrm>
                <a:off x="567150" y="2853225"/>
                <a:ext cx="25" cy="150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003" fill="none" extrusionOk="0">
                    <a:moveTo>
                      <a:pt x="0" y="6002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4"/>
              <p:cNvSpPr/>
              <p:nvPr/>
            </p:nvSpPr>
            <p:spPr>
              <a:xfrm>
                <a:off x="245425" y="3039825"/>
                <a:ext cx="128125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3066" fill="none" extrusionOk="0">
                    <a:moveTo>
                      <a:pt x="5125" y="3066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4"/>
              <p:cNvSpPr/>
              <p:nvPr/>
            </p:nvSpPr>
            <p:spPr>
              <a:xfrm>
                <a:off x="761050" y="3339625"/>
                <a:ext cx="1316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3066" fill="none" extrusionOk="0">
                    <a:moveTo>
                      <a:pt x="5266" y="306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4"/>
              <p:cNvSpPr/>
              <p:nvPr/>
            </p:nvSpPr>
            <p:spPr>
              <a:xfrm>
                <a:off x="245425" y="3339625"/>
                <a:ext cx="128125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3066" fill="none" extrusionOk="0">
                    <a:moveTo>
                      <a:pt x="5125" y="0"/>
                    </a:moveTo>
                    <a:lnTo>
                      <a:pt x="0" y="306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4"/>
              <p:cNvSpPr/>
              <p:nvPr/>
            </p:nvSpPr>
            <p:spPr>
              <a:xfrm>
                <a:off x="761050" y="3039825"/>
                <a:ext cx="1316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3066" fill="none" extrusionOk="0">
                    <a:moveTo>
                      <a:pt x="5266" y="1"/>
                    </a:moveTo>
                    <a:lnTo>
                      <a:pt x="1" y="3066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Google Shape;274;p34"/>
          <p:cNvSpPr txBox="1"/>
          <p:nvPr/>
        </p:nvSpPr>
        <p:spPr>
          <a:xfrm>
            <a:off x="295685" y="1759174"/>
            <a:ext cx="2371373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Comfortaa"/>
                <a:ea typeface="Comfortaa"/>
                <a:cs typeface="Comfortaa"/>
                <a:sym typeface="Comfortaa"/>
              </a:rPr>
              <a:t>MODUL 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58141" y="1123950"/>
            <a:ext cx="548700" cy="548700"/>
            <a:chOff x="3205062" y="1211761"/>
            <a:chExt cx="548700" cy="548700"/>
          </a:xfrm>
        </p:grpSpPr>
        <p:sp>
          <p:nvSpPr>
            <p:cNvPr id="278" name="Google Shape;278;p34"/>
            <p:cNvSpPr/>
            <p:nvPr/>
          </p:nvSpPr>
          <p:spPr>
            <a:xfrm flipH="1">
              <a:off x="3205062" y="1211761"/>
              <a:ext cx="548700" cy="54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302;p34"/>
            <p:cNvGrpSpPr/>
            <p:nvPr/>
          </p:nvGrpSpPr>
          <p:grpSpPr>
            <a:xfrm>
              <a:off x="3299722" y="1319986"/>
              <a:ext cx="332363" cy="332249"/>
              <a:chOff x="4420900" y="3757850"/>
              <a:chExt cx="873950" cy="873650"/>
            </a:xfrm>
          </p:grpSpPr>
          <p:sp>
            <p:nvSpPr>
              <p:cNvPr id="49" name="Google Shape;303;p34"/>
              <p:cNvSpPr/>
              <p:nvPr/>
            </p:nvSpPr>
            <p:spPr>
              <a:xfrm>
                <a:off x="4420900" y="3757850"/>
                <a:ext cx="753450" cy="753150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30126" fill="none" extrusionOk="0">
                    <a:moveTo>
                      <a:pt x="24721" y="5265"/>
                    </a:moveTo>
                    <a:cubicBezTo>
                      <a:pt x="30138" y="10670"/>
                      <a:pt x="30138" y="19304"/>
                      <a:pt x="24721" y="24708"/>
                    </a:cubicBezTo>
                    <a:cubicBezTo>
                      <a:pt x="19316" y="30125"/>
                      <a:pt x="10682" y="30125"/>
                      <a:pt x="5277" y="24708"/>
                    </a:cubicBezTo>
                    <a:cubicBezTo>
                      <a:pt x="1" y="19304"/>
                      <a:pt x="1" y="10670"/>
                      <a:pt x="5277" y="5265"/>
                    </a:cubicBezTo>
                    <a:cubicBezTo>
                      <a:pt x="10682" y="0"/>
                      <a:pt x="19316" y="0"/>
                      <a:pt x="24721" y="526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4;p34"/>
              <p:cNvSpPr/>
              <p:nvPr/>
            </p:nvSpPr>
            <p:spPr>
              <a:xfrm>
                <a:off x="4541700" y="3900275"/>
                <a:ext cx="314450" cy="343675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3747" fill="none" extrusionOk="0">
                    <a:moveTo>
                      <a:pt x="2340" y="13747"/>
                    </a:moveTo>
                    <a:cubicBezTo>
                      <a:pt x="1" y="9360"/>
                      <a:pt x="1463" y="3955"/>
                      <a:pt x="5850" y="1463"/>
                    </a:cubicBezTo>
                    <a:cubicBezTo>
                      <a:pt x="7898" y="293"/>
                      <a:pt x="10237" y="1"/>
                      <a:pt x="12577" y="738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05;p34"/>
              <p:cNvSpPr/>
              <p:nvPr/>
            </p:nvSpPr>
            <p:spPr>
              <a:xfrm>
                <a:off x="4987725" y="4324375"/>
                <a:ext cx="3071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85" fill="none" extrusionOk="0">
                    <a:moveTo>
                      <a:pt x="3803" y="0"/>
                    </a:moveTo>
                    <a:lnTo>
                      <a:pt x="11267" y="7464"/>
                    </a:lnTo>
                    <a:cubicBezTo>
                      <a:pt x="12285" y="8634"/>
                      <a:pt x="12285" y="10237"/>
                      <a:pt x="11267" y="11266"/>
                    </a:cubicBezTo>
                    <a:lnTo>
                      <a:pt x="11267" y="11266"/>
                    </a:lnTo>
                    <a:cubicBezTo>
                      <a:pt x="10237" y="12284"/>
                      <a:pt x="8635" y="12284"/>
                      <a:pt x="7605" y="11266"/>
                    </a:cubicBezTo>
                    <a:lnTo>
                      <a:pt x="1" y="3802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6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274;p34"/>
          <p:cNvSpPr txBox="1"/>
          <p:nvPr/>
        </p:nvSpPr>
        <p:spPr>
          <a:xfrm>
            <a:off x="3038885" y="1759174"/>
            <a:ext cx="2371373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Comfortaa"/>
                <a:ea typeface="Comfortaa"/>
                <a:cs typeface="Comfortaa"/>
                <a:sym typeface="Comfortaa"/>
              </a:rPr>
              <a:t>MODUL II</a:t>
            </a:r>
          </a:p>
        </p:txBody>
      </p:sp>
      <p:sp>
        <p:nvSpPr>
          <p:cNvPr id="61" name="Google Shape;274;p34"/>
          <p:cNvSpPr txBox="1"/>
          <p:nvPr/>
        </p:nvSpPr>
        <p:spPr>
          <a:xfrm>
            <a:off x="5782085" y="1759174"/>
            <a:ext cx="2371373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1600" b="1" dirty="0">
                <a:latin typeface="Comfortaa"/>
                <a:ea typeface="Comfortaa"/>
                <a:cs typeface="Comfortaa"/>
                <a:sym typeface="Comfortaa"/>
              </a:rPr>
              <a:t>MODUL 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494" y="295275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Bahnschrift SemiLight Condensed" panose="020B0502040204020203" pitchFamily="34" charset="0"/>
              </a:rPr>
              <a:t>1 SKLOP = 5 ECTS (študent izbere 4-6 sklopov)</a:t>
            </a:r>
          </a:p>
        </p:txBody>
      </p:sp>
      <p:sp>
        <p:nvSpPr>
          <p:cNvPr id="42" name="Google Shape;276;p34"/>
          <p:cNvSpPr/>
          <p:nvPr/>
        </p:nvSpPr>
        <p:spPr>
          <a:xfrm>
            <a:off x="376903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276;p34"/>
          <p:cNvSpPr/>
          <p:nvPr/>
        </p:nvSpPr>
        <p:spPr>
          <a:xfrm>
            <a:off x="631218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276;p34"/>
          <p:cNvSpPr/>
          <p:nvPr/>
        </p:nvSpPr>
        <p:spPr>
          <a:xfrm>
            <a:off x="3124781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276;p34"/>
          <p:cNvSpPr/>
          <p:nvPr/>
        </p:nvSpPr>
        <p:spPr>
          <a:xfrm>
            <a:off x="3375254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276;p34"/>
          <p:cNvSpPr/>
          <p:nvPr/>
        </p:nvSpPr>
        <p:spPr>
          <a:xfrm>
            <a:off x="3625728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276;p34"/>
          <p:cNvSpPr/>
          <p:nvPr/>
        </p:nvSpPr>
        <p:spPr>
          <a:xfrm>
            <a:off x="5884321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276;p34"/>
          <p:cNvSpPr/>
          <p:nvPr/>
        </p:nvSpPr>
        <p:spPr>
          <a:xfrm>
            <a:off x="6134794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276;p34"/>
          <p:cNvSpPr/>
          <p:nvPr/>
        </p:nvSpPr>
        <p:spPr>
          <a:xfrm>
            <a:off x="6385268" y="2380679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276;p34"/>
          <p:cNvSpPr/>
          <p:nvPr/>
        </p:nvSpPr>
        <p:spPr>
          <a:xfrm>
            <a:off x="369467" y="3409950"/>
            <a:ext cx="187918" cy="18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276;p34"/>
          <p:cNvSpPr/>
          <p:nvPr/>
        </p:nvSpPr>
        <p:spPr>
          <a:xfrm>
            <a:off x="619940" y="3409950"/>
            <a:ext cx="187918" cy="18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276;p34"/>
          <p:cNvSpPr/>
          <p:nvPr/>
        </p:nvSpPr>
        <p:spPr>
          <a:xfrm>
            <a:off x="870414" y="3409950"/>
            <a:ext cx="187918" cy="18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276;p34"/>
          <p:cNvSpPr/>
          <p:nvPr/>
        </p:nvSpPr>
        <p:spPr>
          <a:xfrm>
            <a:off x="1121435" y="3409950"/>
            <a:ext cx="187918" cy="180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276;p34"/>
          <p:cNvSpPr/>
          <p:nvPr/>
        </p:nvSpPr>
        <p:spPr>
          <a:xfrm>
            <a:off x="1402323" y="3409950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276;p34"/>
          <p:cNvSpPr/>
          <p:nvPr/>
        </p:nvSpPr>
        <p:spPr>
          <a:xfrm>
            <a:off x="1656638" y="3409950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28600" y="382767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Bahnschrift SemiLight Condensed" panose="020B0502040204020203" pitchFamily="34" charset="0"/>
              </a:rPr>
              <a:t>OBVEZNOSTI: predavanja, seminar (30%  končne ocene); izpit (vsak sklop mora biti pozitivno ocenjen)</a:t>
            </a:r>
          </a:p>
        </p:txBody>
      </p:sp>
      <p:sp>
        <p:nvSpPr>
          <p:cNvPr id="65" name="Google Shape;276;p34"/>
          <p:cNvSpPr/>
          <p:nvPr/>
        </p:nvSpPr>
        <p:spPr>
          <a:xfrm>
            <a:off x="369942" y="3016638"/>
            <a:ext cx="187918" cy="180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Rectangle 65"/>
          <p:cNvSpPr/>
          <p:nvPr/>
        </p:nvSpPr>
        <p:spPr>
          <a:xfrm>
            <a:off x="1922005" y="3346061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Bahnschrift SemiLight Condensed" panose="020B0502040204020203" pitchFamily="34" charset="0"/>
              </a:rPr>
              <a:t>20-30 ECTS s področja</a:t>
            </a:r>
          </a:p>
        </p:txBody>
      </p:sp>
      <p:pic>
        <p:nvPicPr>
          <p:cNvPr id="7" name="Slika 6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5829C80A-AC92-188A-41AB-BD61A9E2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280;p34"/>
          <p:cNvSpPr/>
          <p:nvPr/>
        </p:nvSpPr>
        <p:spPr>
          <a:xfrm>
            <a:off x="304800" y="1745457"/>
            <a:ext cx="2438400" cy="1700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l-SI" sz="2400" b="1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študijsko leto 2025/2026</a:t>
            </a:r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400" dirty="0">
                <a:latin typeface="Bahnschrift SemiLight Condensed" panose="020B0502040204020203" pitchFamily="34" charset="0"/>
              </a:rPr>
              <a:t>KLINIČNA BIOKEMIJA IN LABORATORIJSKA BIOMEDICINA</a:t>
            </a:r>
            <a:endParaRPr lang="sl-SI" sz="2400" dirty="0">
              <a:latin typeface="Bodoni MT" panose="02070603080606020203" pitchFamily="18" charset="0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451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280" name="Google Shape;280;p34"/>
          <p:cNvSpPr/>
          <p:nvPr/>
        </p:nvSpPr>
        <p:spPr>
          <a:xfrm>
            <a:off x="3657600" y="956250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solidFill>
                  <a:schemeClr val="tx2"/>
                </a:solidFill>
              </a:rPr>
              <a:t>10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047750"/>
            <a:ext cx="1500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3"/>
                </a:solidFill>
                <a:latin typeface="Bahnschrift SemiLight Condensed" panose="020B0502040204020203" pitchFamily="34" charset="0"/>
              </a:rPr>
              <a:t>število razpisnih mest </a:t>
            </a:r>
            <a:endParaRPr lang="sl-SI" dirty="0"/>
          </a:p>
        </p:txBody>
      </p:sp>
      <p:sp>
        <p:nvSpPr>
          <p:cNvPr id="62" name="Google Shape;280;p34"/>
          <p:cNvSpPr/>
          <p:nvPr/>
        </p:nvSpPr>
        <p:spPr>
          <a:xfrm>
            <a:off x="3657600" y="1657350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00" b="1" dirty="0">
                <a:solidFill>
                  <a:schemeClr val="tx2"/>
                </a:solidFill>
              </a:rPr>
              <a:t>25.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00" b="1" dirty="0">
                <a:solidFill>
                  <a:schemeClr val="tx2"/>
                </a:solidFill>
              </a:rPr>
              <a:t>julij</a:t>
            </a:r>
            <a:endParaRPr sz="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1748190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3"/>
                </a:solidFill>
                <a:latin typeface="Bahnschrift SemiLight Condensed" panose="020B0502040204020203" pitchFamily="34" charset="0"/>
              </a:rPr>
              <a:t>rok za prijavo</a:t>
            </a:r>
            <a:endParaRPr lang="sl-SI" dirty="0"/>
          </a:p>
        </p:txBody>
      </p:sp>
      <p:sp>
        <p:nvSpPr>
          <p:cNvPr id="64" name="Google Shape;280;p34"/>
          <p:cNvSpPr/>
          <p:nvPr/>
        </p:nvSpPr>
        <p:spPr>
          <a:xfrm>
            <a:off x="3638524" y="2343150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2448630"/>
            <a:ext cx="968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3"/>
                </a:solidFill>
                <a:latin typeface="Bahnschrift SemiLight Condensed" panose="020B0502040204020203" pitchFamily="34" charset="0"/>
              </a:rPr>
              <a:t>23 mentorjev</a:t>
            </a:r>
          </a:p>
        </p:txBody>
      </p:sp>
      <p:sp>
        <p:nvSpPr>
          <p:cNvPr id="67" name="Google Shape;280;p34"/>
          <p:cNvSpPr/>
          <p:nvPr/>
        </p:nvSpPr>
        <p:spPr>
          <a:xfrm>
            <a:off x="3638524" y="3028950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 dirty="0">
                <a:solidFill>
                  <a:schemeClr val="tx2"/>
                </a:solidFill>
              </a:rPr>
              <a:t>?</a:t>
            </a:r>
            <a:endParaRPr sz="20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3149070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3"/>
                </a:solidFill>
                <a:latin typeface="Bahnschrift SemiLight Condensed" panose="020B0502040204020203" pitchFamily="34" charset="0"/>
              </a:rPr>
              <a:t>področje raziskav glede na dogovor/projekte mentorja</a:t>
            </a:r>
          </a:p>
        </p:txBody>
      </p:sp>
      <p:sp>
        <p:nvSpPr>
          <p:cNvPr id="69" name="Google Shape;280;p34"/>
          <p:cNvSpPr/>
          <p:nvPr/>
        </p:nvSpPr>
        <p:spPr>
          <a:xfrm>
            <a:off x="3638524" y="3775650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tx2"/>
              </a:solidFill>
            </a:endParaRPr>
          </a:p>
        </p:txBody>
      </p:sp>
      <p:grpSp>
        <p:nvGrpSpPr>
          <p:cNvPr id="70" name="Google Shape;10723;p70"/>
          <p:cNvGrpSpPr/>
          <p:nvPr/>
        </p:nvGrpSpPr>
        <p:grpSpPr>
          <a:xfrm>
            <a:off x="3701603" y="3867150"/>
            <a:ext cx="422542" cy="342973"/>
            <a:chOff x="2165809" y="3811059"/>
            <a:chExt cx="422542" cy="342973"/>
          </a:xfrm>
          <a:solidFill>
            <a:schemeClr val="tx2"/>
          </a:solidFill>
        </p:grpSpPr>
        <p:sp>
          <p:nvSpPr>
            <p:cNvPr id="71" name="Google Shape;10724;p70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25;p70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26;p70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7;p70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28;p70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29;p70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30;p70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31;p70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32;p70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33;p70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34;p70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735;p70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736;p70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37;p70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38;p70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39;p70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40;p70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41;p70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67200" y="3849510"/>
            <a:ext cx="3405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3"/>
                </a:solidFill>
                <a:latin typeface="Bahnschrift SemiLight Condensed" panose="020B0502040204020203" pitchFamily="34" charset="0"/>
              </a:rPr>
              <a:t>nabor predmetov glede na temo doktorske disertacije</a:t>
            </a:r>
          </a:p>
        </p:txBody>
      </p:sp>
      <p:grpSp>
        <p:nvGrpSpPr>
          <p:cNvPr id="93" name="Google Shape;10483;p70"/>
          <p:cNvGrpSpPr/>
          <p:nvPr/>
        </p:nvGrpSpPr>
        <p:grpSpPr>
          <a:xfrm>
            <a:off x="3747068" y="2419221"/>
            <a:ext cx="371395" cy="371809"/>
            <a:chOff x="7073928" y="2905757"/>
            <a:chExt cx="371395" cy="371809"/>
          </a:xfrm>
          <a:solidFill>
            <a:schemeClr val="tx2"/>
          </a:solidFill>
        </p:grpSpPr>
        <p:sp>
          <p:nvSpPr>
            <p:cNvPr id="94" name="Google Shape;10484;p70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485;p70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486;p70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Straight Connector 13"/>
          <p:cNvCxnSpPr>
            <a:stCxn id="97" idx="3"/>
            <a:endCxn id="280" idx="1"/>
          </p:cNvCxnSpPr>
          <p:nvPr/>
        </p:nvCxnSpPr>
        <p:spPr>
          <a:xfrm flipV="1">
            <a:off x="2743200" y="1230600"/>
            <a:ext cx="914400" cy="1365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7" idx="3"/>
            <a:endCxn id="62" idx="1"/>
          </p:cNvCxnSpPr>
          <p:nvPr/>
        </p:nvCxnSpPr>
        <p:spPr>
          <a:xfrm flipV="1">
            <a:off x="2743200" y="1931700"/>
            <a:ext cx="914400" cy="66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7" idx="3"/>
            <a:endCxn id="64" idx="1"/>
          </p:cNvCxnSpPr>
          <p:nvPr/>
        </p:nvCxnSpPr>
        <p:spPr>
          <a:xfrm>
            <a:off x="2743200" y="2595935"/>
            <a:ext cx="895324" cy="2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7" idx="3"/>
            <a:endCxn id="67" idx="1"/>
          </p:cNvCxnSpPr>
          <p:nvPr/>
        </p:nvCxnSpPr>
        <p:spPr>
          <a:xfrm>
            <a:off x="2743200" y="2595935"/>
            <a:ext cx="895324" cy="70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7" idx="3"/>
            <a:endCxn id="69" idx="1"/>
          </p:cNvCxnSpPr>
          <p:nvPr/>
        </p:nvCxnSpPr>
        <p:spPr>
          <a:xfrm>
            <a:off x="2743200" y="2595935"/>
            <a:ext cx="895324" cy="1454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A28313F6-E7A3-29B8-9FB6-CD79E213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8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810202"/>
            <a:ext cx="2461516" cy="409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prof.dr. Joško Osredkar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prof.dr. Snežna Sodin Šemrl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izr.prof.dr. </a:t>
            </a: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Skitek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 Milan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izr.prof. Katarina </a:t>
            </a: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Pogkrajšek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Trebušak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doc.dr. Helena Podgornik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doc.dr. Saša Čučnik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doc.dr. Aleš Jerin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doc.dr. Mojca Božič </a:t>
            </a: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Mijovski</a:t>
            </a:r>
            <a:endParaRPr lang="sl-SI" sz="1200" dirty="0">
              <a:solidFill>
                <a:schemeClr val="accent6"/>
              </a:solidFill>
              <a:latin typeface="Bahnschrift SemiLight Condense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doc.dr. Katja Lakota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doc.dr. Polona Žigon 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dr. Ana Mitrovič</a:t>
            </a:r>
          </a:p>
        </p:txBody>
      </p:sp>
      <p:sp>
        <p:nvSpPr>
          <p:cNvPr id="97" name="Google Shape;280;p34"/>
          <p:cNvSpPr/>
          <p:nvPr/>
        </p:nvSpPr>
        <p:spPr>
          <a:xfrm>
            <a:off x="3048000" y="1339216"/>
            <a:ext cx="2438400" cy="1700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sl-SI" sz="2400" b="1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19</a:t>
            </a:r>
          </a:p>
          <a:p>
            <a:pPr lvl="0" algn="ctr"/>
            <a:r>
              <a:rPr lang="sl-SI" sz="2400" b="1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MENTORJEV</a:t>
            </a:r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400" dirty="0">
                <a:latin typeface="Bahnschrift SemiLight Condensed" panose="020B0502040204020203" pitchFamily="34" charset="0"/>
              </a:rPr>
              <a:t>KLINIČNA BIOKEMIJA IN LABORATORIJSKA BIOMEDICINA</a:t>
            </a:r>
            <a:endParaRPr lang="sl-SI" sz="2400" dirty="0">
              <a:latin typeface="Bodoni MT" panose="02070603080606020203" pitchFamily="18" charset="0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451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4" name="Google Shape;280;p34"/>
          <p:cNvSpPr/>
          <p:nvPr/>
        </p:nvSpPr>
        <p:spPr>
          <a:xfrm>
            <a:off x="4937700" y="3094056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b="1" dirty="0">
                <a:solidFill>
                  <a:schemeClr val="tx2"/>
                </a:solidFill>
              </a:rPr>
              <a:t>MF</a:t>
            </a:r>
            <a:endParaRPr sz="12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970631"/>
            <a:ext cx="1694695" cy="3724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prof.dr. Marc Janja, </a:t>
            </a: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EuSpLM</a:t>
            </a:r>
            <a:endParaRPr lang="sl-SI" sz="1200" dirty="0">
              <a:solidFill>
                <a:schemeClr val="accent6"/>
              </a:solidFill>
              <a:latin typeface="Bahnschrift SemiLight Condense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prof.dr. Irena Mlinarič Raščan</a:t>
            </a:r>
          </a:p>
          <a:p>
            <a:pPr>
              <a:lnSpc>
                <a:spcPct val="200000"/>
              </a:lnSpc>
            </a:pP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izr.prof.dr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. Anja Pišlar</a:t>
            </a:r>
          </a:p>
          <a:p>
            <a:pPr>
              <a:lnSpc>
                <a:spcPct val="200000"/>
              </a:lnSpc>
            </a:pP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izr.dr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. Nataša Karas Kuželički</a:t>
            </a:r>
          </a:p>
          <a:p>
            <a:pPr>
              <a:lnSpc>
                <a:spcPct val="200000"/>
              </a:lnSpc>
            </a:pP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izr.dr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. Martina Gobec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doc.dr. Alenka Šmid</a:t>
            </a:r>
          </a:p>
          <a:p>
            <a:pPr>
              <a:lnSpc>
                <a:spcPct val="200000"/>
              </a:lnSpc>
            </a:pPr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izr.dr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. Janja Zupan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doc.dr. Nika Lovšin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Jasna Lojk</a:t>
            </a:r>
          </a:p>
          <a:p>
            <a:pPr>
              <a:lnSpc>
                <a:spcPct val="200000"/>
              </a:lnSpc>
            </a:pP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Ubran Švajger</a:t>
            </a:r>
          </a:p>
        </p:txBody>
      </p:sp>
      <p:grpSp>
        <p:nvGrpSpPr>
          <p:cNvPr id="70" name="Google Shape;10723;p70"/>
          <p:cNvGrpSpPr/>
          <p:nvPr/>
        </p:nvGrpSpPr>
        <p:grpSpPr>
          <a:xfrm>
            <a:off x="3701603" y="3867150"/>
            <a:ext cx="422542" cy="342973"/>
            <a:chOff x="2165809" y="3811059"/>
            <a:chExt cx="422542" cy="342973"/>
          </a:xfrm>
          <a:solidFill>
            <a:schemeClr val="tx2"/>
          </a:solidFill>
        </p:grpSpPr>
        <p:sp>
          <p:nvSpPr>
            <p:cNvPr id="71" name="Google Shape;10724;p70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25;p70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26;p70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27;p70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28;p70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29;p70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30;p70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31;p70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32;p70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33;p70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34;p70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735;p70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736;p70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37;p70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38;p70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39;p70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40;p70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41;p70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0483;p70"/>
          <p:cNvGrpSpPr/>
          <p:nvPr/>
        </p:nvGrpSpPr>
        <p:grpSpPr>
          <a:xfrm>
            <a:off x="4081502" y="2371799"/>
            <a:ext cx="371395" cy="371809"/>
            <a:chOff x="7073928" y="2905757"/>
            <a:chExt cx="371395" cy="371809"/>
          </a:xfrm>
          <a:solidFill>
            <a:schemeClr val="tx2"/>
          </a:solidFill>
        </p:grpSpPr>
        <p:sp>
          <p:nvSpPr>
            <p:cNvPr id="94" name="Google Shape;10484;p70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485;p70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486;p70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80;p34"/>
          <p:cNvSpPr/>
          <p:nvPr/>
        </p:nvSpPr>
        <p:spPr>
          <a:xfrm>
            <a:off x="3048000" y="3094056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b="1" dirty="0">
                <a:solidFill>
                  <a:schemeClr val="tx2"/>
                </a:solidFill>
              </a:rPr>
              <a:t>FFA</a:t>
            </a:r>
            <a:endParaRPr sz="1200" b="1" dirty="0">
              <a:solidFill>
                <a:schemeClr val="tx2"/>
              </a:solidFill>
            </a:endParaRPr>
          </a:p>
        </p:txBody>
      </p:sp>
      <p:sp>
        <p:nvSpPr>
          <p:cNvPr id="45" name="Google Shape;280;p34"/>
          <p:cNvSpPr/>
          <p:nvPr/>
        </p:nvSpPr>
        <p:spPr>
          <a:xfrm>
            <a:off x="3992850" y="3094056"/>
            <a:ext cx="5487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b="1" dirty="0">
                <a:solidFill>
                  <a:schemeClr val="tx2"/>
                </a:solidFill>
              </a:rPr>
              <a:t>UKC</a:t>
            </a:r>
            <a:endParaRPr sz="1200" b="1" dirty="0">
              <a:solidFill>
                <a:schemeClr val="tx2"/>
              </a:solidFill>
            </a:endParaRPr>
          </a:p>
        </p:txBody>
      </p:sp>
      <p:pic>
        <p:nvPicPr>
          <p:cNvPr id="3" name="Slika 2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A537DE4E-8DA8-81D3-5C55-6E503DC8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700" y="97155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osteoporoza</a:t>
            </a:r>
          </a:p>
        </p:txBody>
      </p:sp>
      <p:sp>
        <p:nvSpPr>
          <p:cNvPr id="97" name="Google Shape;280;p34"/>
          <p:cNvSpPr/>
          <p:nvPr/>
        </p:nvSpPr>
        <p:spPr>
          <a:xfrm>
            <a:off x="3352800" y="1581150"/>
            <a:ext cx="2438400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sl-SI" sz="2400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PODROČJA IN EKSPERTIZE MENTORJEV</a:t>
            </a:r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400" dirty="0">
                <a:latin typeface="Bahnschrift SemiLight Condensed" panose="020B0502040204020203" pitchFamily="34" charset="0"/>
              </a:rPr>
              <a:t>KLINIČNA BIOKEMIJA IN LABORATORIJSKA BIOMEDICINA</a:t>
            </a:r>
            <a:endParaRPr lang="sl-SI" sz="2400" dirty="0">
              <a:latin typeface="Bodoni MT" panose="02070603080606020203" pitchFamily="18" charset="0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577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42" name="Rectangle 41"/>
          <p:cNvSpPr/>
          <p:nvPr/>
        </p:nvSpPr>
        <p:spPr>
          <a:xfrm>
            <a:off x="3856653" y="89535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metabolni</a:t>
            </a:r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 sindrom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14400" y="2286684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matične celice </a:t>
            </a:r>
          </a:p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in</a:t>
            </a:r>
          </a:p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tkivni inženiring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0" y="226695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humana genetika </a:t>
            </a:r>
          </a:p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in</a:t>
            </a:r>
          </a:p>
          <a:p>
            <a:pPr algn="ctr"/>
            <a:r>
              <a:rPr lang="sl-SI" sz="1200" dirty="0" err="1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farmakogenomika</a:t>
            </a:r>
            <a:endParaRPr lang="sl-SI" sz="1200" dirty="0">
              <a:solidFill>
                <a:schemeClr val="accent6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48400" y="394335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onkologija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48100" y="4047351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translacijska medicina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324600" y="97155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ateroskleroza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447800" y="394335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2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imunologija</a:t>
            </a:r>
          </a:p>
        </p:txBody>
      </p:sp>
      <p:grpSp>
        <p:nvGrpSpPr>
          <p:cNvPr id="51" name="Google Shape;10651;p70"/>
          <p:cNvGrpSpPr/>
          <p:nvPr/>
        </p:nvGrpSpPr>
        <p:grpSpPr>
          <a:xfrm>
            <a:off x="4267200" y="2962760"/>
            <a:ext cx="607073" cy="533400"/>
            <a:chOff x="3082855" y="4295728"/>
            <a:chExt cx="375946" cy="327823"/>
          </a:xfrm>
          <a:solidFill>
            <a:schemeClr val="tx2"/>
          </a:solidFill>
        </p:grpSpPr>
        <p:sp>
          <p:nvSpPr>
            <p:cNvPr id="52" name="Google Shape;10652;p70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653;p70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54;p70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655;p70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656;p70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657;p70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658;p70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59;p70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660;p70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61;p70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662;p70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Elbow Connector 3"/>
          <p:cNvCxnSpPr/>
          <p:nvPr/>
        </p:nvCxnSpPr>
        <p:spPr>
          <a:xfrm rot="10800000">
            <a:off x="2590800" y="1125700"/>
            <a:ext cx="762000" cy="45545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0800000" flipH="1">
            <a:off x="5791199" y="1125700"/>
            <a:ext cx="762000" cy="45545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10800000">
            <a:off x="2189630" y="2609851"/>
            <a:ext cx="1163170" cy="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0800000" flipH="1">
            <a:off x="5791200" y="2609848"/>
            <a:ext cx="1163170" cy="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 rot="10800000" flipV="1">
            <a:off x="2590800" y="3640298"/>
            <a:ext cx="762000" cy="45545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 flipH="1" flipV="1">
            <a:off x="5791199" y="3640299"/>
            <a:ext cx="762000" cy="45545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5400000">
            <a:off x="4400553" y="3818550"/>
            <a:ext cx="360000" cy="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5400000" flipH="1" flipV="1">
            <a:off x="4428718" y="1401149"/>
            <a:ext cx="360000" cy="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939C765C-025D-CA6B-A0BC-E0E1D408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544" y="1062494"/>
            <a:ext cx="193784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ZANJE IN TEHNIKE S PODROČJA</a:t>
            </a:r>
          </a:p>
        </p:txBody>
      </p:sp>
      <p:sp>
        <p:nvSpPr>
          <p:cNvPr id="97" name="Google Shape;280;p34"/>
          <p:cNvSpPr/>
          <p:nvPr/>
        </p:nvSpPr>
        <p:spPr>
          <a:xfrm rot="16200000">
            <a:off x="-838200" y="2242263"/>
            <a:ext cx="2438400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l-SI" sz="2400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KOMPETENCE</a:t>
            </a:r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400" dirty="0">
                <a:latin typeface="Bahnschrift SemiLight Condensed" panose="020B0502040204020203" pitchFamily="34" charset="0"/>
              </a:rPr>
              <a:t>KLINIČNA BIOKEMIJA IN LABORATORIJSKA BIOMEDICINA</a:t>
            </a:r>
            <a:endParaRPr lang="sl-SI" sz="2400" dirty="0">
              <a:latin typeface="Bodoni MT" panose="02070603080606020203" pitchFamily="18" charset="0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63000" y="48451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876800" y="905530"/>
            <a:ext cx="284714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UČINKOVITA KOMUNIKACIJA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0396" y="1885950"/>
            <a:ext cx="111280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CELOVIT POGLED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131" y="2495550"/>
            <a:ext cx="287392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IDENTIFIKACIJA PROBLEMA IN </a:t>
            </a:r>
          </a:p>
          <a:p>
            <a:pPr algn="ctr"/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UČINKOVITO, ZNANSTVENO REŠEVANJE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401" y="3409950"/>
            <a:ext cx="1593706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KRITIČNO RAZMIŠLJANJE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5607" y="3943350"/>
            <a:ext cx="2757486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ZNANSTVENO KOMUNICIRANJE (USTNO/PISNO)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1366" y="3550637"/>
            <a:ext cx="112562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PRENOS ZNANJA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4111" y="2363844"/>
            <a:ext cx="1939955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ORGANIZACIJSKE KOMPETENCE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2333" y="1884316"/>
            <a:ext cx="1104790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SAMOSTOJNOST</a:t>
            </a:r>
          </a:p>
        </p:txBody>
      </p:sp>
      <p:grpSp>
        <p:nvGrpSpPr>
          <p:cNvPr id="24" name="Google Shape;8566;p66"/>
          <p:cNvGrpSpPr/>
          <p:nvPr/>
        </p:nvGrpSpPr>
        <p:grpSpPr>
          <a:xfrm>
            <a:off x="2984101" y="1343422"/>
            <a:ext cx="2979226" cy="2173113"/>
            <a:chOff x="7608988" y="2093194"/>
            <a:chExt cx="817277" cy="672147"/>
          </a:xfrm>
          <a:solidFill>
            <a:schemeClr val="accent3"/>
          </a:solidFill>
        </p:grpSpPr>
        <p:cxnSp>
          <p:nvCxnSpPr>
            <p:cNvPr id="25" name="Google Shape;8567;p66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8568;p66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8569;p66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8570;p66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8571;p66"/>
            <p:cNvCxnSpPr/>
            <p:nvPr/>
          </p:nvCxnSpPr>
          <p:spPr>
            <a:xfrm rot="10800000">
              <a:off x="7608988" y="2355274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8572;p66"/>
            <p:cNvCxnSpPr/>
            <p:nvPr/>
          </p:nvCxnSpPr>
          <p:spPr>
            <a:xfrm rot="10800000">
              <a:off x="8342865" y="2355274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1" name="Google Shape;8573;p66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  <a:grpFill/>
          </p:grpSpPr>
          <p:grpSp>
            <p:nvGrpSpPr>
              <p:cNvPr id="32" name="Google Shape;8574;p66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49" name="Google Shape;8575;p66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8576;p66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8577;p66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8578;p66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8579;p66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8580;p66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8581;p66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8582;p66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42" name="Google Shape;8583;p66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8584;p66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8585;p66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8586;p66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8587;p66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8588;p66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8589;p66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56" name="Google Shape;8571;p66"/>
          <p:cNvCxnSpPr/>
          <p:nvPr/>
        </p:nvCxnSpPr>
        <p:spPr>
          <a:xfrm rot="5400000">
            <a:off x="4372340" y="3661332"/>
            <a:ext cx="304019" cy="0"/>
          </a:xfrm>
          <a:prstGeom prst="straightConnector1">
            <a:avLst/>
          </a:prstGeom>
          <a:solidFill>
            <a:schemeClr val="accent3"/>
          </a:solidFill>
          <a:ln w="9525" cap="flat" cmpd="sng">
            <a:solidFill>
              <a:srgbClr val="667E9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8571;p66"/>
          <p:cNvCxnSpPr/>
          <p:nvPr/>
        </p:nvCxnSpPr>
        <p:spPr>
          <a:xfrm rot="10800000">
            <a:off x="2972581" y="2724149"/>
            <a:ext cx="304019" cy="0"/>
          </a:xfrm>
          <a:prstGeom prst="straightConnector1">
            <a:avLst/>
          </a:prstGeom>
          <a:solidFill>
            <a:schemeClr val="accent3"/>
          </a:solidFill>
          <a:ln w="9525" cap="flat" cmpd="sng">
            <a:solidFill>
              <a:srgbClr val="667E9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8571;p66"/>
          <p:cNvCxnSpPr/>
          <p:nvPr/>
        </p:nvCxnSpPr>
        <p:spPr>
          <a:xfrm rot="10800000">
            <a:off x="5621598" y="2686049"/>
            <a:ext cx="304019" cy="0"/>
          </a:xfrm>
          <a:prstGeom prst="straightConnector1">
            <a:avLst/>
          </a:prstGeom>
          <a:solidFill>
            <a:schemeClr val="accent3"/>
          </a:solidFill>
          <a:ln w="9525" cap="flat" cmpd="sng">
            <a:solidFill>
              <a:srgbClr val="667E9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Slika 10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6BC56BA4-1B76-D995-39AA-2FF9CC3C0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895350"/>
            <a:ext cx="6248400" cy="324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l-SI" sz="16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v izobraževalnih in raziskovalnih ustanovah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l-SI" sz="16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v farmacevtski industriji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l-SI" sz="16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v zdravstvenih zavodih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l-SI" sz="16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v javni upravi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→"/>
            </a:pPr>
            <a:r>
              <a:rPr lang="sl-SI" sz="16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v državnih uradih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sl-SI" sz="1600" dirty="0">
                <a:solidFill>
                  <a:schemeClr val="accent6"/>
                </a:solidFill>
                <a:latin typeface="Bahnschrift SemiLight Condensed" panose="020B0502040204020203" pitchFamily="34" charset="0"/>
              </a:rPr>
              <a:t>v gospodarskih družbah in  ustanovah, ki zaposlujejo najvišje izobražene strokovnjake in raziskovalce </a:t>
            </a:r>
          </a:p>
        </p:txBody>
      </p:sp>
      <p:sp>
        <p:nvSpPr>
          <p:cNvPr id="97" name="Google Shape;280;p34"/>
          <p:cNvSpPr/>
          <p:nvPr/>
        </p:nvSpPr>
        <p:spPr>
          <a:xfrm>
            <a:off x="304800" y="1428750"/>
            <a:ext cx="2438400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sl-SI" sz="2400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MOŽNOSTI ZA ZAPOSLITEV </a:t>
            </a:r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400" dirty="0">
                <a:latin typeface="Bahnschrift SemiLight Condensed" panose="020B0502040204020203" pitchFamily="34" charset="0"/>
              </a:rPr>
              <a:t>KLINIČNA BIOKEMIJA IN LABORATORIJSKA BIOMEDICINA</a:t>
            </a:r>
            <a:endParaRPr lang="sl-SI" sz="2400" dirty="0">
              <a:latin typeface="Bodoni MT" panose="02070603080606020203" pitchFamily="18" charset="0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451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grpSp>
        <p:nvGrpSpPr>
          <p:cNvPr id="30" name="Google Shape;10054;p70"/>
          <p:cNvGrpSpPr/>
          <p:nvPr/>
        </p:nvGrpSpPr>
        <p:grpSpPr>
          <a:xfrm>
            <a:off x="1158433" y="2446211"/>
            <a:ext cx="711099" cy="708117"/>
            <a:chOff x="3541011" y="1508594"/>
            <a:chExt cx="350166" cy="349434"/>
          </a:xfrm>
          <a:solidFill>
            <a:schemeClr val="tx2"/>
          </a:solidFill>
        </p:grpSpPr>
        <p:sp>
          <p:nvSpPr>
            <p:cNvPr id="31" name="Google Shape;10055;p70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56;p70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57;p70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58;p70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059;p70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060;p70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061;p70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062;p70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63;p70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64;p70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65;p70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66;p70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67;p70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Slika 2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1E69A13D-C2D9-67A8-1E85-220C5E9C1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58504" y="133350"/>
            <a:ext cx="8636106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sl-SI" sz="2400" dirty="0">
                <a:latin typeface="Bahnschrift SemiLight Condensed" panose="020B0502040204020203" pitchFamily="34" charset="0"/>
              </a:rPr>
              <a:t>KLINIČNA BIOKEMIJA IN LABORATORIJSKA BIOMEDICINA</a:t>
            </a:r>
            <a:endParaRPr lang="sl-SI" sz="2400" dirty="0">
              <a:latin typeface="Bodoni MT" panose="02070603080606020203" pitchFamily="18" charset="0"/>
            </a:endParaRPr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747700" y="48577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657600" y="3095568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možnosti zaposlitve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1415886"/>
            <a:ext cx="9653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predmetnik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1829682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celovit pogled</a:t>
            </a:r>
          </a:p>
        </p:txBody>
      </p:sp>
      <p:sp>
        <p:nvSpPr>
          <p:cNvPr id="32" name="Google Shape;9761;p69"/>
          <p:cNvSpPr/>
          <p:nvPr/>
        </p:nvSpPr>
        <p:spPr>
          <a:xfrm>
            <a:off x="3052596" y="1415886"/>
            <a:ext cx="485259" cy="363052"/>
          </a:xfrm>
          <a:custGeom>
            <a:avLst/>
            <a:gdLst/>
            <a:ahLst/>
            <a:cxnLst/>
            <a:rect l="l" t="t" r="r" b="b"/>
            <a:pathLst>
              <a:path w="2204" h="1792" extrusionOk="0">
                <a:moveTo>
                  <a:pt x="1417" y="387"/>
                </a:moveTo>
                <a:lnTo>
                  <a:pt x="1417" y="470"/>
                </a:lnTo>
                <a:lnTo>
                  <a:pt x="1072" y="768"/>
                </a:lnTo>
                <a:lnTo>
                  <a:pt x="905" y="589"/>
                </a:lnTo>
                <a:cubicBezTo>
                  <a:pt x="873" y="544"/>
                  <a:pt x="823" y="523"/>
                  <a:pt x="773" y="523"/>
                </a:cubicBezTo>
                <a:cubicBezTo>
                  <a:pt x="731" y="523"/>
                  <a:pt x="688" y="538"/>
                  <a:pt x="655" y="566"/>
                </a:cubicBezTo>
                <a:cubicBezTo>
                  <a:pt x="584" y="625"/>
                  <a:pt x="584" y="744"/>
                  <a:pt x="632" y="827"/>
                </a:cubicBezTo>
                <a:lnTo>
                  <a:pt x="917" y="1125"/>
                </a:lnTo>
                <a:cubicBezTo>
                  <a:pt x="953" y="1161"/>
                  <a:pt x="989" y="1185"/>
                  <a:pt x="1048" y="1185"/>
                </a:cubicBezTo>
                <a:cubicBezTo>
                  <a:pt x="1096" y="1185"/>
                  <a:pt x="1132" y="1161"/>
                  <a:pt x="1167" y="1137"/>
                </a:cubicBezTo>
                <a:lnTo>
                  <a:pt x="1429" y="923"/>
                </a:lnTo>
                <a:lnTo>
                  <a:pt x="1417" y="1447"/>
                </a:lnTo>
                <a:lnTo>
                  <a:pt x="358" y="1447"/>
                </a:lnTo>
                <a:lnTo>
                  <a:pt x="358" y="387"/>
                </a:lnTo>
                <a:close/>
                <a:moveTo>
                  <a:pt x="2007" y="1"/>
                </a:moveTo>
                <a:cubicBezTo>
                  <a:pt x="1966" y="1"/>
                  <a:pt x="1925" y="17"/>
                  <a:pt x="1894" y="54"/>
                </a:cubicBezTo>
                <a:lnTo>
                  <a:pt x="1727" y="185"/>
                </a:lnTo>
                <a:cubicBezTo>
                  <a:pt x="1679" y="89"/>
                  <a:pt x="1596" y="30"/>
                  <a:pt x="1489" y="30"/>
                </a:cubicBezTo>
                <a:lnTo>
                  <a:pt x="263" y="30"/>
                </a:lnTo>
                <a:cubicBezTo>
                  <a:pt x="120" y="30"/>
                  <a:pt x="1" y="149"/>
                  <a:pt x="1" y="304"/>
                </a:cubicBezTo>
                <a:lnTo>
                  <a:pt x="1" y="1518"/>
                </a:lnTo>
                <a:cubicBezTo>
                  <a:pt x="1" y="1673"/>
                  <a:pt x="120" y="1792"/>
                  <a:pt x="263" y="1792"/>
                </a:cubicBezTo>
                <a:lnTo>
                  <a:pt x="1489" y="1792"/>
                </a:lnTo>
                <a:cubicBezTo>
                  <a:pt x="1632" y="1792"/>
                  <a:pt x="1751" y="1673"/>
                  <a:pt x="1751" y="1518"/>
                </a:cubicBezTo>
                <a:lnTo>
                  <a:pt x="1751" y="613"/>
                </a:lnTo>
                <a:lnTo>
                  <a:pt x="2108" y="304"/>
                </a:lnTo>
                <a:cubicBezTo>
                  <a:pt x="2203" y="256"/>
                  <a:pt x="2203" y="137"/>
                  <a:pt x="2144" y="65"/>
                </a:cubicBezTo>
                <a:cubicBezTo>
                  <a:pt x="2111" y="26"/>
                  <a:pt x="2059" y="1"/>
                  <a:pt x="200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657600" y="2255727"/>
            <a:ext cx="139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interdisciplinarno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2657274"/>
            <a:ext cx="3010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accent4"/>
                </a:solidFill>
                <a:latin typeface="Bahnschrift SemiLight Condensed" panose="020B0502040204020203" pitchFamily="34" charset="0"/>
              </a:rPr>
              <a:t>internacionalno (COST, CEEPUS, EUTOPIA,…)</a:t>
            </a:r>
          </a:p>
        </p:txBody>
      </p:sp>
      <p:sp>
        <p:nvSpPr>
          <p:cNvPr id="33" name="Google Shape;9761;p69"/>
          <p:cNvSpPr/>
          <p:nvPr/>
        </p:nvSpPr>
        <p:spPr>
          <a:xfrm>
            <a:off x="3052596" y="2243478"/>
            <a:ext cx="485259" cy="363052"/>
          </a:xfrm>
          <a:custGeom>
            <a:avLst/>
            <a:gdLst/>
            <a:ahLst/>
            <a:cxnLst/>
            <a:rect l="l" t="t" r="r" b="b"/>
            <a:pathLst>
              <a:path w="2204" h="1792" extrusionOk="0">
                <a:moveTo>
                  <a:pt x="1417" y="387"/>
                </a:moveTo>
                <a:lnTo>
                  <a:pt x="1417" y="470"/>
                </a:lnTo>
                <a:lnTo>
                  <a:pt x="1072" y="768"/>
                </a:lnTo>
                <a:lnTo>
                  <a:pt x="905" y="589"/>
                </a:lnTo>
                <a:cubicBezTo>
                  <a:pt x="873" y="544"/>
                  <a:pt x="823" y="523"/>
                  <a:pt x="773" y="523"/>
                </a:cubicBezTo>
                <a:cubicBezTo>
                  <a:pt x="731" y="523"/>
                  <a:pt x="688" y="538"/>
                  <a:pt x="655" y="566"/>
                </a:cubicBezTo>
                <a:cubicBezTo>
                  <a:pt x="584" y="625"/>
                  <a:pt x="584" y="744"/>
                  <a:pt x="632" y="827"/>
                </a:cubicBezTo>
                <a:lnTo>
                  <a:pt x="917" y="1125"/>
                </a:lnTo>
                <a:cubicBezTo>
                  <a:pt x="953" y="1161"/>
                  <a:pt x="989" y="1185"/>
                  <a:pt x="1048" y="1185"/>
                </a:cubicBezTo>
                <a:cubicBezTo>
                  <a:pt x="1096" y="1185"/>
                  <a:pt x="1132" y="1161"/>
                  <a:pt x="1167" y="1137"/>
                </a:cubicBezTo>
                <a:lnTo>
                  <a:pt x="1429" y="923"/>
                </a:lnTo>
                <a:lnTo>
                  <a:pt x="1417" y="1447"/>
                </a:lnTo>
                <a:lnTo>
                  <a:pt x="358" y="1447"/>
                </a:lnTo>
                <a:lnTo>
                  <a:pt x="358" y="387"/>
                </a:lnTo>
                <a:close/>
                <a:moveTo>
                  <a:pt x="2007" y="1"/>
                </a:moveTo>
                <a:cubicBezTo>
                  <a:pt x="1966" y="1"/>
                  <a:pt x="1925" y="17"/>
                  <a:pt x="1894" y="54"/>
                </a:cubicBezTo>
                <a:lnTo>
                  <a:pt x="1727" y="185"/>
                </a:lnTo>
                <a:cubicBezTo>
                  <a:pt x="1679" y="89"/>
                  <a:pt x="1596" y="30"/>
                  <a:pt x="1489" y="30"/>
                </a:cubicBezTo>
                <a:lnTo>
                  <a:pt x="263" y="30"/>
                </a:lnTo>
                <a:cubicBezTo>
                  <a:pt x="120" y="30"/>
                  <a:pt x="1" y="149"/>
                  <a:pt x="1" y="304"/>
                </a:cubicBezTo>
                <a:lnTo>
                  <a:pt x="1" y="1518"/>
                </a:lnTo>
                <a:cubicBezTo>
                  <a:pt x="1" y="1673"/>
                  <a:pt x="120" y="1792"/>
                  <a:pt x="263" y="1792"/>
                </a:cubicBezTo>
                <a:lnTo>
                  <a:pt x="1489" y="1792"/>
                </a:lnTo>
                <a:cubicBezTo>
                  <a:pt x="1632" y="1792"/>
                  <a:pt x="1751" y="1673"/>
                  <a:pt x="1751" y="1518"/>
                </a:cubicBezTo>
                <a:lnTo>
                  <a:pt x="1751" y="613"/>
                </a:lnTo>
                <a:lnTo>
                  <a:pt x="2108" y="304"/>
                </a:lnTo>
                <a:cubicBezTo>
                  <a:pt x="2203" y="256"/>
                  <a:pt x="2203" y="137"/>
                  <a:pt x="2144" y="65"/>
                </a:cubicBezTo>
                <a:cubicBezTo>
                  <a:pt x="2111" y="26"/>
                  <a:pt x="2059" y="1"/>
                  <a:pt x="200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761;p69"/>
          <p:cNvSpPr/>
          <p:nvPr/>
        </p:nvSpPr>
        <p:spPr>
          <a:xfrm>
            <a:off x="3052596" y="2657274"/>
            <a:ext cx="485259" cy="363052"/>
          </a:xfrm>
          <a:custGeom>
            <a:avLst/>
            <a:gdLst/>
            <a:ahLst/>
            <a:cxnLst/>
            <a:rect l="l" t="t" r="r" b="b"/>
            <a:pathLst>
              <a:path w="2204" h="1792" extrusionOk="0">
                <a:moveTo>
                  <a:pt x="1417" y="387"/>
                </a:moveTo>
                <a:lnTo>
                  <a:pt x="1417" y="470"/>
                </a:lnTo>
                <a:lnTo>
                  <a:pt x="1072" y="768"/>
                </a:lnTo>
                <a:lnTo>
                  <a:pt x="905" y="589"/>
                </a:lnTo>
                <a:cubicBezTo>
                  <a:pt x="873" y="544"/>
                  <a:pt x="823" y="523"/>
                  <a:pt x="773" y="523"/>
                </a:cubicBezTo>
                <a:cubicBezTo>
                  <a:pt x="731" y="523"/>
                  <a:pt x="688" y="538"/>
                  <a:pt x="655" y="566"/>
                </a:cubicBezTo>
                <a:cubicBezTo>
                  <a:pt x="584" y="625"/>
                  <a:pt x="584" y="744"/>
                  <a:pt x="632" y="827"/>
                </a:cubicBezTo>
                <a:lnTo>
                  <a:pt x="917" y="1125"/>
                </a:lnTo>
                <a:cubicBezTo>
                  <a:pt x="953" y="1161"/>
                  <a:pt x="989" y="1185"/>
                  <a:pt x="1048" y="1185"/>
                </a:cubicBezTo>
                <a:cubicBezTo>
                  <a:pt x="1096" y="1185"/>
                  <a:pt x="1132" y="1161"/>
                  <a:pt x="1167" y="1137"/>
                </a:cubicBezTo>
                <a:lnTo>
                  <a:pt x="1429" y="923"/>
                </a:lnTo>
                <a:lnTo>
                  <a:pt x="1417" y="1447"/>
                </a:lnTo>
                <a:lnTo>
                  <a:pt x="358" y="1447"/>
                </a:lnTo>
                <a:lnTo>
                  <a:pt x="358" y="387"/>
                </a:lnTo>
                <a:close/>
                <a:moveTo>
                  <a:pt x="2007" y="1"/>
                </a:moveTo>
                <a:cubicBezTo>
                  <a:pt x="1966" y="1"/>
                  <a:pt x="1925" y="17"/>
                  <a:pt x="1894" y="54"/>
                </a:cubicBezTo>
                <a:lnTo>
                  <a:pt x="1727" y="185"/>
                </a:lnTo>
                <a:cubicBezTo>
                  <a:pt x="1679" y="89"/>
                  <a:pt x="1596" y="30"/>
                  <a:pt x="1489" y="30"/>
                </a:cubicBezTo>
                <a:lnTo>
                  <a:pt x="263" y="30"/>
                </a:lnTo>
                <a:cubicBezTo>
                  <a:pt x="120" y="30"/>
                  <a:pt x="1" y="149"/>
                  <a:pt x="1" y="304"/>
                </a:cubicBezTo>
                <a:lnTo>
                  <a:pt x="1" y="1518"/>
                </a:lnTo>
                <a:cubicBezTo>
                  <a:pt x="1" y="1673"/>
                  <a:pt x="120" y="1792"/>
                  <a:pt x="263" y="1792"/>
                </a:cubicBezTo>
                <a:lnTo>
                  <a:pt x="1489" y="1792"/>
                </a:lnTo>
                <a:cubicBezTo>
                  <a:pt x="1632" y="1792"/>
                  <a:pt x="1751" y="1673"/>
                  <a:pt x="1751" y="1518"/>
                </a:cubicBezTo>
                <a:lnTo>
                  <a:pt x="1751" y="613"/>
                </a:lnTo>
                <a:lnTo>
                  <a:pt x="2108" y="304"/>
                </a:lnTo>
                <a:cubicBezTo>
                  <a:pt x="2203" y="256"/>
                  <a:pt x="2203" y="137"/>
                  <a:pt x="2144" y="65"/>
                </a:cubicBezTo>
                <a:cubicBezTo>
                  <a:pt x="2111" y="26"/>
                  <a:pt x="2059" y="1"/>
                  <a:pt x="200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761;p69"/>
          <p:cNvSpPr/>
          <p:nvPr/>
        </p:nvSpPr>
        <p:spPr>
          <a:xfrm>
            <a:off x="3052596" y="3071070"/>
            <a:ext cx="485259" cy="363052"/>
          </a:xfrm>
          <a:custGeom>
            <a:avLst/>
            <a:gdLst/>
            <a:ahLst/>
            <a:cxnLst/>
            <a:rect l="l" t="t" r="r" b="b"/>
            <a:pathLst>
              <a:path w="2204" h="1792" extrusionOk="0">
                <a:moveTo>
                  <a:pt x="1417" y="387"/>
                </a:moveTo>
                <a:lnTo>
                  <a:pt x="1417" y="470"/>
                </a:lnTo>
                <a:lnTo>
                  <a:pt x="1072" y="768"/>
                </a:lnTo>
                <a:lnTo>
                  <a:pt x="905" y="589"/>
                </a:lnTo>
                <a:cubicBezTo>
                  <a:pt x="873" y="544"/>
                  <a:pt x="823" y="523"/>
                  <a:pt x="773" y="523"/>
                </a:cubicBezTo>
                <a:cubicBezTo>
                  <a:pt x="731" y="523"/>
                  <a:pt x="688" y="538"/>
                  <a:pt x="655" y="566"/>
                </a:cubicBezTo>
                <a:cubicBezTo>
                  <a:pt x="584" y="625"/>
                  <a:pt x="584" y="744"/>
                  <a:pt x="632" y="827"/>
                </a:cubicBezTo>
                <a:lnTo>
                  <a:pt x="917" y="1125"/>
                </a:lnTo>
                <a:cubicBezTo>
                  <a:pt x="953" y="1161"/>
                  <a:pt x="989" y="1185"/>
                  <a:pt x="1048" y="1185"/>
                </a:cubicBezTo>
                <a:cubicBezTo>
                  <a:pt x="1096" y="1185"/>
                  <a:pt x="1132" y="1161"/>
                  <a:pt x="1167" y="1137"/>
                </a:cubicBezTo>
                <a:lnTo>
                  <a:pt x="1429" y="923"/>
                </a:lnTo>
                <a:lnTo>
                  <a:pt x="1417" y="1447"/>
                </a:lnTo>
                <a:lnTo>
                  <a:pt x="358" y="1447"/>
                </a:lnTo>
                <a:lnTo>
                  <a:pt x="358" y="387"/>
                </a:lnTo>
                <a:close/>
                <a:moveTo>
                  <a:pt x="2007" y="1"/>
                </a:moveTo>
                <a:cubicBezTo>
                  <a:pt x="1966" y="1"/>
                  <a:pt x="1925" y="17"/>
                  <a:pt x="1894" y="54"/>
                </a:cubicBezTo>
                <a:lnTo>
                  <a:pt x="1727" y="185"/>
                </a:lnTo>
                <a:cubicBezTo>
                  <a:pt x="1679" y="89"/>
                  <a:pt x="1596" y="30"/>
                  <a:pt x="1489" y="30"/>
                </a:cubicBezTo>
                <a:lnTo>
                  <a:pt x="263" y="30"/>
                </a:lnTo>
                <a:cubicBezTo>
                  <a:pt x="120" y="30"/>
                  <a:pt x="1" y="149"/>
                  <a:pt x="1" y="304"/>
                </a:cubicBezTo>
                <a:lnTo>
                  <a:pt x="1" y="1518"/>
                </a:lnTo>
                <a:cubicBezTo>
                  <a:pt x="1" y="1673"/>
                  <a:pt x="120" y="1792"/>
                  <a:pt x="263" y="1792"/>
                </a:cubicBezTo>
                <a:lnTo>
                  <a:pt x="1489" y="1792"/>
                </a:lnTo>
                <a:cubicBezTo>
                  <a:pt x="1632" y="1792"/>
                  <a:pt x="1751" y="1673"/>
                  <a:pt x="1751" y="1518"/>
                </a:cubicBezTo>
                <a:lnTo>
                  <a:pt x="1751" y="613"/>
                </a:lnTo>
                <a:lnTo>
                  <a:pt x="2108" y="304"/>
                </a:lnTo>
                <a:cubicBezTo>
                  <a:pt x="2203" y="256"/>
                  <a:pt x="2203" y="137"/>
                  <a:pt x="2144" y="65"/>
                </a:cubicBezTo>
                <a:cubicBezTo>
                  <a:pt x="2111" y="26"/>
                  <a:pt x="2059" y="1"/>
                  <a:pt x="200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9761;p69"/>
          <p:cNvSpPr/>
          <p:nvPr/>
        </p:nvSpPr>
        <p:spPr>
          <a:xfrm>
            <a:off x="3052596" y="1829682"/>
            <a:ext cx="485259" cy="363052"/>
          </a:xfrm>
          <a:custGeom>
            <a:avLst/>
            <a:gdLst/>
            <a:ahLst/>
            <a:cxnLst/>
            <a:rect l="l" t="t" r="r" b="b"/>
            <a:pathLst>
              <a:path w="2204" h="1792" extrusionOk="0">
                <a:moveTo>
                  <a:pt x="1417" y="387"/>
                </a:moveTo>
                <a:lnTo>
                  <a:pt x="1417" y="470"/>
                </a:lnTo>
                <a:lnTo>
                  <a:pt x="1072" y="768"/>
                </a:lnTo>
                <a:lnTo>
                  <a:pt x="905" y="589"/>
                </a:lnTo>
                <a:cubicBezTo>
                  <a:pt x="873" y="544"/>
                  <a:pt x="823" y="523"/>
                  <a:pt x="773" y="523"/>
                </a:cubicBezTo>
                <a:cubicBezTo>
                  <a:pt x="731" y="523"/>
                  <a:pt x="688" y="538"/>
                  <a:pt x="655" y="566"/>
                </a:cubicBezTo>
                <a:cubicBezTo>
                  <a:pt x="584" y="625"/>
                  <a:pt x="584" y="744"/>
                  <a:pt x="632" y="827"/>
                </a:cubicBezTo>
                <a:lnTo>
                  <a:pt x="917" y="1125"/>
                </a:lnTo>
                <a:cubicBezTo>
                  <a:pt x="953" y="1161"/>
                  <a:pt x="989" y="1185"/>
                  <a:pt x="1048" y="1185"/>
                </a:cubicBezTo>
                <a:cubicBezTo>
                  <a:pt x="1096" y="1185"/>
                  <a:pt x="1132" y="1161"/>
                  <a:pt x="1167" y="1137"/>
                </a:cubicBezTo>
                <a:lnTo>
                  <a:pt x="1429" y="923"/>
                </a:lnTo>
                <a:lnTo>
                  <a:pt x="1417" y="1447"/>
                </a:lnTo>
                <a:lnTo>
                  <a:pt x="358" y="1447"/>
                </a:lnTo>
                <a:lnTo>
                  <a:pt x="358" y="387"/>
                </a:lnTo>
                <a:close/>
                <a:moveTo>
                  <a:pt x="2007" y="1"/>
                </a:moveTo>
                <a:cubicBezTo>
                  <a:pt x="1966" y="1"/>
                  <a:pt x="1925" y="17"/>
                  <a:pt x="1894" y="54"/>
                </a:cubicBezTo>
                <a:lnTo>
                  <a:pt x="1727" y="185"/>
                </a:lnTo>
                <a:cubicBezTo>
                  <a:pt x="1679" y="89"/>
                  <a:pt x="1596" y="30"/>
                  <a:pt x="1489" y="30"/>
                </a:cubicBezTo>
                <a:lnTo>
                  <a:pt x="263" y="30"/>
                </a:lnTo>
                <a:cubicBezTo>
                  <a:pt x="120" y="30"/>
                  <a:pt x="1" y="149"/>
                  <a:pt x="1" y="304"/>
                </a:cubicBezTo>
                <a:lnTo>
                  <a:pt x="1" y="1518"/>
                </a:lnTo>
                <a:cubicBezTo>
                  <a:pt x="1" y="1673"/>
                  <a:pt x="120" y="1792"/>
                  <a:pt x="263" y="1792"/>
                </a:cubicBezTo>
                <a:lnTo>
                  <a:pt x="1489" y="1792"/>
                </a:lnTo>
                <a:cubicBezTo>
                  <a:pt x="1632" y="1792"/>
                  <a:pt x="1751" y="1673"/>
                  <a:pt x="1751" y="1518"/>
                </a:cubicBezTo>
                <a:lnTo>
                  <a:pt x="1751" y="613"/>
                </a:lnTo>
                <a:lnTo>
                  <a:pt x="2108" y="304"/>
                </a:lnTo>
                <a:cubicBezTo>
                  <a:pt x="2203" y="256"/>
                  <a:pt x="2203" y="137"/>
                  <a:pt x="2144" y="65"/>
                </a:cubicBezTo>
                <a:cubicBezTo>
                  <a:pt x="2111" y="26"/>
                  <a:pt x="2059" y="1"/>
                  <a:pt x="200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80;p34"/>
          <p:cNvSpPr/>
          <p:nvPr/>
        </p:nvSpPr>
        <p:spPr>
          <a:xfrm>
            <a:off x="304800" y="1352550"/>
            <a:ext cx="2438400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l-SI" sz="2800" b="1" spc="600" dirty="0">
                <a:solidFill>
                  <a:schemeClr val="tx2"/>
                </a:solidFill>
                <a:latin typeface="Bahnschrift SemiLight Condensed" panose="020B0502040204020203" pitchFamily="34" charset="0"/>
              </a:rPr>
              <a:t>ZAKAJ?</a:t>
            </a:r>
          </a:p>
        </p:txBody>
      </p:sp>
      <p:pic>
        <p:nvPicPr>
          <p:cNvPr id="2" name="Slika 1" descr="Slika, ki vsebuje besede besedilo, pisava, bela, logotip&#10;&#10;Opis je samodejno ustvarjen">
            <a:extLst>
              <a:ext uri="{FF2B5EF4-FFF2-40B4-BE49-F238E27FC236}">
                <a16:creationId xmlns:a16="http://schemas.microsoft.com/office/drawing/2014/main" id="{DF6BC1FB-C7F5-4CB2-E45F-7507BFA7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5060"/>
            <a:ext cx="838200" cy="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5425"/>
      </p:ext>
    </p:extLst>
  </p:cSld>
  <p:clrMapOvr>
    <a:masterClrMapping/>
  </p:clrMapOvr>
</p:sld>
</file>

<file path=ppt/theme/theme1.xml><?xml version="1.0" encoding="utf-8"?>
<a:theme xmlns:a="http://schemas.openxmlformats.org/drawingml/2006/main" name="Cloral Minimalist Breakthrough by Slidesgo">
  <a:themeElements>
    <a:clrScheme name="Simple Light">
      <a:dk1>
        <a:srgbClr val="000000"/>
      </a:dk1>
      <a:lt1>
        <a:srgbClr val="F0F0F0"/>
      </a:lt1>
      <a:dk2>
        <a:srgbClr val="595959"/>
      </a:dk2>
      <a:lt2>
        <a:srgbClr val="FFFFFF"/>
      </a:lt2>
      <a:accent1>
        <a:srgbClr val="CECECE"/>
      </a:accent1>
      <a:accent2>
        <a:srgbClr val="A7A7A7"/>
      </a:accent2>
      <a:accent3>
        <a:srgbClr val="595959"/>
      </a:accent3>
      <a:accent4>
        <a:srgbClr val="595959"/>
      </a:accent4>
      <a:accent5>
        <a:srgbClr val="595959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483</Words>
  <Application>Microsoft Office PowerPoint</Application>
  <PresentationFormat>Diaprojekcija na zaslonu (16:9)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Manjari</vt:lpstr>
      <vt:lpstr>Comfortaa</vt:lpstr>
      <vt:lpstr>Bodoni MT</vt:lpstr>
      <vt:lpstr>Comfortaa Regular</vt:lpstr>
      <vt:lpstr>Arial</vt:lpstr>
      <vt:lpstr>Bahnschrift SemiLight Condensed</vt:lpstr>
      <vt:lpstr>Cloral Minimalist Breakthrough by Slidesgo</vt:lpstr>
      <vt:lpstr>KLINIČNA BIOKEMIJA IN LABORATORIJSKA BIOMEDICINA</vt:lpstr>
      <vt:lpstr>Temeljni predmet STOPENJSKA KLINIČNO-BIOKEMIJSKA DIAGNOSTIKA</vt:lpstr>
      <vt:lpstr>Temeljni predmet STOPENJSKA KLINIČNO-BIOKEMIJSKA DIAGNOSTIKA</vt:lpstr>
      <vt:lpstr>KLINIČNA BIOKEMIJA IN LABORATORIJSKA BIOMEDICINA</vt:lpstr>
      <vt:lpstr>KLINIČNA BIOKEMIJA IN LABORATORIJSKA BIOMEDICINA</vt:lpstr>
      <vt:lpstr>KLINIČNA BIOKEMIJA IN LABORATORIJSKA BIOMEDICINA</vt:lpstr>
      <vt:lpstr>KLINIČNA BIOKEMIJA IN LABORATORIJSKA BIOMEDICINA</vt:lpstr>
      <vt:lpstr>KLINIČNA BIOKEMIJA IN LABORATORIJSKA BIOMEDICINA</vt:lpstr>
      <vt:lpstr>KLINIČNA BIOKEMIJA IN LABORATORIJSKA BIOMEDICINA</vt:lpstr>
      <vt:lpstr>VABLJENI!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CLORAL MINIMALIST BREAKTHROUGH</dc:title>
  <dc:creator>Gobec, Martina</dc:creator>
  <cp:lastModifiedBy>Gobec, Martina</cp:lastModifiedBy>
  <cp:revision>26</cp:revision>
  <dcterms:modified xsi:type="dcterms:W3CDTF">2025-05-15T10:12:04Z</dcterms:modified>
</cp:coreProperties>
</file>