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55A41C6-38D3-417B-95C4-B94D720F818E}">
  <a:tblStyle styleId="{855A41C6-38D3-417B-95C4-B94D720F818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diana Hoxhaj" userId="6a36f6a018a122a9" providerId="LiveId" clId="{AEFC1B9F-7DBB-4224-BA7D-2E4E5D31EF84}"/>
    <pc:docChg chg="undo custSel mod addSld modSld addMainMaster delMainMaster modMainMaster setSldSz">
      <pc:chgData name="Ardiana Hoxhaj" userId="6a36f6a018a122a9" providerId="LiveId" clId="{AEFC1B9F-7DBB-4224-BA7D-2E4E5D31EF84}" dt="2025-09-02T11:26:11.910" v="1004" actId="1076"/>
      <pc:docMkLst>
        <pc:docMk/>
      </pc:docMkLst>
      <pc:sldChg chg="modSp mod setBg">
        <pc:chgData name="Ardiana Hoxhaj" userId="6a36f6a018a122a9" providerId="LiveId" clId="{AEFC1B9F-7DBB-4224-BA7D-2E4E5D31EF84}" dt="2025-09-02T10:25:00.776" v="930"/>
        <pc:sldMkLst>
          <pc:docMk/>
          <pc:sldMk cId="0" sldId="256"/>
        </pc:sldMkLst>
        <pc:spChg chg="mod">
          <ac:chgData name="Ardiana Hoxhaj" userId="6a36f6a018a122a9" providerId="LiveId" clId="{AEFC1B9F-7DBB-4224-BA7D-2E4E5D31EF84}" dt="2025-09-02T10:22:22.758" v="907" actId="27636"/>
          <ac:spMkLst>
            <pc:docMk/>
            <pc:sldMk cId="0" sldId="256"/>
            <ac:spMk id="54" creationId="{00000000-0000-0000-0000-000000000000}"/>
          </ac:spMkLst>
        </pc:spChg>
        <pc:spChg chg="mod">
          <ac:chgData name="Ardiana Hoxhaj" userId="6a36f6a018a122a9" providerId="LiveId" clId="{AEFC1B9F-7DBB-4224-BA7D-2E4E5D31EF84}" dt="2025-09-02T09:55:36.055" v="752" actId="20577"/>
          <ac:spMkLst>
            <pc:docMk/>
            <pc:sldMk cId="0" sldId="256"/>
            <ac:spMk id="55" creationId="{00000000-0000-0000-0000-000000000000}"/>
          </ac:spMkLst>
        </pc:spChg>
      </pc:sldChg>
      <pc:sldChg chg="modSp">
        <pc:chgData name="Ardiana Hoxhaj" userId="6a36f6a018a122a9" providerId="LiveId" clId="{AEFC1B9F-7DBB-4224-BA7D-2E4E5D31EF84}" dt="2025-09-02T09:54:04.322" v="743" actId="20577"/>
        <pc:sldMkLst>
          <pc:docMk/>
          <pc:sldMk cId="0" sldId="257"/>
        </pc:sldMkLst>
        <pc:spChg chg="mod">
          <ac:chgData name="Ardiana Hoxhaj" userId="6a36f6a018a122a9" providerId="LiveId" clId="{AEFC1B9F-7DBB-4224-BA7D-2E4E5D31EF84}" dt="2025-09-02T09:54:04.322" v="743" actId="20577"/>
          <ac:spMkLst>
            <pc:docMk/>
            <pc:sldMk cId="0" sldId="257"/>
            <ac:spMk id="61" creationId="{00000000-0000-0000-0000-000000000000}"/>
          </ac:spMkLst>
        </pc:spChg>
        <pc:picChg chg="mod">
          <ac:chgData name="Ardiana Hoxhaj" userId="6a36f6a018a122a9" providerId="LiveId" clId="{AEFC1B9F-7DBB-4224-BA7D-2E4E5D31EF84}" dt="2025-09-02T09:38:54.902" v="499" actId="14100"/>
          <ac:picMkLst>
            <pc:docMk/>
            <pc:sldMk cId="0" sldId="257"/>
            <ac:picMk id="62" creationId="{00000000-0000-0000-0000-000000000000}"/>
          </ac:picMkLst>
        </pc:picChg>
      </pc:sldChg>
      <pc:sldChg chg="modSp">
        <pc:chgData name="Ardiana Hoxhaj" userId="6a36f6a018a122a9" providerId="LiveId" clId="{AEFC1B9F-7DBB-4224-BA7D-2E4E5D31EF84}" dt="2025-09-02T11:24:26.659" v="998" actId="1076"/>
        <pc:sldMkLst>
          <pc:docMk/>
          <pc:sldMk cId="0" sldId="258"/>
        </pc:sldMkLst>
        <pc:spChg chg="mod">
          <ac:chgData name="Ardiana Hoxhaj" userId="6a36f6a018a122a9" providerId="LiveId" clId="{AEFC1B9F-7DBB-4224-BA7D-2E4E5D31EF84}" dt="2025-09-02T09:53:04.464" v="728" actId="20577"/>
          <ac:spMkLst>
            <pc:docMk/>
            <pc:sldMk cId="0" sldId="258"/>
            <ac:spMk id="68" creationId="{00000000-0000-0000-0000-000000000000}"/>
          </ac:spMkLst>
        </pc:spChg>
        <pc:graphicFrameChg chg="mod modGraphic">
          <ac:chgData name="Ardiana Hoxhaj" userId="6a36f6a018a122a9" providerId="LiveId" clId="{AEFC1B9F-7DBB-4224-BA7D-2E4E5D31EF84}" dt="2025-09-02T11:24:26.659" v="998" actId="1076"/>
          <ac:graphicFrameMkLst>
            <pc:docMk/>
            <pc:sldMk cId="0" sldId="258"/>
            <ac:graphicFrameMk id="5" creationId="{F1E34CC6-52B5-BD8D-DDFD-1D9E6E8B0FD6}"/>
          </ac:graphicFrameMkLst>
        </pc:graphicFrameChg>
      </pc:sldChg>
      <pc:sldChg chg="modSp">
        <pc:chgData name="Ardiana Hoxhaj" userId="6a36f6a018a122a9" providerId="LiveId" clId="{AEFC1B9F-7DBB-4224-BA7D-2E4E5D31EF84}" dt="2025-09-02T11:24:38.354" v="999" actId="1076"/>
        <pc:sldMkLst>
          <pc:docMk/>
          <pc:sldMk cId="0" sldId="259"/>
        </pc:sldMkLst>
        <pc:graphicFrameChg chg="mod modGraphic">
          <ac:chgData name="Ardiana Hoxhaj" userId="6a36f6a018a122a9" providerId="LiveId" clId="{AEFC1B9F-7DBB-4224-BA7D-2E4E5D31EF84}" dt="2025-09-02T11:24:38.354" v="999" actId="1076"/>
          <ac:graphicFrameMkLst>
            <pc:docMk/>
            <pc:sldMk cId="0" sldId="259"/>
            <ac:graphicFrameMk id="73" creationId="{00000000-0000-0000-0000-000000000000}"/>
          </ac:graphicFrameMkLst>
        </pc:graphicFrameChg>
      </pc:sldChg>
      <pc:sldChg chg="modSp">
        <pc:chgData name="Ardiana Hoxhaj" userId="6a36f6a018a122a9" providerId="LiveId" clId="{AEFC1B9F-7DBB-4224-BA7D-2E4E5D31EF84}" dt="2025-09-02T11:24:45.096" v="1000" actId="1076"/>
        <pc:sldMkLst>
          <pc:docMk/>
          <pc:sldMk cId="0" sldId="260"/>
        </pc:sldMkLst>
        <pc:spChg chg="mod">
          <ac:chgData name="Ardiana Hoxhaj" userId="6a36f6a018a122a9" providerId="LiveId" clId="{AEFC1B9F-7DBB-4224-BA7D-2E4E5D31EF84}" dt="2025-09-02T10:11:12.707" v="819" actId="1076"/>
          <ac:spMkLst>
            <pc:docMk/>
            <pc:sldMk cId="0" sldId="260"/>
            <ac:spMk id="80" creationId="{00000000-0000-0000-0000-000000000000}"/>
          </ac:spMkLst>
        </pc:spChg>
        <pc:graphicFrameChg chg="mod modGraphic">
          <ac:chgData name="Ardiana Hoxhaj" userId="6a36f6a018a122a9" providerId="LiveId" clId="{AEFC1B9F-7DBB-4224-BA7D-2E4E5D31EF84}" dt="2025-09-02T11:24:45.096" v="1000" actId="1076"/>
          <ac:graphicFrameMkLst>
            <pc:docMk/>
            <pc:sldMk cId="0" sldId="260"/>
            <ac:graphicFrameMk id="79" creationId="{00000000-0000-0000-0000-000000000000}"/>
          </ac:graphicFrameMkLst>
        </pc:graphicFrameChg>
      </pc:sldChg>
      <pc:sldChg chg="modSp">
        <pc:chgData name="Ardiana Hoxhaj" userId="6a36f6a018a122a9" providerId="LiveId" clId="{AEFC1B9F-7DBB-4224-BA7D-2E4E5D31EF84}" dt="2025-09-02T11:25:24.450" v="1003" actId="1076"/>
        <pc:sldMkLst>
          <pc:docMk/>
          <pc:sldMk cId="0" sldId="261"/>
        </pc:sldMkLst>
        <pc:graphicFrameChg chg="mod modGraphic">
          <ac:chgData name="Ardiana Hoxhaj" userId="6a36f6a018a122a9" providerId="LiveId" clId="{AEFC1B9F-7DBB-4224-BA7D-2E4E5D31EF84}" dt="2025-09-02T11:25:24.450" v="1003" actId="1076"/>
          <ac:graphicFrameMkLst>
            <pc:docMk/>
            <pc:sldMk cId="0" sldId="261"/>
            <ac:graphicFrameMk id="85" creationId="{00000000-0000-0000-0000-000000000000}"/>
          </ac:graphicFrameMkLst>
        </pc:graphicFrameChg>
      </pc:sldChg>
      <pc:sldChg chg="modSp mod setBg">
        <pc:chgData name="Ardiana Hoxhaj" userId="6a36f6a018a122a9" providerId="LiveId" clId="{AEFC1B9F-7DBB-4224-BA7D-2E4E5D31EF84}" dt="2025-09-02T11:23:32.008" v="996" actId="14100"/>
        <pc:sldMkLst>
          <pc:docMk/>
          <pc:sldMk cId="0" sldId="262"/>
        </pc:sldMkLst>
        <pc:spChg chg="mod">
          <ac:chgData name="Ardiana Hoxhaj" userId="6a36f6a018a122a9" providerId="LiveId" clId="{AEFC1B9F-7DBB-4224-BA7D-2E4E5D31EF84}" dt="2025-09-02T09:52:01.231" v="714" actId="1076"/>
          <ac:spMkLst>
            <pc:docMk/>
            <pc:sldMk cId="0" sldId="262"/>
            <ac:spMk id="92" creationId="{00000000-0000-0000-0000-000000000000}"/>
          </ac:spMkLst>
        </pc:spChg>
        <pc:graphicFrameChg chg="mod modGraphic">
          <ac:chgData name="Ardiana Hoxhaj" userId="6a36f6a018a122a9" providerId="LiveId" clId="{AEFC1B9F-7DBB-4224-BA7D-2E4E5D31EF84}" dt="2025-09-02T11:23:32.008" v="996" actId="14100"/>
          <ac:graphicFrameMkLst>
            <pc:docMk/>
            <pc:sldMk cId="0" sldId="262"/>
            <ac:graphicFrameMk id="5" creationId="{2C124906-2674-6F68-C375-D821FC090B1E}"/>
          </ac:graphicFrameMkLst>
        </pc:graphicFrameChg>
      </pc:sldChg>
      <pc:sldChg chg="modSp">
        <pc:chgData name="Ardiana Hoxhaj" userId="6a36f6a018a122a9" providerId="LiveId" clId="{AEFC1B9F-7DBB-4224-BA7D-2E4E5D31EF84}" dt="2025-09-02T11:26:11.910" v="1004" actId="1076"/>
        <pc:sldMkLst>
          <pc:docMk/>
          <pc:sldMk cId="2835629056" sldId="263"/>
        </pc:sldMkLst>
        <pc:graphicFrameChg chg="mod modGraphic">
          <ac:chgData name="Ardiana Hoxhaj" userId="6a36f6a018a122a9" providerId="LiveId" clId="{AEFC1B9F-7DBB-4224-BA7D-2E4E5D31EF84}" dt="2025-09-02T11:26:11.910" v="1004" actId="1076"/>
          <ac:graphicFrameMkLst>
            <pc:docMk/>
            <pc:sldMk cId="2835629056" sldId="263"/>
            <ac:graphicFrameMk id="7" creationId="{07AA74F2-1C69-D2D0-2780-E30913119819}"/>
          </ac:graphicFrameMkLst>
        </pc:graphicFrameChg>
      </pc:sldChg>
      <pc:sldChg chg="modSp new">
        <pc:chgData name="Ardiana Hoxhaj" userId="6a36f6a018a122a9" providerId="LiveId" clId="{AEFC1B9F-7DBB-4224-BA7D-2E4E5D31EF84}" dt="2025-09-02T09:56:34.334" v="753" actId="1076"/>
        <pc:sldMkLst>
          <pc:docMk/>
          <pc:sldMk cId="706633070" sldId="264"/>
        </pc:sldMkLst>
        <pc:spChg chg="mod">
          <ac:chgData name="Ardiana Hoxhaj" userId="6a36f6a018a122a9" providerId="LiveId" clId="{AEFC1B9F-7DBB-4224-BA7D-2E4E5D31EF84}" dt="2025-09-02T09:51:40.303" v="712" actId="20577"/>
          <ac:spMkLst>
            <pc:docMk/>
            <pc:sldMk cId="706633070" sldId="264"/>
            <ac:spMk id="2" creationId="{A6DB7F4A-3018-0159-45F9-1CBDBACA814E}"/>
          </ac:spMkLst>
        </pc:spChg>
        <pc:spChg chg="mod">
          <ac:chgData name="Ardiana Hoxhaj" userId="6a36f6a018a122a9" providerId="LiveId" clId="{AEFC1B9F-7DBB-4224-BA7D-2E4E5D31EF84}" dt="2025-09-02T09:56:34.334" v="753" actId="1076"/>
          <ac:spMkLst>
            <pc:docMk/>
            <pc:sldMk cId="706633070" sldId="264"/>
            <ac:spMk id="3" creationId="{A17A3407-5B65-81C8-B407-9198E76D1D4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793fb9102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793fb9102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79b9be2ad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79b9be2ad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793fb91026_1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793fb91026_1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9b0e33b34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79b0e33b34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793fb91026_1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793fb91026_1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79b9be2ad7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79b9be2ad7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dirty="0"/>
              <a:t>PSMA-1007 (</a:t>
            </a:r>
            <a:r>
              <a:rPr lang="nl" baseline="30000" dirty="0"/>
              <a:t>18</a:t>
            </a:r>
            <a:r>
              <a:rPr lang="nl" dirty="0"/>
              <a:t>F) injection</a:t>
            </a:r>
            <a:br>
              <a:rPr lang="de-DE" dirty="0"/>
            </a:br>
            <a:br>
              <a:rPr lang="de-DE" dirty="0"/>
            </a:br>
            <a:r>
              <a:rPr lang="de-DE" sz="2100" dirty="0" err="1"/>
              <a:t>Europian</a:t>
            </a:r>
            <a:r>
              <a:rPr lang="de-DE" sz="2100" dirty="0"/>
              <a:t> </a:t>
            </a:r>
            <a:r>
              <a:rPr lang="de-DE" sz="2100" dirty="0" err="1"/>
              <a:t>Pharmacopeia</a:t>
            </a:r>
            <a:r>
              <a:rPr lang="de-DE" sz="2100" dirty="0"/>
              <a:t> 11.4, Monograph 04/2024:3116</a:t>
            </a:r>
            <a:endParaRPr sz="2100"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623400" y="4007441"/>
            <a:ext cx="8520600" cy="7829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 algn="l"/>
            <a:r>
              <a:rPr lang="de-DE" sz="1500" dirty="0">
                <a:solidFill>
                  <a:schemeClr val="tx1"/>
                </a:solidFill>
              </a:rPr>
              <a:t>Anne-Fleur Lobbezoo, </a:t>
            </a:r>
            <a:r>
              <a:rPr lang="de-DE" sz="1500" dirty="0" err="1">
                <a:solidFill>
                  <a:schemeClr val="tx1"/>
                </a:solidFill>
              </a:rPr>
              <a:t>Ardiana</a:t>
            </a:r>
            <a:r>
              <a:rPr lang="de-DE" sz="1500" dirty="0">
                <a:solidFill>
                  <a:schemeClr val="tx1"/>
                </a:solidFill>
              </a:rPr>
              <a:t> Hoxhaj</a:t>
            </a:r>
          </a:p>
          <a:p>
            <a:pPr marL="0" indent="0" algn="l"/>
            <a:r>
              <a:rPr lang="de-DE" sz="1500" dirty="0">
                <a:solidFill>
                  <a:schemeClr val="tx1"/>
                </a:solidFill>
              </a:rPr>
              <a:t>PERC - Module I, Ljubljana 2025</a:t>
            </a:r>
          </a:p>
          <a:p>
            <a:pPr marL="0" indent="0" algn="l"/>
            <a:endParaRPr sz="15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b="1" dirty="0"/>
              <a:t>Definition, Production, Properties</a:t>
            </a:r>
            <a:endParaRPr b="1" dirty="0"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11700" y="885261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dirty="0">
                <a:solidFill>
                  <a:schemeClr val="dk1"/>
                </a:solidFill>
              </a:rPr>
              <a:t>Injectable</a:t>
            </a:r>
            <a:r>
              <a:rPr lang="de-DE" dirty="0">
                <a:solidFill>
                  <a:schemeClr val="dk1"/>
                </a:solidFill>
              </a:rPr>
              <a:t>,</a:t>
            </a:r>
            <a:r>
              <a:rPr lang="nl" dirty="0">
                <a:solidFill>
                  <a:schemeClr val="dk1"/>
                </a:solidFill>
              </a:rPr>
              <a:t> radioactive solution for PET-imaging used for diagnostic</a:t>
            </a:r>
            <a:r>
              <a:rPr lang="de-DE" dirty="0">
                <a:solidFill>
                  <a:schemeClr val="dk1"/>
                </a:solidFill>
              </a:rPr>
              <a:t> </a:t>
            </a:r>
            <a:r>
              <a:rPr lang="de-DE" dirty="0" err="1">
                <a:solidFill>
                  <a:schemeClr val="dk1"/>
                </a:solidFill>
              </a:rPr>
              <a:t>purposes</a:t>
            </a:r>
            <a:r>
              <a:rPr lang="de-DE" dirty="0">
                <a:solidFill>
                  <a:schemeClr val="dk1"/>
                </a:solidFill>
              </a:rPr>
              <a:t> o</a:t>
            </a:r>
            <a:r>
              <a:rPr lang="nl" dirty="0">
                <a:solidFill>
                  <a:schemeClr val="dk1"/>
                </a:solidFill>
              </a:rPr>
              <a:t>f prostate cancer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b="1" dirty="0">
                <a:solidFill>
                  <a:schemeClr val="dk1"/>
                </a:solidFill>
              </a:rPr>
              <a:t>Radionuclide/chemical form:</a:t>
            </a:r>
            <a:r>
              <a:rPr lang="nl" dirty="0">
                <a:solidFill>
                  <a:schemeClr val="dk1"/>
                </a:solidFill>
              </a:rPr>
              <a:t> PSMA-1007 (prostate specific membrane antigen) labeled with Fluorine</a:t>
            </a:r>
            <a:r>
              <a:rPr lang="en-US" dirty="0">
                <a:solidFill>
                  <a:schemeClr val="dk1"/>
                </a:solidFill>
              </a:rPr>
              <a:t>-</a:t>
            </a:r>
            <a:r>
              <a:rPr lang="nl" dirty="0">
                <a:solidFill>
                  <a:schemeClr val="dk1"/>
                </a:solidFill>
              </a:rPr>
              <a:t>18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2571750"/>
            <a:ext cx="8520600" cy="2551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311700" y="31192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nl" b="1" dirty="0"/>
              <a:t>Definition, Production, Properties</a:t>
            </a:r>
            <a:endParaRPr b="1" dirty="0"/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11700" y="718551"/>
            <a:ext cx="8520600" cy="37749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b="1" dirty="0">
                <a:solidFill>
                  <a:schemeClr val="dk1"/>
                </a:solidFill>
              </a:rPr>
              <a:t>Production:</a:t>
            </a:r>
            <a:endParaRPr b="1" dirty="0">
              <a:solidFill>
                <a:schemeClr val="dk1"/>
              </a:solidFill>
            </a:endParaRPr>
          </a:p>
          <a:p>
            <a:pPr marL="431800" indent="-285750">
              <a:spcBef>
                <a:spcPts val="1200"/>
              </a:spcBef>
              <a:buClr>
                <a:schemeClr val="dk1"/>
              </a:buClr>
              <a:buSzPts val="1300"/>
            </a:pPr>
            <a:r>
              <a:rPr lang="nl" sz="1500" dirty="0">
                <a:solidFill>
                  <a:schemeClr val="dk1"/>
                </a:solidFill>
              </a:rPr>
              <a:t>Fluorine</a:t>
            </a:r>
            <a:r>
              <a:rPr lang="en-US" sz="1500" dirty="0">
                <a:solidFill>
                  <a:schemeClr val="dk1"/>
                </a:solidFill>
              </a:rPr>
              <a:t>-</a:t>
            </a:r>
            <a:r>
              <a:rPr lang="nl" sz="1500" dirty="0">
                <a:solidFill>
                  <a:schemeClr val="dk1"/>
                </a:solidFill>
              </a:rPr>
              <a:t>18 production with cyclotron</a:t>
            </a:r>
            <a:r>
              <a:rPr lang="de-DE" sz="1500" dirty="0">
                <a:solidFill>
                  <a:schemeClr val="dk1"/>
                </a:solidFill>
              </a:rPr>
              <a:t> </a:t>
            </a:r>
            <a:r>
              <a:rPr lang="de-DE" sz="1500" dirty="0">
                <a:solidFill>
                  <a:srgbClr val="001D35"/>
                </a:solidFill>
                <a:latin typeface="+mn-lt"/>
              </a:rPr>
              <a:t>¹⁸O(</a:t>
            </a:r>
            <a:r>
              <a:rPr lang="de-DE" sz="1500" dirty="0" err="1">
                <a:solidFill>
                  <a:srgbClr val="001D35"/>
                </a:solidFill>
                <a:latin typeface="+mn-lt"/>
              </a:rPr>
              <a:t>p,n</a:t>
            </a:r>
            <a:r>
              <a:rPr lang="de-DE" sz="1500" dirty="0">
                <a:solidFill>
                  <a:srgbClr val="001D35"/>
                </a:solidFill>
                <a:latin typeface="+mn-lt"/>
              </a:rPr>
              <a:t>)¹⁸F</a:t>
            </a:r>
            <a:endParaRPr sz="1500" dirty="0">
              <a:solidFill>
                <a:schemeClr val="dk1"/>
              </a:solidFill>
              <a:latin typeface="+mn-lt"/>
            </a:endParaRPr>
          </a:p>
          <a:p>
            <a:pPr marL="431800" indent="-285750">
              <a:buClr>
                <a:schemeClr val="dk1"/>
              </a:buClr>
              <a:buSzPts val="1300"/>
            </a:pPr>
            <a:r>
              <a:rPr lang="nl" sz="1500" dirty="0">
                <a:solidFill>
                  <a:schemeClr val="dk1"/>
                </a:solidFill>
              </a:rPr>
              <a:t>F-18 is transferred to a </a:t>
            </a:r>
            <a:r>
              <a:rPr lang="en-US" sz="1500" dirty="0">
                <a:solidFill>
                  <a:schemeClr val="dk1"/>
                </a:solidFill>
              </a:rPr>
              <a:t>cassette </a:t>
            </a:r>
            <a:r>
              <a:rPr lang="nl" sz="1500" dirty="0">
                <a:solidFill>
                  <a:schemeClr val="dk1"/>
                </a:solidFill>
              </a:rPr>
              <a:t>module and trapped on an anion-exchange cartridge, where it is eluted with TBA into the synthesis module </a:t>
            </a:r>
            <a:endParaRPr sz="1500" dirty="0">
              <a:solidFill>
                <a:schemeClr val="dk1"/>
              </a:solidFill>
            </a:endParaRPr>
          </a:p>
          <a:p>
            <a:pPr marL="431800" indent="-285750">
              <a:buClr>
                <a:schemeClr val="dk1"/>
              </a:buClr>
              <a:buSzPts val="1300"/>
            </a:pPr>
            <a:r>
              <a:rPr lang="nl" sz="1500" dirty="0">
                <a:solidFill>
                  <a:schemeClr val="dk1"/>
                </a:solidFill>
              </a:rPr>
              <a:t>precursor PSMA-1007 is added and the labelling reaction carried out</a:t>
            </a:r>
            <a:endParaRPr sz="1500" dirty="0">
              <a:solidFill>
                <a:schemeClr val="dk1"/>
              </a:solidFill>
            </a:endParaRPr>
          </a:p>
          <a:p>
            <a:pPr marL="431800" indent="-285750">
              <a:buClr>
                <a:schemeClr val="dk1"/>
              </a:buClr>
              <a:buSzPts val="1300"/>
            </a:pPr>
            <a:r>
              <a:rPr lang="nl" sz="1500" dirty="0">
                <a:solidFill>
                  <a:schemeClr val="dk1"/>
                </a:solidFill>
              </a:rPr>
              <a:t>the </a:t>
            </a:r>
            <a:r>
              <a:rPr lang="en-US" sz="1500" dirty="0">
                <a:solidFill>
                  <a:schemeClr val="dk1"/>
                </a:solidFill>
              </a:rPr>
              <a:t>with </a:t>
            </a:r>
            <a:r>
              <a:rPr lang="nl" sz="1500" dirty="0">
                <a:solidFill>
                  <a:schemeClr val="dk1"/>
                </a:solidFill>
              </a:rPr>
              <a:t>F-18 labeled PSMA-1007 is diluted with phosphate buffered saline and sodium ascorbate</a:t>
            </a:r>
            <a:r>
              <a:rPr lang="en-US" sz="1500" dirty="0">
                <a:solidFill>
                  <a:schemeClr val="dk1"/>
                </a:solidFill>
              </a:rPr>
              <a:t> (stabilizer)</a:t>
            </a:r>
            <a:endParaRPr sz="15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nl" b="1" dirty="0">
                <a:solidFill>
                  <a:schemeClr val="dk1"/>
                </a:solidFill>
              </a:rPr>
              <a:t>Appearance:</a:t>
            </a:r>
            <a:r>
              <a:rPr lang="nl" dirty="0">
                <a:solidFill>
                  <a:schemeClr val="dk1"/>
                </a:solidFill>
              </a:rPr>
              <a:t> clear, colourless or slightly yellow solution</a:t>
            </a:r>
            <a:endParaRPr lang="de-DE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chemeClr val="dk1"/>
                </a:solidFill>
              </a:rPr>
              <a:t>Half-life</a:t>
            </a:r>
            <a:r>
              <a:rPr lang="en-US" b="1" dirty="0">
                <a:solidFill>
                  <a:schemeClr val="dk1"/>
                </a:solidFill>
              </a:rPr>
              <a:t>: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Ph.Eur</a:t>
            </a:r>
            <a:r>
              <a:rPr lang="en-US" dirty="0">
                <a:solidFill>
                  <a:schemeClr val="dk1"/>
                </a:solidFill>
              </a:rPr>
              <a:t>. 5.</a:t>
            </a:r>
            <a:r>
              <a:rPr lang="de-DE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7 ”Table of </a:t>
            </a:r>
            <a:r>
              <a:rPr lang="de-DE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physical</a:t>
            </a:r>
            <a:r>
              <a:rPr lang="de-DE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characteristics</a:t>
            </a:r>
            <a:r>
              <a:rPr lang="de-DE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of </a:t>
            </a:r>
            <a:r>
              <a:rPr lang="de-DE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radionuclides</a:t>
            </a:r>
            <a:r>
              <a:rPr lang="de-DE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“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500" dirty="0"/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F1E34CC6-52B5-BD8D-DDFD-1D9E6E8B0F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097843"/>
              </p:ext>
            </p:extLst>
          </p:nvPr>
        </p:nvGraphicFramePr>
        <p:xfrm>
          <a:off x="1131526" y="4127965"/>
          <a:ext cx="6880947" cy="6922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9848">
                  <a:extLst>
                    <a:ext uri="{9D8B030D-6E8A-4147-A177-3AD203B41FA5}">
                      <a16:colId xmlns:a16="http://schemas.microsoft.com/office/drawing/2014/main" val="3628276379"/>
                    </a:ext>
                  </a:extLst>
                </a:gridCol>
                <a:gridCol w="1286355">
                  <a:extLst>
                    <a:ext uri="{9D8B030D-6E8A-4147-A177-3AD203B41FA5}">
                      <a16:colId xmlns:a16="http://schemas.microsoft.com/office/drawing/2014/main" val="3881727611"/>
                    </a:ext>
                  </a:extLst>
                </a:gridCol>
                <a:gridCol w="2043575">
                  <a:extLst>
                    <a:ext uri="{9D8B030D-6E8A-4147-A177-3AD203B41FA5}">
                      <a16:colId xmlns:a16="http://schemas.microsoft.com/office/drawing/2014/main" val="772943652"/>
                    </a:ext>
                  </a:extLst>
                </a:gridCol>
                <a:gridCol w="1791169">
                  <a:extLst>
                    <a:ext uri="{9D8B030D-6E8A-4147-A177-3AD203B41FA5}">
                      <a16:colId xmlns:a16="http://schemas.microsoft.com/office/drawing/2014/main" val="1997256393"/>
                    </a:ext>
                  </a:extLst>
                </a:gridCol>
              </a:tblGrid>
              <a:tr h="346125">
                <a:tc>
                  <a:txBody>
                    <a:bodyPr/>
                    <a:lstStyle/>
                    <a:p>
                      <a:r>
                        <a:rPr lang="de-DE" b="1" dirty="0" err="1"/>
                        <a:t>Radionuclide</a:t>
                      </a:r>
                      <a:endParaRPr lang="de-DE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b="1" dirty="0"/>
                        <a:t>Half-life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Electronic emission</a:t>
                      </a:r>
                      <a:endParaRPr lang="de-DE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Photon emission</a:t>
                      </a:r>
                      <a:endParaRPr lang="de-DE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722870"/>
                  </a:ext>
                </a:extLst>
              </a:tr>
              <a:tr h="346125">
                <a:tc>
                  <a:txBody>
                    <a:bodyPr/>
                    <a:lstStyle/>
                    <a:p>
                      <a:r>
                        <a:rPr lang="en-US" dirty="0"/>
                        <a:t>Fluorine-18 [</a:t>
                      </a:r>
                      <a:r>
                        <a:rPr lang="en-US" baseline="30000" dirty="0"/>
                        <a:t>18</a:t>
                      </a:r>
                      <a:r>
                        <a:rPr lang="en-US" dirty="0"/>
                        <a:t>F]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109.77 min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u="none" strike="noStrike" dirty="0">
                          <a:effectLst/>
                        </a:rPr>
                        <a:t>β</a:t>
                      </a:r>
                      <a:r>
                        <a:rPr lang="el-GR" u="none" strike="noStrike" baseline="30000" dirty="0">
                          <a:effectLst/>
                        </a:rPr>
                        <a:t>+</a:t>
                      </a:r>
                      <a:r>
                        <a:rPr lang="de-DE" u="none" strike="noStrike" baseline="30000" dirty="0">
                          <a:effectLst/>
                        </a:rPr>
                        <a:t> </a:t>
                      </a:r>
                      <a:r>
                        <a:rPr lang="de-DE" u="none" strike="noStrike" baseline="0" dirty="0">
                          <a:effectLst/>
                        </a:rPr>
                        <a:t>(0.250 MeV)</a:t>
                      </a:r>
                      <a:endParaRPr lang="de-DE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u="none" strike="noStrike" dirty="0">
                          <a:effectLst/>
                        </a:rPr>
                        <a:t>γ</a:t>
                      </a:r>
                      <a:r>
                        <a:rPr lang="de-DE" u="none" strike="noStrike" baseline="30000" dirty="0">
                          <a:effectLst/>
                        </a:rPr>
                        <a:t> </a:t>
                      </a:r>
                      <a:r>
                        <a:rPr lang="de-DE" u="none" strike="noStrike" baseline="0" dirty="0">
                          <a:effectLst/>
                        </a:rPr>
                        <a:t>(0.511 MeV)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02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" name="Google Shape;73;p16"/>
          <p:cNvGraphicFramePr/>
          <p:nvPr>
            <p:extLst>
              <p:ext uri="{D42A27DB-BD31-4B8C-83A1-F6EECF244321}">
                <p14:modId xmlns:p14="http://schemas.microsoft.com/office/powerpoint/2010/main" val="3419059415"/>
              </p:ext>
            </p:extLst>
          </p:nvPr>
        </p:nvGraphicFramePr>
        <p:xfrm>
          <a:off x="278950" y="835100"/>
          <a:ext cx="8455075" cy="409716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55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7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4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b="1" dirty="0"/>
                        <a:t>Parameters</a:t>
                      </a:r>
                      <a:endParaRPr sz="12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b="1" dirty="0"/>
                        <a:t>Method</a:t>
                      </a:r>
                      <a:endParaRPr sz="12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b="1" dirty="0"/>
                        <a:t>Acceptance criteria</a:t>
                      </a:r>
                      <a:endParaRPr sz="12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b="1" dirty="0"/>
                        <a:t>Reference</a:t>
                      </a:r>
                      <a:r>
                        <a:rPr lang="nl" sz="1200" dirty="0"/>
                        <a:t> </a:t>
                      </a:r>
                      <a:endParaRPr sz="1200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200" b="1" dirty="0"/>
                        <a:t>Identity</a:t>
                      </a:r>
                      <a:endParaRPr sz="12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913497573"/>
                  </a:ext>
                </a:extLst>
              </a:tr>
              <a:tr h="44856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Radionuclidic purity</a:t>
                      </a:r>
                      <a:endParaRPr sz="1200" i="1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Gamma-ray spectometry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nl" sz="1200"/>
                        <a:t>0.511 MeV (sum peak 1.022 MeV)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nl" sz="1200" dirty="0"/>
                        <a:t>Ph.</a:t>
                      </a:r>
                      <a:r>
                        <a:rPr lang="de-DE" sz="1200" dirty="0"/>
                        <a:t> </a:t>
                      </a:r>
                      <a:r>
                        <a:rPr lang="nl" sz="1200" dirty="0"/>
                        <a:t>Eur</a:t>
                      </a:r>
                      <a:r>
                        <a:rPr lang="de-DE" sz="1200" dirty="0"/>
                        <a:t>.</a:t>
                      </a:r>
                      <a:r>
                        <a:rPr lang="nl" sz="1200" dirty="0"/>
                        <a:t> 2.2.66 Detection and measurement of radioactivity</a:t>
                      </a:r>
                      <a:endParaRPr sz="1200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56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Radionuclidic purity</a:t>
                      </a:r>
                      <a:endParaRPr sz="1200" i="1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Approximate half-life</a:t>
                      </a:r>
                      <a:endParaRPr sz="12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/>
                        <a:t>105 - 115 minutes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nl" sz="1200" dirty="0"/>
                        <a:t>Ph.</a:t>
                      </a:r>
                      <a:r>
                        <a:rPr lang="de-DE" sz="1200" dirty="0"/>
                        <a:t> </a:t>
                      </a:r>
                      <a:r>
                        <a:rPr lang="nl" sz="1200" dirty="0"/>
                        <a:t>Eur</a:t>
                      </a:r>
                      <a:r>
                        <a:rPr lang="de-DE" sz="1200" dirty="0"/>
                        <a:t>.</a:t>
                      </a:r>
                      <a:r>
                        <a:rPr lang="nl" sz="1200" dirty="0"/>
                        <a:t> 2.2.66 Detection and measurement of radioactivity</a:t>
                      </a:r>
                      <a:endParaRPr sz="12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2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de-DE" sz="1200" dirty="0" err="1"/>
                        <a:t>Radiochemical</a:t>
                      </a:r>
                      <a:r>
                        <a:rPr lang="de-DE" sz="1200" dirty="0"/>
                        <a:t> </a:t>
                      </a:r>
                      <a:r>
                        <a:rPr lang="de-DE" sz="1200" dirty="0" err="1"/>
                        <a:t>purity</a:t>
                      </a:r>
                      <a:endParaRPr lang="de-DE" sz="12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i="1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HPLC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200" dirty="0"/>
                        <a:t>Retention times of [</a:t>
                      </a:r>
                      <a:r>
                        <a:rPr lang="de-DE" sz="1200" baseline="30000" dirty="0"/>
                        <a:t>18</a:t>
                      </a:r>
                      <a:r>
                        <a:rPr lang="de-DE" sz="1200" dirty="0"/>
                        <a:t>F]PSMA in test solution and [</a:t>
                      </a:r>
                      <a:r>
                        <a:rPr lang="de-DE" sz="1200" baseline="30000" dirty="0"/>
                        <a:t>19</a:t>
                      </a:r>
                      <a:r>
                        <a:rPr lang="de-DE" sz="1200" dirty="0"/>
                        <a:t>F]PSMA in reference solution are </a:t>
                      </a:r>
                      <a:r>
                        <a:rPr lang="de-DE" sz="1200" dirty="0" err="1"/>
                        <a:t>similar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nl" sz="1200" dirty="0"/>
                        <a:t>Ph. Eur</a:t>
                      </a:r>
                      <a:r>
                        <a:rPr lang="de-DE" sz="1200" dirty="0"/>
                        <a:t>. </a:t>
                      </a:r>
                      <a:r>
                        <a:rPr lang="nl" sz="1200" dirty="0"/>
                        <a:t>2.2.29 Liquid chromatography</a:t>
                      </a:r>
                      <a:endParaRPr sz="12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822462222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de-DE" sz="1200" b="1" dirty="0" err="1"/>
                        <a:t>Radiochemical</a:t>
                      </a:r>
                      <a:r>
                        <a:rPr lang="de-DE" sz="1200" b="1" dirty="0"/>
                        <a:t> </a:t>
                      </a:r>
                      <a:r>
                        <a:rPr lang="de-DE" sz="1200" b="1" dirty="0" err="1"/>
                        <a:t>purity</a:t>
                      </a:r>
                      <a:endParaRPr lang="de-DE" sz="12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/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/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endParaRPr sz="11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839209076"/>
                  </a:ext>
                </a:extLst>
              </a:tr>
              <a:tr h="4210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Radiochemical purity</a:t>
                      </a:r>
                      <a:endParaRPr sz="12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HPLC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≥ 91%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Ph. Eur</a:t>
                      </a:r>
                      <a:r>
                        <a:rPr lang="de-DE" sz="1200" dirty="0"/>
                        <a:t>. </a:t>
                      </a:r>
                      <a:r>
                        <a:rPr lang="nl" sz="1200" dirty="0"/>
                        <a:t>2.2.29 Liquid chromatography</a:t>
                      </a:r>
                      <a:endParaRPr sz="12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10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Radiochemical purity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TLC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Fluorine-18 ≤ 5%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nl" sz="1200" dirty="0"/>
                        <a:t>Ph. Eur. 2.2.27 Thin layer chromatography</a:t>
                      </a:r>
                      <a:endParaRPr sz="12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xfrm>
            <a:off x="344450" y="262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b="1" dirty="0"/>
              <a:t>Tests </a:t>
            </a:r>
            <a:r>
              <a:rPr lang="nl" b="1" u="sng" dirty="0"/>
              <a:t>before</a:t>
            </a:r>
            <a:r>
              <a:rPr lang="nl" b="1" dirty="0"/>
              <a:t> batch release</a:t>
            </a:r>
            <a:endParaRPr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" name="Google Shape;79;p17"/>
          <p:cNvGraphicFramePr/>
          <p:nvPr>
            <p:extLst>
              <p:ext uri="{D42A27DB-BD31-4B8C-83A1-F6EECF244321}">
                <p14:modId xmlns:p14="http://schemas.microsoft.com/office/powerpoint/2010/main" val="2759198272"/>
              </p:ext>
            </p:extLst>
          </p:nvPr>
        </p:nvGraphicFramePr>
        <p:xfrm>
          <a:off x="278950" y="835100"/>
          <a:ext cx="8455075" cy="424003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55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7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7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4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463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b="1" dirty="0"/>
                        <a:t>Parameters</a:t>
                      </a:r>
                      <a:endParaRPr sz="12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b="1" dirty="0"/>
                        <a:t>Method</a:t>
                      </a:r>
                      <a:endParaRPr sz="12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b="1" dirty="0"/>
                        <a:t>Acceptance criteria</a:t>
                      </a:r>
                      <a:endParaRPr sz="12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b="1" dirty="0"/>
                        <a:t>Reference</a:t>
                      </a:r>
                      <a:endParaRPr sz="1200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634">
                <a:tc gridSpan="4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200" b="1" dirty="0"/>
                        <a:t>Chemical </a:t>
                      </a:r>
                      <a:r>
                        <a:rPr lang="de-DE" sz="1200" b="1" dirty="0" err="1"/>
                        <a:t>purity</a:t>
                      </a:r>
                      <a:endParaRPr sz="12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93054781"/>
                  </a:ext>
                </a:extLst>
              </a:tr>
              <a:tr h="89649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Chemical purity</a:t>
                      </a:r>
                      <a:endParaRPr sz="12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(residual solvents)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200" dirty="0"/>
                        <a:t>GC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de-DE"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/>
                        <a:t>Ethanol: max. 10% V/V (0.790 g/ml)</a:t>
                      </a:r>
                      <a:endParaRPr sz="12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/>
                        <a:t>DMSO: max. 0.05 g/ml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Ph.</a:t>
                      </a:r>
                      <a:r>
                        <a:rPr lang="de-DE" sz="1200" dirty="0"/>
                        <a:t> </a:t>
                      </a:r>
                      <a:r>
                        <a:rPr lang="nl" sz="1200" dirty="0"/>
                        <a:t>Eur</a:t>
                      </a:r>
                      <a:r>
                        <a:rPr lang="de-DE" sz="1200" dirty="0"/>
                        <a:t>. </a:t>
                      </a:r>
                      <a:r>
                        <a:rPr lang="nl" sz="1200" dirty="0"/>
                        <a:t>2.4.24 Identification and control of residual solvents</a:t>
                      </a:r>
                      <a:endParaRPr sz="1200" dirty="0"/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nl" sz="1200" dirty="0"/>
                        <a:t>Ph. Eur. 5.4 Residual solvents </a:t>
                      </a:r>
                      <a:endParaRPr sz="1200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149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/>
                        <a:t>Chemical purity</a:t>
                      </a:r>
                      <a:endParaRPr sz="12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HPLC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/>
                        <a:t>PSMA-1007: ≤ 0.1 mg/V</a:t>
                      </a:r>
                      <a:endParaRPr sz="12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/>
                        <a:t>Other impurities: ≤ 0.1 mg/V</a:t>
                      </a:r>
                      <a:endParaRPr sz="12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nl" sz="1200"/>
                        <a:t>Total: ≤ 0.5 mg/V</a:t>
                      </a:r>
                      <a:endParaRPr sz="12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Ph. Eur</a:t>
                      </a:r>
                      <a:r>
                        <a:rPr lang="de-DE" sz="1200" dirty="0"/>
                        <a:t>.</a:t>
                      </a:r>
                      <a:r>
                        <a:rPr lang="nl" sz="1200" dirty="0"/>
                        <a:t> 2.2.29 Liquid chromatography</a:t>
                      </a:r>
                      <a:endParaRPr sz="12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013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/>
                        <a:t>Chemical purity</a:t>
                      </a:r>
                      <a:endParaRPr sz="12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/>
                        <a:t>(Tetrabutylammonium)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TLC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2.6 mg per V </a:t>
                      </a:r>
                      <a:endParaRPr sz="12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(V = maximum recommended dose)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Ph. Eur. 2.4.33 Tetrabutylammonium in radiopharmaceutical preparations</a:t>
                      </a:r>
                      <a:endParaRPr sz="12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Ph. Eur. 2.2.27 Thin layer chromatography</a:t>
                      </a:r>
                      <a:endParaRPr sz="1200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61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Chemical purity</a:t>
                      </a:r>
                      <a:endParaRPr sz="12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(Aminopolyether)</a:t>
                      </a:r>
                      <a:endParaRPr sz="12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/>
                        <a:t>TLC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/>
                        <a:t>2.2 mg per V </a:t>
                      </a:r>
                      <a:endParaRPr sz="12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/>
                        <a:t>(V = maximum recommended dose)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200" dirty="0"/>
                        <a:t>Ph. Eur. 2.2.27 Thin layer chromatography</a:t>
                      </a:r>
                      <a:endParaRPr sz="1200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0" name="Google Shape;80;p17"/>
          <p:cNvSpPr txBox="1">
            <a:spLocks noGrp="1"/>
          </p:cNvSpPr>
          <p:nvPr>
            <p:ph type="title"/>
          </p:nvPr>
        </p:nvSpPr>
        <p:spPr>
          <a:xfrm>
            <a:off x="344450" y="262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b="1" dirty="0"/>
              <a:t>Tests </a:t>
            </a:r>
            <a:r>
              <a:rPr lang="nl" b="1" u="sng" dirty="0"/>
              <a:t>before</a:t>
            </a:r>
            <a:r>
              <a:rPr lang="nl" b="1" dirty="0"/>
              <a:t> batch release</a:t>
            </a:r>
            <a:endParaRPr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F7B38-7930-7FA3-74A7-DC59DA965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975" y="301251"/>
            <a:ext cx="8520600" cy="572700"/>
          </a:xfrm>
        </p:spPr>
        <p:txBody>
          <a:bodyPr>
            <a:noAutofit/>
          </a:bodyPr>
          <a:lstStyle/>
          <a:p>
            <a:r>
              <a:rPr lang="de-DE" b="1" dirty="0"/>
              <a:t>Tests </a:t>
            </a:r>
            <a:r>
              <a:rPr lang="de-DE" b="1" u="sng" dirty="0" err="1"/>
              <a:t>before</a:t>
            </a:r>
            <a:r>
              <a:rPr lang="de-DE" b="1" dirty="0"/>
              <a:t> batch release</a:t>
            </a:r>
          </a:p>
        </p:txBody>
      </p:sp>
      <p:graphicFrame>
        <p:nvGraphicFramePr>
          <p:cNvPr id="7" name="Google Shape;79;p17">
            <a:extLst>
              <a:ext uri="{FF2B5EF4-FFF2-40B4-BE49-F238E27FC236}">
                <a16:creationId xmlns:a16="http://schemas.microsoft.com/office/drawing/2014/main" id="{07AA74F2-1C69-D2D0-2780-E309131198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020661"/>
              </p:ext>
            </p:extLst>
          </p:nvPr>
        </p:nvGraphicFramePr>
        <p:xfrm>
          <a:off x="409975" y="1153219"/>
          <a:ext cx="8283814" cy="23833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6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084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831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300" b="1" dirty="0"/>
                        <a:t>Parameters</a:t>
                      </a:r>
                      <a:endParaRPr sz="13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300" b="1" dirty="0"/>
                        <a:t>Method</a:t>
                      </a:r>
                      <a:endParaRPr sz="13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300" b="1" dirty="0"/>
                        <a:t>Acceptance criteria</a:t>
                      </a:r>
                      <a:endParaRPr sz="13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300" b="1" dirty="0"/>
                        <a:t>Reference</a:t>
                      </a:r>
                      <a:r>
                        <a:rPr lang="nl" sz="1300" dirty="0"/>
                        <a:t> </a:t>
                      </a:r>
                      <a:endParaRPr sz="1300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29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300" dirty="0"/>
                        <a:t>pH </a:t>
                      </a:r>
                      <a:endParaRPr sz="13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300" dirty="0" err="1"/>
                        <a:t>Potentiometric</a:t>
                      </a:r>
                      <a:r>
                        <a:rPr lang="de-DE" sz="1300" dirty="0"/>
                        <a:t> </a:t>
                      </a:r>
                      <a:r>
                        <a:rPr lang="de-DE" sz="1300" dirty="0" err="1"/>
                        <a:t>measurement</a:t>
                      </a:r>
                      <a:endParaRPr sz="13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300" dirty="0"/>
                        <a:t>4.5 - 8.5</a:t>
                      </a:r>
                      <a:endParaRPr sz="13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300" dirty="0"/>
                        <a:t>Ph. Eur. 2.2.3 Potentiometric determination</a:t>
                      </a:r>
                      <a:endParaRPr sz="1300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26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300" dirty="0"/>
                        <a:t>Bacterial endotoxins</a:t>
                      </a:r>
                      <a:endParaRPr sz="13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300" dirty="0"/>
                        <a:t>LAL test</a:t>
                      </a:r>
                      <a:endParaRPr sz="13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300" dirty="0"/>
                        <a:t>175/V IU/ml</a:t>
                      </a:r>
                      <a:endParaRPr sz="13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nl" sz="1300" dirty="0"/>
                        <a:t>Ph. Eur. 2.6.14 Bacterial endotoxins</a:t>
                      </a:r>
                      <a:endParaRPr sz="1300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87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300" dirty="0" err="1"/>
                        <a:t>Particulate</a:t>
                      </a:r>
                      <a:r>
                        <a:rPr lang="de-DE" sz="1300" dirty="0"/>
                        <a:t> </a:t>
                      </a:r>
                      <a:r>
                        <a:rPr lang="de-DE" sz="1300" dirty="0" err="1"/>
                        <a:t>contamination</a:t>
                      </a:r>
                      <a:endParaRPr sz="13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300" dirty="0"/>
                        <a:t>Visual </a:t>
                      </a:r>
                      <a:r>
                        <a:rPr lang="de-DE" sz="1300" dirty="0" err="1"/>
                        <a:t>inspection</a:t>
                      </a:r>
                      <a:r>
                        <a:rPr lang="de-DE" sz="1300" dirty="0"/>
                        <a:t> 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300" dirty="0"/>
                        <a:t>(</a:t>
                      </a:r>
                      <a:r>
                        <a:rPr lang="de-DE" sz="1300" dirty="0" err="1"/>
                        <a:t>black</a:t>
                      </a:r>
                      <a:r>
                        <a:rPr lang="de-DE" sz="1300" dirty="0"/>
                        <a:t>/</a:t>
                      </a:r>
                      <a:r>
                        <a:rPr lang="de-DE" sz="1300" dirty="0" err="1"/>
                        <a:t>white</a:t>
                      </a:r>
                      <a:r>
                        <a:rPr lang="de-DE" sz="1300" dirty="0"/>
                        <a:t> </a:t>
                      </a:r>
                      <a:r>
                        <a:rPr lang="de-DE" sz="1300" dirty="0" err="1"/>
                        <a:t>background</a:t>
                      </a:r>
                      <a:r>
                        <a:rPr lang="de-DE" sz="1300" dirty="0"/>
                        <a:t>)</a:t>
                      </a:r>
                      <a:endParaRPr sz="13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300" dirty="0"/>
                        <a:t>no </a:t>
                      </a:r>
                      <a:r>
                        <a:rPr lang="de-DE" sz="1300" dirty="0" err="1"/>
                        <a:t>visible</a:t>
                      </a:r>
                      <a:r>
                        <a:rPr lang="de-DE" sz="1300" dirty="0"/>
                        <a:t> </a:t>
                      </a:r>
                      <a:r>
                        <a:rPr lang="de-DE" sz="1300" dirty="0" err="1"/>
                        <a:t>particles</a:t>
                      </a:r>
                      <a:r>
                        <a:rPr lang="de-DE" sz="1300" dirty="0"/>
                        <a:t> </a:t>
                      </a:r>
                      <a:endParaRPr sz="13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de-DE" sz="1300" dirty="0">
                          <a:solidFill>
                            <a:schemeClr val="dk1"/>
                          </a:solidFill>
                        </a:rPr>
                        <a:t>Ph. </a:t>
                      </a:r>
                      <a:r>
                        <a:rPr lang="de-DE" sz="1300" dirty="0" err="1">
                          <a:solidFill>
                            <a:schemeClr val="dk1"/>
                          </a:solidFill>
                        </a:rPr>
                        <a:t>Eur</a:t>
                      </a:r>
                      <a:r>
                        <a:rPr lang="de-DE" sz="1300" dirty="0">
                          <a:solidFill>
                            <a:schemeClr val="dk1"/>
                          </a:solidFill>
                        </a:rPr>
                        <a:t>. 2.9.20 </a:t>
                      </a:r>
                      <a:r>
                        <a:rPr lang="de-DE" sz="1300" dirty="0" err="1"/>
                        <a:t>Particulate</a:t>
                      </a:r>
                      <a:r>
                        <a:rPr lang="de-DE" sz="1300" dirty="0"/>
                        <a:t> </a:t>
                      </a:r>
                      <a:r>
                        <a:rPr lang="de-DE" sz="1300" dirty="0" err="1"/>
                        <a:t>contamination</a:t>
                      </a:r>
                      <a:r>
                        <a:rPr lang="de-DE" sz="1300" dirty="0"/>
                        <a:t>: </a:t>
                      </a:r>
                      <a:r>
                        <a:rPr lang="de-DE" sz="1300" dirty="0" err="1"/>
                        <a:t>visible</a:t>
                      </a:r>
                      <a:r>
                        <a:rPr lang="de-DE" sz="1300" dirty="0"/>
                        <a:t> </a:t>
                      </a:r>
                      <a:r>
                        <a:rPr lang="de-DE" sz="1300" dirty="0" err="1"/>
                        <a:t>particles</a:t>
                      </a:r>
                      <a:endParaRPr sz="1300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40033465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5629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" name="Google Shape;85;p18"/>
          <p:cNvGraphicFramePr/>
          <p:nvPr>
            <p:extLst>
              <p:ext uri="{D42A27DB-BD31-4B8C-83A1-F6EECF244321}">
                <p14:modId xmlns:p14="http://schemas.microsoft.com/office/powerpoint/2010/main" val="3610231092"/>
              </p:ext>
            </p:extLst>
          </p:nvPr>
        </p:nvGraphicFramePr>
        <p:xfrm>
          <a:off x="310075" y="1098685"/>
          <a:ext cx="8523850" cy="354819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69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1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6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31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 b="1" dirty="0"/>
                        <a:t>Parameters</a:t>
                      </a:r>
                      <a:endParaRPr sz="14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 b="1" dirty="0"/>
                        <a:t>Method</a:t>
                      </a:r>
                      <a:endParaRPr sz="14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 b="1" dirty="0"/>
                        <a:t>Acceptance criteria</a:t>
                      </a:r>
                      <a:endParaRPr sz="1400" b="1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 b="1" dirty="0"/>
                        <a:t>Reference</a:t>
                      </a:r>
                      <a:r>
                        <a:rPr lang="nl" sz="1400" dirty="0"/>
                        <a:t> </a:t>
                      </a:r>
                      <a:endParaRPr sz="1400" dirty="0"/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1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/>
                        <a:t>Radionuclidic purity</a:t>
                      </a:r>
                      <a:endParaRPr sz="14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/>
                        <a:t>Gamma-ray spectometry</a:t>
                      </a:r>
                      <a:endParaRPr sz="14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 dirty="0"/>
                        <a:t>Radioactivity due to </a:t>
                      </a:r>
                      <a:endParaRPr lang="de-DE" sz="14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 dirty="0"/>
                        <a:t>radionuclide impurities ≤ 0.1%</a:t>
                      </a:r>
                      <a:endParaRPr sz="14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nl" sz="1400" dirty="0"/>
                        <a:t>Ph.</a:t>
                      </a:r>
                      <a:r>
                        <a:rPr lang="de-DE" sz="1400" dirty="0"/>
                        <a:t> </a:t>
                      </a:r>
                      <a:r>
                        <a:rPr lang="nl" sz="1400" dirty="0"/>
                        <a:t>Eur</a:t>
                      </a:r>
                      <a:r>
                        <a:rPr lang="de-DE" sz="1400" dirty="0"/>
                        <a:t>.</a:t>
                      </a:r>
                      <a:r>
                        <a:rPr lang="nl" sz="1400" dirty="0"/>
                        <a:t> 2.2.66 Detection and measurement of radioactivity</a:t>
                      </a:r>
                      <a:endParaRPr sz="14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/>
                        <a:t>Radionuclidic purity</a:t>
                      </a:r>
                      <a:endParaRPr sz="14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/>
                        <a:t>half-life</a:t>
                      </a:r>
                      <a:endParaRPr sz="140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/>
                        <a:t>105 - 115 minutes</a:t>
                      </a:r>
                      <a:endParaRPr sz="14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nl" sz="1400" dirty="0"/>
                        <a:t>Ph.</a:t>
                      </a:r>
                      <a:r>
                        <a:rPr lang="de-DE" sz="1400" dirty="0"/>
                        <a:t> </a:t>
                      </a:r>
                      <a:r>
                        <a:rPr lang="nl" sz="1400" dirty="0"/>
                        <a:t>Eur</a:t>
                      </a:r>
                      <a:r>
                        <a:rPr lang="de-DE" sz="1400" dirty="0"/>
                        <a:t>. </a:t>
                      </a:r>
                      <a:r>
                        <a:rPr lang="nl" sz="1400" dirty="0"/>
                        <a:t>2.2.66 Detection and measurement of radioactivity</a:t>
                      </a:r>
                      <a:endParaRPr sz="14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/>
                        <a:t>Sterility</a:t>
                      </a:r>
                      <a:endParaRPr sz="14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 dirty="0"/>
                        <a:t>Sterility testing </a:t>
                      </a:r>
                      <a:endParaRPr sz="14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 dirty="0"/>
                        <a:t>sterile</a:t>
                      </a:r>
                      <a:endParaRPr sz="14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 dirty="0"/>
                        <a:t>Radiopharmaceutical preparation (0125)</a:t>
                      </a:r>
                      <a:endParaRPr sz="14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de-DE" sz="14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-DE" sz="1400" dirty="0"/>
                        <a:t>Ph. </a:t>
                      </a:r>
                      <a:r>
                        <a:rPr lang="de-DE" sz="1400" dirty="0" err="1"/>
                        <a:t>Eur</a:t>
                      </a:r>
                      <a:r>
                        <a:rPr lang="de-DE" sz="1400" dirty="0"/>
                        <a:t>. 2.6.1 </a:t>
                      </a:r>
                      <a:r>
                        <a:rPr lang="de-DE" sz="1400" dirty="0" err="1"/>
                        <a:t>Sterility</a:t>
                      </a:r>
                      <a:endParaRPr lang="de-DE" sz="14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de-DE" sz="1400"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l" sz="1400" dirty="0"/>
                        <a:t>Ph.Eur</a:t>
                      </a:r>
                      <a:r>
                        <a:rPr lang="de-DE" sz="1400" dirty="0"/>
                        <a:t>. </a:t>
                      </a:r>
                      <a:r>
                        <a:rPr lang="nl" sz="1400" dirty="0"/>
                        <a:t>5.5.1 Preparation of Sterile Products</a:t>
                      </a:r>
                      <a:endParaRPr sz="1400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6" name="Google Shape;86;p18"/>
          <p:cNvSpPr txBox="1">
            <a:spLocks noGrp="1"/>
          </p:cNvSpPr>
          <p:nvPr>
            <p:ph type="title"/>
          </p:nvPr>
        </p:nvSpPr>
        <p:spPr>
          <a:xfrm>
            <a:off x="344450" y="262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b="1" dirty="0"/>
              <a:t>Tests </a:t>
            </a:r>
            <a:r>
              <a:rPr lang="nl" b="1" u="sng" dirty="0"/>
              <a:t>after</a:t>
            </a:r>
            <a:r>
              <a:rPr lang="nl" b="1" dirty="0"/>
              <a:t> batch release</a:t>
            </a:r>
            <a:endParaRPr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>
            <a:alpha val="46404"/>
          </a:schemeClr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>
            <a:spLocks noGrp="1"/>
          </p:cNvSpPr>
          <p:nvPr>
            <p:ph type="title"/>
          </p:nvPr>
        </p:nvSpPr>
        <p:spPr>
          <a:xfrm>
            <a:off x="311700" y="307803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b="1" dirty="0"/>
              <a:t>Storage conditions and labelling</a:t>
            </a:r>
            <a:endParaRPr b="1" dirty="0"/>
          </a:p>
        </p:txBody>
      </p:sp>
      <p:sp>
        <p:nvSpPr>
          <p:cNvPr id="92" name="Google Shape;92;p19"/>
          <p:cNvSpPr txBox="1">
            <a:spLocks noGrp="1"/>
          </p:cNvSpPr>
          <p:nvPr>
            <p:ph type="body" idx="1"/>
          </p:nvPr>
        </p:nvSpPr>
        <p:spPr>
          <a:xfrm>
            <a:off x="311700" y="926033"/>
            <a:ext cx="8520600" cy="38077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de-DE" b="1" dirty="0">
                <a:solidFill>
                  <a:schemeClr val="tx1"/>
                </a:solidFill>
              </a:rPr>
              <a:t>Storage </a:t>
            </a:r>
            <a:r>
              <a:rPr lang="de-DE" b="1" dirty="0" err="1">
                <a:solidFill>
                  <a:schemeClr val="tx1"/>
                </a:solidFill>
              </a:rPr>
              <a:t>conditions</a:t>
            </a:r>
            <a:r>
              <a:rPr lang="de-DE" b="1" dirty="0">
                <a:solidFill>
                  <a:schemeClr val="tx1"/>
                </a:solidFill>
              </a:rPr>
              <a:t>:</a:t>
            </a:r>
            <a:r>
              <a:rPr lang="de-DE" dirty="0">
                <a:solidFill>
                  <a:schemeClr val="tx1"/>
                </a:solidFill>
              </a:rPr>
              <a:t> RT and protected from light. 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de-DE" b="1" dirty="0" err="1">
                <a:solidFill>
                  <a:schemeClr val="tx1"/>
                </a:solidFill>
              </a:rPr>
              <a:t>Shelf-life</a:t>
            </a:r>
            <a:r>
              <a:rPr lang="de-DE" b="1" dirty="0">
                <a:solidFill>
                  <a:schemeClr val="tx1"/>
                </a:solidFill>
              </a:rPr>
              <a:t>: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depends</a:t>
            </a:r>
            <a:r>
              <a:rPr lang="de-DE" dirty="0">
                <a:solidFill>
                  <a:schemeClr val="tx1"/>
                </a:solidFill>
              </a:rPr>
              <a:t> on the </a:t>
            </a:r>
            <a:r>
              <a:rPr lang="de-DE" dirty="0" err="1">
                <a:solidFill>
                  <a:schemeClr val="tx1"/>
                </a:solidFill>
              </a:rPr>
              <a:t>activity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concentration</a:t>
            </a:r>
            <a:r>
              <a:rPr lang="de-DE" dirty="0">
                <a:solidFill>
                  <a:schemeClr val="tx1"/>
                </a:solidFill>
              </a:rPr>
              <a:t> of the product 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de-DE" sz="1200" dirty="0">
                <a:solidFill>
                  <a:schemeClr val="tx1"/>
                </a:solidFill>
              </a:rPr>
              <a:t>(e.g. ABX: </a:t>
            </a:r>
            <a:r>
              <a:rPr lang="de-DE" sz="1200" dirty="0" err="1">
                <a:solidFill>
                  <a:schemeClr val="tx1"/>
                </a:solidFill>
              </a:rPr>
              <a:t>shelf-life</a:t>
            </a:r>
            <a:r>
              <a:rPr lang="de-DE" sz="1200" dirty="0">
                <a:solidFill>
                  <a:schemeClr val="tx1"/>
                </a:solidFill>
              </a:rPr>
              <a:t> of </a:t>
            </a:r>
            <a:r>
              <a:rPr lang="de-DE" sz="1200" dirty="0" err="1">
                <a:solidFill>
                  <a:schemeClr val="tx1"/>
                </a:solidFill>
              </a:rPr>
              <a:t>Radelumin</a:t>
            </a:r>
            <a:r>
              <a:rPr lang="de-DE" sz="1200" dirty="0">
                <a:solidFill>
                  <a:schemeClr val="tx1"/>
                </a:solidFill>
              </a:rPr>
              <a:t>® 10h for </a:t>
            </a:r>
            <a:r>
              <a:rPr lang="de-DE" sz="1200" dirty="0" err="1">
                <a:solidFill>
                  <a:schemeClr val="tx1"/>
                </a:solidFill>
              </a:rPr>
              <a:t>activity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concentration</a:t>
            </a:r>
            <a:r>
              <a:rPr lang="de-DE" sz="1200" dirty="0">
                <a:solidFill>
                  <a:schemeClr val="tx1"/>
                </a:solidFill>
              </a:rPr>
              <a:t> of 1300 </a:t>
            </a:r>
            <a:r>
              <a:rPr lang="de-DE" sz="1200" dirty="0" err="1">
                <a:solidFill>
                  <a:schemeClr val="tx1"/>
                </a:solidFill>
              </a:rPr>
              <a:t>MBq</a:t>
            </a:r>
            <a:r>
              <a:rPr lang="de-DE" sz="1200" dirty="0">
                <a:solidFill>
                  <a:schemeClr val="tx1"/>
                </a:solidFill>
              </a:rPr>
              <a:t>/ml and 12 h for </a:t>
            </a:r>
            <a:r>
              <a:rPr lang="de-DE" sz="1200" dirty="0" err="1">
                <a:solidFill>
                  <a:schemeClr val="tx1"/>
                </a:solidFill>
              </a:rPr>
              <a:t>activity</a:t>
            </a:r>
            <a:r>
              <a:rPr lang="de-DE" sz="1200" dirty="0">
                <a:solidFill>
                  <a:schemeClr val="tx1"/>
                </a:solidFill>
              </a:rPr>
              <a:t> </a:t>
            </a:r>
            <a:r>
              <a:rPr lang="de-DE" sz="1200" dirty="0" err="1">
                <a:solidFill>
                  <a:schemeClr val="tx1"/>
                </a:solidFill>
              </a:rPr>
              <a:t>concentration</a:t>
            </a:r>
            <a:r>
              <a:rPr lang="de-DE" sz="1200" dirty="0">
                <a:solidFill>
                  <a:schemeClr val="tx1"/>
                </a:solidFill>
              </a:rPr>
              <a:t> of 2000 </a:t>
            </a:r>
            <a:r>
              <a:rPr lang="de-DE" sz="1200" dirty="0" err="1">
                <a:solidFill>
                  <a:schemeClr val="tx1"/>
                </a:solidFill>
              </a:rPr>
              <a:t>MBq</a:t>
            </a:r>
            <a:r>
              <a:rPr lang="de-DE" sz="1200" dirty="0">
                <a:solidFill>
                  <a:schemeClr val="tx1"/>
                </a:solidFill>
              </a:rPr>
              <a:t>/ml)</a:t>
            </a:r>
            <a:endParaRPr lang="de-DE" sz="1200" b="1" dirty="0">
              <a:solidFill>
                <a:schemeClr val="tx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de-DE" b="1" dirty="0" err="1">
                <a:solidFill>
                  <a:schemeClr val="tx1"/>
                </a:solidFill>
              </a:rPr>
              <a:t>Labelling</a:t>
            </a:r>
            <a:r>
              <a:rPr lang="de-DE" b="1" dirty="0">
                <a:solidFill>
                  <a:schemeClr val="tx1"/>
                </a:solidFill>
              </a:rPr>
              <a:t>: 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de-DE" dirty="0">
                <a:solidFill>
                  <a:schemeClr val="tx1"/>
                </a:solidFill>
              </a:rPr>
              <a:t>The product must </a:t>
            </a:r>
            <a:r>
              <a:rPr lang="de-DE" dirty="0" err="1">
                <a:solidFill>
                  <a:schemeClr val="tx1"/>
                </a:solidFill>
              </a:rPr>
              <a:t>contain</a:t>
            </a:r>
            <a:r>
              <a:rPr lang="de-DE" dirty="0">
                <a:solidFill>
                  <a:schemeClr val="tx1"/>
                </a:solidFill>
              </a:rPr>
              <a:t> 90% - 110% of the </a:t>
            </a:r>
            <a:r>
              <a:rPr lang="de-DE" dirty="0" err="1">
                <a:solidFill>
                  <a:schemeClr val="tx1"/>
                </a:solidFill>
              </a:rPr>
              <a:t>declared</a:t>
            </a:r>
            <a:r>
              <a:rPr lang="de-DE" dirty="0">
                <a:solidFill>
                  <a:schemeClr val="tx1"/>
                </a:solidFill>
              </a:rPr>
              <a:t> F-18 </a:t>
            </a:r>
            <a:r>
              <a:rPr lang="de-DE" dirty="0" err="1">
                <a:solidFill>
                  <a:schemeClr val="tx1"/>
                </a:solidFill>
              </a:rPr>
              <a:t>activity</a:t>
            </a:r>
            <a:r>
              <a:rPr lang="de-DE" dirty="0">
                <a:solidFill>
                  <a:schemeClr val="tx1"/>
                </a:solidFill>
              </a:rPr>
              <a:t> on the </a:t>
            </a:r>
            <a:r>
              <a:rPr lang="de-DE" dirty="0" err="1">
                <a:solidFill>
                  <a:schemeClr val="tx1"/>
                </a:solidFill>
              </a:rPr>
              <a:t>label</a:t>
            </a:r>
            <a:r>
              <a:rPr lang="de-DE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2C124906-2674-6F68-C375-D821FC090B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180550"/>
              </p:ext>
            </p:extLst>
          </p:nvPr>
        </p:nvGraphicFramePr>
        <p:xfrm>
          <a:off x="311700" y="3514547"/>
          <a:ext cx="8520600" cy="1219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46319">
                  <a:extLst>
                    <a:ext uri="{9D8B030D-6E8A-4147-A177-3AD203B41FA5}">
                      <a16:colId xmlns:a16="http://schemas.microsoft.com/office/drawing/2014/main" val="1267404649"/>
                    </a:ext>
                  </a:extLst>
                </a:gridCol>
                <a:gridCol w="4374281">
                  <a:extLst>
                    <a:ext uri="{9D8B030D-6E8A-4147-A177-3AD203B41FA5}">
                      <a16:colId xmlns:a16="http://schemas.microsoft.com/office/drawing/2014/main" val="2318305494"/>
                    </a:ext>
                  </a:extLst>
                </a:gridCol>
              </a:tblGrid>
              <a:tr h="1003669">
                <a:tc>
                  <a:txBody>
                    <a:bodyPr/>
                    <a:lstStyle/>
                    <a:p>
                      <a:pPr marL="285750" lvl="0" indent="-285750" algn="justLow" rtl="0"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800" dirty="0" err="1"/>
                        <a:t>activity</a:t>
                      </a:r>
                      <a:r>
                        <a:rPr lang="de-DE" sz="1800" dirty="0"/>
                        <a:t> </a:t>
                      </a:r>
                      <a:r>
                        <a:rPr lang="de-DE" sz="1800" dirty="0" err="1"/>
                        <a:t>concentration</a:t>
                      </a:r>
                      <a:r>
                        <a:rPr lang="de-DE" sz="1800" dirty="0"/>
                        <a:t> (date/time)</a:t>
                      </a:r>
                    </a:p>
                    <a:p>
                      <a:pPr marL="285750" lvl="0" indent="-285750" algn="justLow" rtl="0"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800" dirty="0"/>
                        <a:t>total </a:t>
                      </a:r>
                      <a:r>
                        <a:rPr lang="de-DE" sz="1800" dirty="0" err="1"/>
                        <a:t>activity</a:t>
                      </a:r>
                      <a:r>
                        <a:rPr lang="de-DE" sz="1800" dirty="0"/>
                        <a:t> (date/time)</a:t>
                      </a:r>
                    </a:p>
                    <a:p>
                      <a:pPr marL="285750" lvl="0" indent="-285750" algn="justLow" rtl="0"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800" dirty="0" err="1"/>
                        <a:t>expiration</a:t>
                      </a:r>
                      <a:r>
                        <a:rPr lang="de-DE" sz="1800" dirty="0"/>
                        <a:t> (date/time)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algn="justLow" rtl="0"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800" dirty="0"/>
                        <a:t>volume</a:t>
                      </a:r>
                    </a:p>
                    <a:p>
                      <a:pPr marL="285750" lvl="0" indent="-285750" algn="justLow" rtl="0">
                        <a:spcBef>
                          <a:spcPts val="0"/>
                        </a:spcBef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1800" dirty="0" err="1"/>
                        <a:t>percentage</a:t>
                      </a:r>
                      <a:r>
                        <a:rPr lang="de-DE" sz="1800" dirty="0"/>
                        <a:t> of ethanol (max. 10% V/V)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85728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DB7F4A-3018-0159-45F9-1CBDBACA8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445025"/>
            <a:ext cx="8520600" cy="1040636"/>
          </a:xfrm>
        </p:spPr>
        <p:txBody>
          <a:bodyPr>
            <a:noAutofit/>
          </a:bodyPr>
          <a:lstStyle/>
          <a:p>
            <a:r>
              <a:rPr lang="de-DE" b="1" dirty="0" err="1"/>
              <a:t>Deviations</a:t>
            </a:r>
            <a:r>
              <a:rPr lang="de-DE" b="1" dirty="0"/>
              <a:t> from the Monograph </a:t>
            </a:r>
            <a:br>
              <a:rPr lang="de-DE" b="1" dirty="0"/>
            </a:br>
            <a:r>
              <a:rPr lang="de-DE" b="1" dirty="0" err="1"/>
              <a:t>Example</a:t>
            </a:r>
            <a:r>
              <a:rPr lang="de-DE" b="1" dirty="0"/>
              <a:t>: </a:t>
            </a:r>
            <a:r>
              <a:rPr lang="de-DE" b="1" dirty="0" err="1"/>
              <a:t>Radelumin</a:t>
            </a:r>
            <a:r>
              <a:rPr lang="de-DE" b="1" dirty="0"/>
              <a:t>®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17A3407-5B65-81C8-B407-9198E76D1D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700" y="1782995"/>
            <a:ext cx="8520600" cy="2194741"/>
          </a:xfrm>
        </p:spPr>
        <p:txBody>
          <a:bodyPr>
            <a:normAutofit/>
          </a:bodyPr>
          <a:lstStyle/>
          <a:p>
            <a:r>
              <a:rPr lang="de-DE" sz="2000" dirty="0">
                <a:solidFill>
                  <a:schemeClr val="tx1"/>
                </a:solidFill>
              </a:rPr>
              <a:t>No test on </a:t>
            </a:r>
            <a:r>
              <a:rPr lang="de-DE" sz="2000" dirty="0" err="1">
                <a:solidFill>
                  <a:schemeClr val="tx1"/>
                </a:solidFill>
              </a:rPr>
              <a:t>aminopolyether</a:t>
            </a:r>
            <a:r>
              <a:rPr lang="de-DE" sz="2000" dirty="0">
                <a:solidFill>
                  <a:schemeClr val="tx1"/>
                </a:solidFill>
              </a:rPr>
              <a:t> (syn. </a:t>
            </a:r>
            <a:r>
              <a:rPr lang="de-DE" sz="2000" dirty="0" err="1">
                <a:solidFill>
                  <a:schemeClr val="tx1"/>
                </a:solidFill>
              </a:rPr>
              <a:t>Kryptofix</a:t>
            </a:r>
            <a:r>
              <a:rPr lang="de-DE" sz="2000" dirty="0">
                <a:solidFill>
                  <a:schemeClr val="tx1"/>
                </a:solidFill>
              </a:rPr>
              <a:t>) </a:t>
            </a:r>
            <a:r>
              <a:rPr lang="de-DE" sz="2000" dirty="0" err="1">
                <a:solidFill>
                  <a:schemeClr val="tx1"/>
                </a:solidFill>
              </a:rPr>
              <a:t>conducted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since</a:t>
            </a:r>
            <a:r>
              <a:rPr lang="de-DE" sz="2000" dirty="0">
                <a:solidFill>
                  <a:schemeClr val="tx1"/>
                </a:solidFill>
              </a:rPr>
              <a:t> it is not </a:t>
            </a:r>
            <a:r>
              <a:rPr lang="de-DE" sz="2000" dirty="0" err="1">
                <a:solidFill>
                  <a:schemeClr val="tx1"/>
                </a:solidFill>
              </a:rPr>
              <a:t>part</a:t>
            </a:r>
            <a:r>
              <a:rPr lang="de-DE" sz="2000" dirty="0">
                <a:solidFill>
                  <a:schemeClr val="tx1"/>
                </a:solidFill>
              </a:rPr>
              <a:t> of the production.</a:t>
            </a:r>
          </a:p>
          <a:p>
            <a:pPr marL="114300" indent="0">
              <a:buNone/>
            </a:pPr>
            <a:endParaRPr lang="de-DE" sz="2000" dirty="0">
              <a:solidFill>
                <a:schemeClr val="tx1"/>
              </a:solidFill>
            </a:endParaRPr>
          </a:p>
          <a:p>
            <a:r>
              <a:rPr lang="de-DE" sz="2000" dirty="0" err="1">
                <a:solidFill>
                  <a:schemeClr val="tx1"/>
                </a:solidFill>
              </a:rPr>
              <a:t>Additionally</a:t>
            </a:r>
            <a:r>
              <a:rPr lang="de-DE" sz="2000" dirty="0">
                <a:solidFill>
                  <a:schemeClr val="tx1"/>
                </a:solidFill>
              </a:rPr>
              <a:t>: Test on sodium </a:t>
            </a:r>
            <a:r>
              <a:rPr lang="de-DE" sz="2000" dirty="0" err="1">
                <a:solidFill>
                  <a:schemeClr val="tx1"/>
                </a:solidFill>
              </a:rPr>
              <a:t>ascorbate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performed</a:t>
            </a:r>
            <a:r>
              <a:rPr lang="de-DE" sz="2000" dirty="0">
                <a:solidFill>
                  <a:schemeClr val="tx1"/>
                </a:solidFill>
              </a:rPr>
              <a:t> as it is </a:t>
            </a:r>
            <a:r>
              <a:rPr lang="de-DE" sz="2000" dirty="0" err="1">
                <a:solidFill>
                  <a:schemeClr val="tx1"/>
                </a:solidFill>
              </a:rPr>
              <a:t>needed</a:t>
            </a:r>
            <a:r>
              <a:rPr lang="de-DE" sz="2000" dirty="0">
                <a:solidFill>
                  <a:schemeClr val="tx1"/>
                </a:solidFill>
              </a:rPr>
              <a:t> as a </a:t>
            </a:r>
            <a:r>
              <a:rPr lang="de-DE" sz="2000" dirty="0" err="1">
                <a:solidFill>
                  <a:schemeClr val="tx1"/>
                </a:solidFill>
              </a:rPr>
              <a:t>stabilizer</a:t>
            </a:r>
            <a:r>
              <a:rPr lang="de-DE" sz="2000" dirty="0">
                <a:solidFill>
                  <a:schemeClr val="tx1"/>
                </a:solidFill>
              </a:rPr>
              <a:t> in the product at a </a:t>
            </a:r>
            <a:r>
              <a:rPr lang="de-DE" sz="2000" dirty="0" err="1">
                <a:solidFill>
                  <a:schemeClr val="tx1"/>
                </a:solidFill>
              </a:rPr>
              <a:t>defined</a:t>
            </a:r>
            <a:r>
              <a:rPr lang="de-DE" sz="2000" dirty="0">
                <a:solidFill>
                  <a:schemeClr val="tx1"/>
                </a:solidFill>
              </a:rPr>
              <a:t> </a:t>
            </a:r>
            <a:r>
              <a:rPr lang="de-DE" sz="2000" dirty="0" err="1">
                <a:solidFill>
                  <a:schemeClr val="tx1"/>
                </a:solidFill>
              </a:rPr>
              <a:t>concentration</a:t>
            </a:r>
            <a:r>
              <a:rPr lang="de-DE" sz="2000" dirty="0">
                <a:solidFill>
                  <a:schemeClr val="tx1"/>
                </a:solidFill>
              </a:rPr>
              <a:t> (&gt; 9 mg/ml)</a:t>
            </a:r>
          </a:p>
        </p:txBody>
      </p:sp>
    </p:spTree>
    <p:extLst>
      <p:ext uri="{BB962C8B-B14F-4D97-AF65-F5344CB8AC3E}">
        <p14:creationId xmlns:p14="http://schemas.microsoft.com/office/powerpoint/2010/main" val="706633070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Bildschirmpräsentation (16:9)</PresentationFormat>
  <Slides>9</Slides>
  <Notes>7</Notes>
  <HiddenSlides>0</HiddenSlide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Simple Light</vt:lpstr>
      <vt:lpstr>PSMA-1007 (18F) injection  Europian Pharmacopeia 11.4, Monograph 04/2024:3116</vt:lpstr>
      <vt:lpstr>Definition, Production, Properties</vt:lpstr>
      <vt:lpstr>Definition, Production, Properties</vt:lpstr>
      <vt:lpstr>Tests before batch release</vt:lpstr>
      <vt:lpstr>Tests before batch release</vt:lpstr>
      <vt:lpstr>Tests before batch release</vt:lpstr>
      <vt:lpstr>Tests after batch release</vt:lpstr>
      <vt:lpstr>Storage conditions and labelling</vt:lpstr>
      <vt:lpstr>Deviations from the Monograph  Example: Radelumin®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PSMA-1007 (18F) injection  Europian Pharmacopeia 11.4, Monograph 04/2024:3116</dc:title>
  <cp:lastModifiedBy>Ardiana Hoxhaj</cp:lastModifiedBy>
  <cp:revision>5</cp:revision>
  <dcterms:modified xsi:type="dcterms:W3CDTF">2025-09-02T11:26:22Z</dcterms:modified>
</cp:coreProperties>
</file>