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68" r:id="rId4"/>
    <p:sldId id="269" r:id="rId5"/>
    <p:sldId id="258" r:id="rId6"/>
    <p:sldId id="270" r:id="rId7"/>
    <p:sldId id="274" r:id="rId8"/>
    <p:sldId id="276" r:id="rId9"/>
    <p:sldId id="273" r:id="rId10"/>
    <p:sldId id="264" r:id="rId11"/>
    <p:sldId id="275" r:id="rId12"/>
    <p:sldId id="265" r:id="rId13"/>
  </p:sldIdLst>
  <p:sldSz cx="18288000" cy="10287000"/>
  <p:notesSz cx="6858000" cy="9144000"/>
  <p:embeddedFontLst>
    <p:embeddedFont>
      <p:font typeface="Breul Grotesk Bold" panose="020B0604020202020204" charset="0"/>
      <p:regular r:id="rId15"/>
      <p:bold r:id="rId16"/>
    </p:embeddedFont>
    <p:embeddedFont>
      <p:font typeface="Poppins" panose="00000500000000000000" pitchFamily="2"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4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2" autoAdjust="0"/>
    <p:restoredTop sz="93173" autoAdjust="0"/>
  </p:normalViewPr>
  <p:slideViewPr>
    <p:cSldViewPr>
      <p:cViewPr>
        <p:scale>
          <a:sx n="50" d="100"/>
          <a:sy n="50" d="100"/>
        </p:scale>
        <p:origin x="710"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9-03T06:43:44.613"/>
    </inkml:context>
    <inkml:brush xml:id="br0">
      <inkml:brushProperty name="width" value="0.2" units="cm"/>
      <inkml:brushProperty name="height" value="0.4" units="cm"/>
      <inkml:brushProperty name="color" value="#FFFC00"/>
      <inkml:brushProperty name="tip" value="rectangle"/>
      <inkml:brushProperty name="rasterOp" value="maskPen"/>
    </inkml:brush>
  </inkml:definitions>
  <inkml:trace contextRef="#ctx0" brushRef="#br0">0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9-03T11:51:43.821"/>
    </inkml:context>
    <inkml:brush xml:id="br0">
      <inkml:brushProperty name="width" value="0.2" units="cm"/>
      <inkml:brushProperty name="height" value="0.4" units="cm"/>
      <inkml:brushProperty name="color" value="#FFFC00"/>
      <inkml:brushProperty name="tip" value="rectangle"/>
      <inkml:brushProperty name="rasterOp" value="maskPen"/>
    </inkml:brush>
  </inkml:definitions>
  <inkml:trace contextRef="#ctx0" brushRef="#br0">66 15,'69'0,"-1"0,5 0,0 0,-2 0,-1 0,-5 0,-4 0,36 0,-27 0,-17 0,-7 0,-8 0,-2 0,-4 0,-1 0,7 2,5 5,1 6,-2 0,-22-2,-80-7,-20-4,7 0,-3 0,13 0,2 0,3 0,1 0,-42 0,11 0,8 0,8 0,8 0,0 0,4 0,5 0,8 0,14 0,17 0,60 0,17 0,-4 0,4 0,-10 0,-2 0,50 0,-9 0,-5 0,-3 0,-12 0,-9 0,-8 0,-8 0,-6 0,-7 0,0 0,6 0,6 0,7 0,-2 0,-23 0,-94 7,-24 7,2-2,-8-1,12 1,2-1,-6-3,2-1,8-3,3-2,14-1,5-2,-18-2,37-5,24-9,10-4,6 1,23 1,37-1,33 1,-37 11,1 1,3 1,-1 2,-6 4,-1 0,47 0,-12 0,-15 0,-9 0,-15 0,-6 0,-5 0,2 4,5 3,-3-1,2 0,-5-4,-7-2,-12 0,-9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9-03T11:51:50.504"/>
    </inkml:context>
    <inkml:brush xml:id="br0">
      <inkml:brushProperty name="width" value="0.2" units="cm"/>
      <inkml:brushProperty name="height" value="0.4" units="cm"/>
      <inkml:brushProperty name="color" value="#FFFC00"/>
      <inkml:brushProperty name="tip" value="rectangle"/>
      <inkml:brushProperty name="rasterOp" value="maskPen"/>
    </inkml:brush>
  </inkml:definitions>
  <inkml:trace contextRef="#ctx0" brushRef="#br0">0 295,'72'0,"0"0,-4 1,0-2,2-1,-1-2,-6 0,-2 0,-4-3,0 0,0 0,-1 0,2 0,0 0,1 0,0 0,-5 3,-1 0,42-5,-13 2,-11 0,1 1,-5 2,-7 0,-6-2,-2-6,-1-1,8-2,8-5,9 4,-1-3,-8 6,-9 6,-6 1,2 6,5 0,1 0,-1 0,-9-6,-10 0,-5-1,-3-4,0 4,3 0,-1 1,-2 5,6 0,-4 1,4 0,-2 0,-16 0,-5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289CCA-4D80-4AAA-8AD4-A88D0D52EED6}" type="datetimeFigureOut">
              <a:rPr lang="sv-SE" smtClean="0"/>
              <a:t>2025-09-04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D339B5-1103-4BB0-AB1D-301013E63FFC}" type="slidenum">
              <a:rPr lang="sv-SE" smtClean="0"/>
              <a:t>‹#›</a:t>
            </a:fld>
            <a:endParaRPr lang="sv-SE"/>
          </a:p>
        </p:txBody>
      </p:sp>
    </p:spTree>
    <p:extLst>
      <p:ext uri="{BB962C8B-B14F-4D97-AF65-F5344CB8AC3E}">
        <p14:creationId xmlns:p14="http://schemas.microsoft.com/office/powerpoint/2010/main" val="1734906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 or MIBG, is structurally similar to norepinephrine.</a:t>
            </a:r>
            <a:br>
              <a:rPr lang="en-AU" dirty="0"/>
            </a:b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dirty="0">
                <a:solidFill>
                  <a:schemeClr val="tx1"/>
                </a:solidFill>
                <a:effectLst/>
                <a:latin typeface="+mn-lt"/>
                <a:ea typeface="+mn-ea"/>
                <a:cs typeface="+mn-cs"/>
              </a:rPr>
              <a:t>and a guanidine group which mimics norepinephrine’s terminal amine.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dirty="0">
                <a:solidFill>
                  <a:schemeClr val="tx1"/>
                </a:solidFill>
                <a:effectLst/>
                <a:latin typeface="+mn-lt"/>
                <a:ea typeface="+mn-ea"/>
                <a:cs typeface="+mn-cs"/>
              </a:rPr>
              <a:t>which makes MIBG a good ligand for the norepinephrine transporter.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br>
              <a:rPr lang="en-AU" dirty="0"/>
            </a:b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u="none" strike="noStrike" kern="1200" dirty="0">
                <a:solidFill>
                  <a:schemeClr val="tx1"/>
                </a:solidFill>
                <a:effectLst/>
                <a:latin typeface="+mn-lt"/>
                <a:ea typeface="+mn-ea"/>
                <a:cs typeface="+mn-cs"/>
              </a:rPr>
              <a:t>It has a benzyl ring, like norepinephrine’s aromatic ring, This guanidine group is key — it stays positively charged in the body, </a:t>
            </a:r>
            <a:br>
              <a:rPr lang="en-AU" dirty="0"/>
            </a:br>
            <a:r>
              <a:rPr lang="en-AU" sz="1200" b="0" i="0" u="none" strike="noStrike" kern="1200" dirty="0">
                <a:solidFill>
                  <a:schemeClr val="tx1"/>
                </a:solidFill>
                <a:effectLst/>
                <a:latin typeface="+mn-lt"/>
                <a:ea typeface="+mn-ea"/>
                <a:cs typeface="+mn-cs"/>
              </a:rPr>
              <a:t>Because of this, MIBG is taken up by adrenergic nerve terminals in the same way norepinephrine is, allowing us to use it for imaging the sympathetic nervous system and neuroendocrine tumours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Iobenguane</a:t>
            </a:r>
            <a:r>
              <a:rPr lang="sv-SE" dirty="0"/>
              <a:t> is </a:t>
            </a:r>
            <a:r>
              <a:rPr lang="sv-SE" dirty="0" err="1"/>
              <a:t>structuraly</a:t>
            </a:r>
            <a:r>
              <a:rPr lang="sv-SE" dirty="0"/>
              <a:t> </a:t>
            </a:r>
            <a:r>
              <a:rPr lang="sv-SE" dirty="0" err="1"/>
              <a:t>similar</a:t>
            </a:r>
            <a:r>
              <a:rPr lang="sv-SE" dirty="0"/>
              <a:t> to </a:t>
            </a:r>
            <a:r>
              <a:rPr lang="sv-SE" dirty="0" err="1"/>
              <a:t>norepinephrine</a:t>
            </a:r>
            <a:r>
              <a:rPr lang="sv-SE" dirty="0"/>
              <a:t>. MIBG is </a:t>
            </a:r>
            <a:r>
              <a:rPr lang="sv-SE" dirty="0" err="1"/>
              <a:t>selectively</a:t>
            </a:r>
            <a:r>
              <a:rPr lang="sv-SE" dirty="0"/>
              <a:t> taken </a:t>
            </a:r>
            <a:r>
              <a:rPr lang="sv-SE" dirty="0" err="1"/>
              <a:t>up</a:t>
            </a:r>
            <a:r>
              <a:rPr lang="sv-SE" dirty="0"/>
              <a:t> by </a:t>
            </a:r>
            <a:r>
              <a:rPr lang="sv-SE" dirty="0" err="1"/>
              <a:t>adrenergic</a:t>
            </a:r>
            <a:r>
              <a:rPr lang="sv-SE" dirty="0"/>
              <a:t> </a:t>
            </a:r>
            <a:r>
              <a:rPr lang="sv-SE" dirty="0" err="1"/>
              <a:t>nerve</a:t>
            </a:r>
            <a:r>
              <a:rPr lang="sv-SE" dirty="0"/>
              <a:t> terminals </a:t>
            </a:r>
            <a:r>
              <a:rPr lang="sv-SE" dirty="0" err="1"/>
              <a:t>through</a:t>
            </a:r>
            <a:r>
              <a:rPr lang="sv-SE" dirty="0"/>
              <a:t> </a:t>
            </a:r>
            <a:r>
              <a:rPr lang="sv-SE" dirty="0" err="1"/>
              <a:t>norepinephrine</a:t>
            </a:r>
            <a:r>
              <a:rPr lang="sv-SE" dirty="0"/>
              <a:t> transporters.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This</a:t>
            </a:r>
            <a:r>
              <a:rPr lang="sv-SE" dirty="0"/>
              <a:t> </a:t>
            </a:r>
            <a:r>
              <a:rPr lang="sv-SE" dirty="0" err="1"/>
              <a:t>property</a:t>
            </a:r>
            <a:r>
              <a:rPr lang="sv-SE" dirty="0"/>
              <a:t> makes it </a:t>
            </a:r>
            <a:r>
              <a:rPr lang="sv-SE" dirty="0" err="1"/>
              <a:t>useful</a:t>
            </a:r>
            <a:r>
              <a:rPr lang="sv-SE" dirty="0"/>
              <a:t> for </a:t>
            </a:r>
            <a:r>
              <a:rPr lang="sv-SE" dirty="0" err="1"/>
              <a:t>imaging</a:t>
            </a:r>
            <a:r>
              <a:rPr lang="sv-SE" dirty="0"/>
              <a:t> </a:t>
            </a:r>
            <a:r>
              <a:rPr lang="sv-SE" dirty="0" err="1"/>
              <a:t>of</a:t>
            </a:r>
            <a:r>
              <a:rPr lang="sv-SE" dirty="0"/>
              <a:t> </a:t>
            </a:r>
            <a:r>
              <a:rPr lang="sv-SE" dirty="0" err="1"/>
              <a:t>sympathetic</a:t>
            </a:r>
            <a:r>
              <a:rPr lang="sv-SE" dirty="0"/>
              <a:t> </a:t>
            </a:r>
            <a:r>
              <a:rPr lang="sv-SE" dirty="0" err="1"/>
              <a:t>nervous</a:t>
            </a:r>
            <a:r>
              <a:rPr lang="sv-SE" dirty="0"/>
              <a:t>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The </a:t>
            </a:r>
            <a:r>
              <a:rPr lang="sv-SE" dirty="0" err="1"/>
              <a:t>tracer</a:t>
            </a:r>
            <a:r>
              <a:rPr lang="sv-SE" dirty="0"/>
              <a:t> is </a:t>
            </a:r>
            <a:r>
              <a:rPr lang="sv-SE" dirty="0" err="1"/>
              <a:t>labeled</a:t>
            </a:r>
            <a:r>
              <a:rPr lang="sv-SE" dirty="0"/>
              <a:t> </a:t>
            </a:r>
            <a:r>
              <a:rPr lang="sv-SE" dirty="0" err="1"/>
              <a:t>with</a:t>
            </a:r>
            <a:r>
              <a:rPr lang="sv-SE" dirty="0"/>
              <a:t> gamma-</a:t>
            </a:r>
            <a:r>
              <a:rPr lang="sv-SE" dirty="0" err="1"/>
              <a:t>emitting</a:t>
            </a:r>
            <a:r>
              <a:rPr lang="sv-SE" dirty="0"/>
              <a:t> I-123 </a:t>
            </a:r>
            <a:r>
              <a:rPr lang="sv-SE" dirty="0" err="1"/>
              <a:t>isotope</a:t>
            </a:r>
            <a:r>
              <a:rPr lang="sv-SE" dirty="0"/>
              <a:t>, </a:t>
            </a:r>
            <a:r>
              <a:rPr lang="sv-SE" dirty="0" err="1"/>
              <a:t>which</a:t>
            </a:r>
            <a:r>
              <a:rPr lang="sv-SE" dirty="0"/>
              <a:t> has a </a:t>
            </a:r>
            <a:r>
              <a:rPr lang="sv-SE" dirty="0" err="1"/>
              <a:t>half</a:t>
            </a:r>
            <a:r>
              <a:rPr lang="sv-SE" dirty="0"/>
              <a:t> </a:t>
            </a:r>
            <a:r>
              <a:rPr lang="sv-SE" dirty="0" err="1"/>
              <a:t>life</a:t>
            </a:r>
            <a:r>
              <a:rPr lang="sv-SE" dirty="0"/>
              <a:t> </a:t>
            </a:r>
            <a:r>
              <a:rPr lang="sv-SE" dirty="0" err="1"/>
              <a:t>of</a:t>
            </a:r>
            <a:r>
              <a:rPr lang="sv-SE" dirty="0"/>
              <a:t> </a:t>
            </a:r>
            <a:r>
              <a:rPr lang="sv-SE" dirty="0" err="1"/>
              <a:t>approximately</a:t>
            </a:r>
            <a:r>
              <a:rPr lang="sv-SE" dirty="0"/>
              <a:t> 13 h. </a:t>
            </a:r>
            <a:r>
              <a:rPr lang="sv-SE" dirty="0" err="1"/>
              <a:t>Labeling</a:t>
            </a:r>
            <a:r>
              <a:rPr lang="sv-SE" dirty="0"/>
              <a:t> </a:t>
            </a:r>
            <a:r>
              <a:rPr lang="sv-SE" dirty="0" err="1"/>
              <a:t>with</a:t>
            </a:r>
            <a:r>
              <a:rPr lang="sv-SE" dirty="0"/>
              <a:t> I-123 </a:t>
            </a:r>
            <a:r>
              <a:rPr lang="sv-SE" dirty="0" err="1"/>
              <a:t>isotope</a:t>
            </a:r>
            <a:r>
              <a:rPr lang="sv-SE" dirty="0"/>
              <a:t> has </a:t>
            </a:r>
            <a:r>
              <a:rPr lang="sv-SE" dirty="0" err="1"/>
              <a:t>shown</a:t>
            </a:r>
            <a:r>
              <a:rPr lang="sv-SE" dirty="0"/>
              <a:t> </a:t>
            </a:r>
            <a:r>
              <a:rPr lang="sv-SE" dirty="0" err="1"/>
              <a:t>advantages</a:t>
            </a:r>
            <a:r>
              <a:rPr lang="sv-SE" dirty="0"/>
              <a:t> over I-131 in </a:t>
            </a:r>
            <a:r>
              <a:rPr lang="sv-SE" dirty="0" err="1"/>
              <a:t>tumor</a:t>
            </a:r>
            <a:r>
              <a:rPr lang="sv-SE" dirty="0"/>
              <a:t> </a:t>
            </a:r>
            <a:r>
              <a:rPr lang="sv-SE" dirty="0" err="1"/>
              <a:t>imaging</a:t>
            </a:r>
            <a:r>
              <a:rPr lang="sv-SE" dirty="0"/>
              <a:t>: </a:t>
            </a:r>
            <a:r>
              <a:rPr lang="sv-SE" dirty="0" err="1"/>
              <a:t>lower</a:t>
            </a:r>
            <a:r>
              <a:rPr lang="sv-SE" dirty="0"/>
              <a:t> </a:t>
            </a:r>
            <a:r>
              <a:rPr lang="sv-SE" dirty="0" err="1"/>
              <a:t>dose</a:t>
            </a:r>
            <a:r>
              <a:rPr lang="sv-SE" dirty="0"/>
              <a:t> to the patient, </a:t>
            </a:r>
            <a:r>
              <a:rPr lang="sv-SE" dirty="0" err="1"/>
              <a:t>shorter</a:t>
            </a:r>
            <a:r>
              <a:rPr lang="sv-SE" dirty="0"/>
              <a:t> </a:t>
            </a:r>
            <a:r>
              <a:rPr lang="sv-SE" dirty="0" err="1"/>
              <a:t>time</a:t>
            </a:r>
            <a:r>
              <a:rPr lang="sv-SE" dirty="0"/>
              <a:t> </a:t>
            </a:r>
            <a:r>
              <a:rPr lang="sv-SE" dirty="0" err="1"/>
              <a:t>required</a:t>
            </a:r>
            <a:r>
              <a:rPr lang="sv-SE" dirty="0"/>
              <a:t> for </a:t>
            </a:r>
            <a:r>
              <a:rPr lang="sv-SE" dirty="0" err="1"/>
              <a:t>aquiring</a:t>
            </a:r>
            <a:r>
              <a:rPr lang="sv-SE" dirty="0"/>
              <a:t> </a:t>
            </a:r>
            <a:r>
              <a:rPr lang="sv-SE" dirty="0" err="1"/>
              <a:t>of</a:t>
            </a:r>
            <a:r>
              <a:rPr lang="sv-SE" dirty="0"/>
              <a:t> the image and </a:t>
            </a:r>
            <a:r>
              <a:rPr lang="sv-SE" dirty="0" err="1"/>
              <a:t>higher</a:t>
            </a:r>
            <a:r>
              <a:rPr lang="sv-SE" dirty="0"/>
              <a:t> image resolution.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Thyroid</a:t>
            </a:r>
            <a:r>
              <a:rPr lang="sv-SE" dirty="0"/>
              <a:t> blockade </a:t>
            </a:r>
            <a:r>
              <a:rPr lang="sv-SE" dirty="0" err="1"/>
              <a:t>with</a:t>
            </a:r>
            <a:r>
              <a:rPr lang="sv-SE" dirty="0"/>
              <a:t> </a:t>
            </a:r>
            <a:r>
              <a:rPr lang="sv-SE" dirty="0" err="1"/>
              <a:t>nonradioactive</a:t>
            </a:r>
            <a:r>
              <a:rPr lang="sv-SE" dirty="0"/>
              <a:t> </a:t>
            </a:r>
            <a:r>
              <a:rPr lang="sv-SE" dirty="0" err="1"/>
              <a:t>potassium</a:t>
            </a:r>
            <a:r>
              <a:rPr lang="sv-SE" dirty="0"/>
              <a:t> </a:t>
            </a:r>
            <a:r>
              <a:rPr lang="sv-SE" dirty="0" err="1"/>
              <a:t>iodidde</a:t>
            </a:r>
            <a:r>
              <a:rPr lang="sv-SE" dirty="0"/>
              <a:t> is </a:t>
            </a:r>
            <a:r>
              <a:rPr lang="sv-SE" dirty="0" err="1"/>
              <a:t>applied</a:t>
            </a:r>
            <a:r>
              <a:rPr lang="sv-SE" dirty="0"/>
              <a:t> </a:t>
            </a:r>
            <a:r>
              <a:rPr lang="sv-SE" dirty="0" err="1"/>
              <a:t>during</a:t>
            </a:r>
            <a:r>
              <a:rPr lang="sv-SE" dirty="0"/>
              <a:t> the </a:t>
            </a:r>
            <a:r>
              <a:rPr lang="sv-SE" dirty="0" err="1"/>
              <a:t>scintigraphy</a:t>
            </a:r>
            <a:r>
              <a:rPr lang="sv-SE" dirty="0"/>
              <a:t> to </a:t>
            </a:r>
            <a:r>
              <a:rPr lang="sv-SE" dirty="0" err="1"/>
              <a:t>prevent</a:t>
            </a:r>
            <a:r>
              <a:rPr lang="sv-SE" dirty="0"/>
              <a:t> </a:t>
            </a:r>
            <a:r>
              <a:rPr lang="sv-SE" dirty="0" err="1"/>
              <a:t>excessive</a:t>
            </a:r>
            <a:r>
              <a:rPr lang="sv-SE" dirty="0"/>
              <a:t> </a:t>
            </a:r>
            <a:r>
              <a:rPr lang="sv-SE" dirty="0" err="1"/>
              <a:t>radioiodine</a:t>
            </a:r>
            <a:r>
              <a:rPr lang="sv-SE" dirty="0"/>
              <a:t> </a:t>
            </a:r>
            <a:r>
              <a:rPr lang="sv-SE" dirty="0" err="1"/>
              <a:t>uptake</a:t>
            </a:r>
            <a:r>
              <a:rPr lang="sv-SE" dirty="0"/>
              <a:t> to the </a:t>
            </a:r>
            <a:r>
              <a:rPr lang="sv-SE" dirty="0" err="1"/>
              <a:t>thyroid</a:t>
            </a:r>
            <a:r>
              <a:rPr lang="sv-SE"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dirty="0"/>
          </a:p>
        </p:txBody>
      </p:sp>
      <p:sp>
        <p:nvSpPr>
          <p:cNvPr id="4" name="Platshållare för bildnummer 3"/>
          <p:cNvSpPr>
            <a:spLocks noGrp="1"/>
          </p:cNvSpPr>
          <p:nvPr>
            <p:ph type="sldNum" sz="quarter" idx="5"/>
          </p:nvPr>
        </p:nvSpPr>
        <p:spPr/>
        <p:txBody>
          <a:bodyPr/>
          <a:lstStyle/>
          <a:p>
            <a:fld id="{1ED339B5-1103-4BB0-AB1D-301013E63FFC}" type="slidenum">
              <a:rPr lang="sv-SE" smtClean="0"/>
              <a:t>2</a:t>
            </a:fld>
            <a:endParaRPr lang="sv-SE"/>
          </a:p>
        </p:txBody>
      </p:sp>
    </p:spTree>
    <p:extLst>
      <p:ext uri="{BB962C8B-B14F-4D97-AF65-F5344CB8AC3E}">
        <p14:creationId xmlns:p14="http://schemas.microsoft.com/office/powerpoint/2010/main" val="99307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79EB5-A541-DAF4-80AD-75D64ABC9E3F}"/>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64157790-E466-52CC-201D-B050C850E299}"/>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6FA25590-5C48-F3C6-DF21-F368527B2EA0}"/>
              </a:ext>
            </a:extLst>
          </p:cNvPr>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Storage conditions are simple: protect from light.</a:t>
            </a:r>
            <a:br>
              <a:rPr lang="en-AU" dirty="0"/>
            </a:br>
            <a:r>
              <a:rPr lang="en-AU" sz="1200" b="0" i="0" u="none" strike="noStrike" kern="1200" dirty="0">
                <a:solidFill>
                  <a:schemeClr val="tx1"/>
                </a:solidFill>
                <a:effectLst/>
                <a:latin typeface="+mn-lt"/>
                <a:ea typeface="+mn-ea"/>
                <a:cs typeface="+mn-cs"/>
              </a:rPr>
              <a:t>Because iodine-123 has a half-life of just 13 hours, the shelf-life is limited to about one day.</a:t>
            </a:r>
            <a:br>
              <a:rPr lang="en-AU" dirty="0"/>
            </a:br>
            <a:r>
              <a:rPr lang="en-AU" sz="1200" b="0" i="0" u="none" strike="noStrike" kern="1200" dirty="0">
                <a:solidFill>
                  <a:schemeClr val="tx1"/>
                </a:solidFill>
                <a:effectLst/>
                <a:latin typeface="+mn-lt"/>
                <a:ea typeface="+mn-ea"/>
                <a:cs typeface="+mn-cs"/>
              </a:rPr>
              <a:t>This prevents radiolysis and ensures the activity is accurate when administered</a:t>
            </a:r>
            <a:endParaRPr lang="sv-SE" dirty="0"/>
          </a:p>
        </p:txBody>
      </p:sp>
      <p:sp>
        <p:nvSpPr>
          <p:cNvPr id="4" name="Platshållare för bildnummer 3">
            <a:extLst>
              <a:ext uri="{FF2B5EF4-FFF2-40B4-BE49-F238E27FC236}">
                <a16:creationId xmlns:a16="http://schemas.microsoft.com/office/drawing/2014/main" id="{2F22E91E-A072-78C2-642E-26F807C22F3B}"/>
              </a:ext>
            </a:extLst>
          </p:cNvPr>
          <p:cNvSpPr>
            <a:spLocks noGrp="1"/>
          </p:cNvSpPr>
          <p:nvPr>
            <p:ph type="sldNum" sz="quarter" idx="5"/>
          </p:nvPr>
        </p:nvSpPr>
        <p:spPr/>
        <p:txBody>
          <a:bodyPr/>
          <a:lstStyle/>
          <a:p>
            <a:fld id="{1ED339B5-1103-4BB0-AB1D-301013E63FFC}" type="slidenum">
              <a:rPr lang="sv-SE" smtClean="0"/>
              <a:t>11</a:t>
            </a:fld>
            <a:endParaRPr lang="sv-SE"/>
          </a:p>
        </p:txBody>
      </p:sp>
    </p:spTree>
    <p:extLst>
      <p:ext uri="{BB962C8B-B14F-4D97-AF65-F5344CB8AC3E}">
        <p14:creationId xmlns:p14="http://schemas.microsoft.com/office/powerpoint/2010/main" val="3857749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47F08-EF01-9660-7A00-4AACFF34196E}"/>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AF5EF653-E28A-9C64-F5E0-6B8E147269CC}"/>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69ABCEB2-9B92-92C4-8373-1B33433D99E3}"/>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The </a:t>
            </a:r>
            <a:r>
              <a:rPr lang="sv-SE" dirty="0" err="1"/>
              <a:t>most</a:t>
            </a:r>
            <a:r>
              <a:rPr lang="sv-SE" dirty="0"/>
              <a:t> </a:t>
            </a:r>
            <a:r>
              <a:rPr lang="sv-SE" dirty="0" err="1"/>
              <a:t>significant</a:t>
            </a:r>
            <a:r>
              <a:rPr lang="sv-SE" dirty="0"/>
              <a:t> </a:t>
            </a:r>
            <a:r>
              <a:rPr lang="sv-SE" dirty="0" err="1"/>
              <a:t>use</a:t>
            </a:r>
            <a:r>
              <a:rPr lang="sv-SE" dirty="0"/>
              <a:t> </a:t>
            </a:r>
            <a:r>
              <a:rPr lang="sv-SE" dirty="0" err="1"/>
              <a:t>of</a:t>
            </a:r>
            <a:r>
              <a:rPr lang="sv-SE" dirty="0"/>
              <a:t> </a:t>
            </a:r>
            <a:r>
              <a:rPr lang="sv-SE" dirty="0" err="1"/>
              <a:t>Iobenguane</a:t>
            </a:r>
            <a:r>
              <a:rPr lang="sv-SE" dirty="0"/>
              <a:t> </a:t>
            </a:r>
            <a:r>
              <a:rPr lang="sv-SE" dirty="0" err="1"/>
              <a:t>concerns</a:t>
            </a:r>
            <a:r>
              <a:rPr lang="sv-SE" dirty="0"/>
              <a:t> </a:t>
            </a:r>
            <a:r>
              <a:rPr lang="sv-SE" dirty="0" err="1"/>
              <a:t>imaging</a:t>
            </a:r>
            <a:r>
              <a:rPr lang="sv-SE" dirty="0"/>
              <a:t> </a:t>
            </a:r>
            <a:r>
              <a:rPr lang="sv-SE" dirty="0" err="1"/>
              <a:t>of</a:t>
            </a:r>
            <a:r>
              <a:rPr lang="sv-SE" dirty="0"/>
              <a:t> </a:t>
            </a:r>
            <a:r>
              <a:rPr lang="sv-SE" dirty="0" err="1"/>
              <a:t>neuroendocrine</a:t>
            </a:r>
            <a:r>
              <a:rPr lang="sv-SE" dirty="0"/>
              <a:t> </a:t>
            </a:r>
            <a:r>
              <a:rPr lang="sv-SE" dirty="0" err="1"/>
              <a:t>tumors</a:t>
            </a:r>
            <a:r>
              <a:rPr lang="sv-SE" dirty="0"/>
              <a:t>, </a:t>
            </a:r>
            <a:r>
              <a:rPr lang="sv-SE" dirty="0" err="1"/>
              <a:t>including</a:t>
            </a:r>
            <a:r>
              <a:rPr lang="sv-SE" dirty="0"/>
              <a:t> </a:t>
            </a:r>
            <a:r>
              <a:rPr lang="sv-SE" dirty="0" err="1"/>
              <a:t>neuroblastoma</a:t>
            </a:r>
            <a:r>
              <a:rPr lang="sv-SE" dirty="0"/>
              <a:t> and </a:t>
            </a:r>
            <a:r>
              <a:rPr lang="sv-SE" dirty="0" err="1"/>
              <a:t>pheochromocytoma</a:t>
            </a:r>
            <a:r>
              <a:rPr lang="sv-SE"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I-123 MIBG </a:t>
            </a:r>
            <a:r>
              <a:rPr lang="sv-SE" dirty="0" err="1"/>
              <a:t>scintigraphy</a:t>
            </a:r>
            <a:r>
              <a:rPr lang="sv-SE" dirty="0"/>
              <a:t> is </a:t>
            </a:r>
            <a:r>
              <a:rPr lang="sv-SE" dirty="0" err="1"/>
              <a:t>essential</a:t>
            </a:r>
            <a:r>
              <a:rPr lang="sv-SE" dirty="0"/>
              <a:t> for initial </a:t>
            </a:r>
            <a:r>
              <a:rPr lang="sv-SE" dirty="0" err="1"/>
              <a:t>tumor</a:t>
            </a:r>
            <a:r>
              <a:rPr lang="sv-SE" dirty="0"/>
              <a:t> </a:t>
            </a:r>
            <a:r>
              <a:rPr lang="sv-SE" dirty="0" err="1"/>
              <a:t>staging</a:t>
            </a:r>
            <a:r>
              <a:rPr lang="sv-SE" dirty="0"/>
              <a:t>, </a:t>
            </a:r>
            <a:r>
              <a:rPr lang="sv-SE" dirty="0" err="1"/>
              <a:t>evaluating</a:t>
            </a:r>
            <a:r>
              <a:rPr lang="sv-SE" dirty="0"/>
              <a:t> </a:t>
            </a:r>
            <a:r>
              <a:rPr lang="sv-SE" dirty="0" err="1"/>
              <a:t>response</a:t>
            </a:r>
            <a:r>
              <a:rPr lang="sv-SE" dirty="0"/>
              <a:t> to </a:t>
            </a:r>
            <a:r>
              <a:rPr lang="sv-SE" dirty="0" err="1"/>
              <a:t>therapy</a:t>
            </a:r>
            <a:r>
              <a:rPr lang="sv-SE" dirty="0"/>
              <a:t> and </a:t>
            </a:r>
            <a:r>
              <a:rPr lang="sv-SE" dirty="0" err="1"/>
              <a:t>detecting</a:t>
            </a:r>
            <a:r>
              <a:rPr lang="sv-SE" dirty="0"/>
              <a:t> </a:t>
            </a:r>
            <a:r>
              <a:rPr lang="sv-SE" dirty="0" err="1"/>
              <a:t>recurrent</a:t>
            </a:r>
            <a:r>
              <a:rPr lang="sv-SE" dirty="0"/>
              <a:t> </a:t>
            </a:r>
            <a:r>
              <a:rPr lang="sv-SE" dirty="0" err="1"/>
              <a:t>disease</a:t>
            </a:r>
            <a:r>
              <a:rPr lang="sv-SE" dirty="0"/>
              <a:t>.</a:t>
            </a:r>
          </a:p>
          <a:p>
            <a:r>
              <a:rPr lang="sv-SE" dirty="0" err="1"/>
              <a:t>Neuroblastoma</a:t>
            </a:r>
            <a:r>
              <a:rPr lang="sv-SE" dirty="0"/>
              <a:t> is a </a:t>
            </a:r>
            <a:r>
              <a:rPr lang="sv-SE" dirty="0" err="1"/>
              <a:t>pediatric</a:t>
            </a:r>
            <a:r>
              <a:rPr lang="sv-SE" dirty="0"/>
              <a:t> is a </a:t>
            </a:r>
            <a:r>
              <a:rPr lang="sv-SE" dirty="0" err="1"/>
              <a:t>pediatric</a:t>
            </a:r>
            <a:r>
              <a:rPr lang="sv-SE" dirty="0"/>
              <a:t> </a:t>
            </a:r>
            <a:r>
              <a:rPr lang="sv-SE" dirty="0" err="1"/>
              <a:t>malignancy</a:t>
            </a:r>
            <a:r>
              <a:rPr lang="sv-SE" dirty="0"/>
              <a:t> </a:t>
            </a:r>
            <a:r>
              <a:rPr lang="sv-SE" dirty="0" err="1"/>
              <a:t>arising</a:t>
            </a:r>
            <a:r>
              <a:rPr lang="sv-SE" dirty="0"/>
              <a:t> from the </a:t>
            </a:r>
            <a:r>
              <a:rPr lang="sv-SE" dirty="0" err="1"/>
              <a:t>symphatetic</a:t>
            </a:r>
            <a:r>
              <a:rPr lang="sv-SE" dirty="0"/>
              <a:t> </a:t>
            </a:r>
            <a:r>
              <a:rPr lang="sv-SE" dirty="0" err="1"/>
              <a:t>nervous</a:t>
            </a:r>
            <a:r>
              <a:rPr lang="sv-SE" dirty="0"/>
              <a:t> system and </a:t>
            </a:r>
            <a:r>
              <a:rPr lang="sv-SE" dirty="0" err="1"/>
              <a:t>one</a:t>
            </a:r>
            <a:r>
              <a:rPr lang="sv-SE" dirty="0"/>
              <a:t> </a:t>
            </a:r>
            <a:r>
              <a:rPr lang="sv-SE" dirty="0" err="1"/>
              <a:t>of</a:t>
            </a:r>
            <a:r>
              <a:rPr lang="sv-SE" dirty="0"/>
              <a:t> the </a:t>
            </a:r>
            <a:r>
              <a:rPr lang="sv-SE" dirty="0" err="1"/>
              <a:t>most</a:t>
            </a:r>
            <a:r>
              <a:rPr lang="sv-SE" dirty="0"/>
              <a:t> common </a:t>
            </a:r>
            <a:r>
              <a:rPr lang="sv-SE" dirty="0" err="1"/>
              <a:t>extracranial</a:t>
            </a:r>
            <a:r>
              <a:rPr lang="sv-SE" dirty="0"/>
              <a:t> solid </a:t>
            </a:r>
            <a:r>
              <a:rPr lang="sv-SE" dirty="0" err="1"/>
              <a:t>tumors</a:t>
            </a:r>
            <a:r>
              <a:rPr lang="sv-SE" dirty="0"/>
              <a:t> in </a:t>
            </a:r>
            <a:r>
              <a:rPr lang="sv-SE" dirty="0" err="1"/>
              <a:t>children</a:t>
            </a:r>
            <a:r>
              <a:rPr lang="sv-SE" dirty="0"/>
              <a:t>. </a:t>
            </a:r>
            <a:r>
              <a:rPr lang="sv-SE" dirty="0" err="1"/>
              <a:t>Pheochromocytoma</a:t>
            </a:r>
            <a:r>
              <a:rPr lang="sv-SE" dirty="0"/>
              <a:t> is </a:t>
            </a:r>
            <a:r>
              <a:rPr lang="sv-SE" dirty="0" err="1"/>
              <a:t>also</a:t>
            </a:r>
            <a:r>
              <a:rPr lang="sv-SE" dirty="0"/>
              <a:t> a </a:t>
            </a:r>
            <a:r>
              <a:rPr lang="sv-SE" dirty="0" err="1"/>
              <a:t>tumor</a:t>
            </a:r>
            <a:r>
              <a:rPr lang="sv-SE" dirty="0"/>
              <a:t> </a:t>
            </a:r>
            <a:r>
              <a:rPr lang="sv-SE" dirty="0" err="1"/>
              <a:t>that</a:t>
            </a:r>
            <a:r>
              <a:rPr lang="sv-SE" dirty="0"/>
              <a:t> </a:t>
            </a:r>
            <a:r>
              <a:rPr lang="sv-SE" dirty="0" err="1"/>
              <a:t>originates</a:t>
            </a:r>
            <a:r>
              <a:rPr lang="sv-SE" dirty="0"/>
              <a:t> from </a:t>
            </a:r>
            <a:r>
              <a:rPr lang="sv-SE" dirty="0" err="1"/>
              <a:t>adrenal</a:t>
            </a:r>
            <a:r>
              <a:rPr lang="sv-SE" dirty="0"/>
              <a:t> </a:t>
            </a:r>
            <a:r>
              <a:rPr lang="sv-SE" dirty="0" err="1"/>
              <a:t>medulla</a:t>
            </a:r>
            <a:r>
              <a:rPr lang="sv-SE" dirty="0"/>
              <a:t>. It </a:t>
            </a:r>
            <a:r>
              <a:rPr lang="sv-SE" dirty="0" err="1"/>
              <a:t>secretes</a:t>
            </a:r>
            <a:r>
              <a:rPr lang="sv-SE" dirty="0"/>
              <a:t> </a:t>
            </a:r>
            <a:r>
              <a:rPr lang="sv-SE" dirty="0" err="1"/>
              <a:t>catecholamines</a:t>
            </a:r>
            <a:r>
              <a:rPr lang="sv-SE" dirty="0"/>
              <a:t>, leading to </a:t>
            </a:r>
            <a:r>
              <a:rPr lang="sv-SE" dirty="0" err="1"/>
              <a:t>various</a:t>
            </a:r>
            <a:r>
              <a:rPr lang="sv-SE" dirty="0"/>
              <a:t> </a:t>
            </a:r>
            <a:r>
              <a:rPr lang="sv-SE" dirty="0" err="1"/>
              <a:t>clinical</a:t>
            </a:r>
            <a:r>
              <a:rPr lang="sv-SE" dirty="0"/>
              <a:t> symptoms </a:t>
            </a:r>
            <a:r>
              <a:rPr lang="sv-SE" dirty="0" err="1"/>
              <a:t>such</a:t>
            </a:r>
            <a:r>
              <a:rPr lang="sv-SE" dirty="0"/>
              <a:t> as hypertension, </a:t>
            </a:r>
            <a:r>
              <a:rPr lang="sv-SE" dirty="0" err="1"/>
              <a:t>palpitation</a:t>
            </a:r>
            <a:r>
              <a:rPr lang="sv-SE" dirty="0"/>
              <a:t> and </a:t>
            </a:r>
            <a:r>
              <a:rPr lang="sv-SE" dirty="0" err="1"/>
              <a:t>headaches</a:t>
            </a:r>
            <a:r>
              <a:rPr lang="sv-SE" dirty="0"/>
              <a:t>.</a:t>
            </a:r>
          </a:p>
          <a:p>
            <a:pPr marL="171450" indent="-171450">
              <a:buFont typeface="Arial" panose="020B0604020202020204" pitchFamily="34" charset="0"/>
              <a:buChar char="•"/>
            </a:pPr>
            <a:r>
              <a:rPr lang="sv-SE" dirty="0" err="1"/>
              <a:t>Beyond</a:t>
            </a:r>
            <a:r>
              <a:rPr lang="sv-SE" dirty="0"/>
              <a:t> </a:t>
            </a:r>
            <a:r>
              <a:rPr lang="sv-SE" dirty="0" err="1"/>
              <a:t>neuroendocrine</a:t>
            </a:r>
            <a:r>
              <a:rPr lang="sv-SE" dirty="0"/>
              <a:t> </a:t>
            </a:r>
            <a:r>
              <a:rPr lang="sv-SE" dirty="0" err="1"/>
              <a:t>tumors</a:t>
            </a:r>
            <a:r>
              <a:rPr lang="sv-SE" dirty="0"/>
              <a:t>, MIBG is </a:t>
            </a:r>
            <a:r>
              <a:rPr lang="sv-SE" dirty="0" err="1"/>
              <a:t>also</a:t>
            </a:r>
            <a:r>
              <a:rPr lang="sv-SE" dirty="0"/>
              <a:t> </a:t>
            </a:r>
            <a:r>
              <a:rPr lang="sv-SE" dirty="0" err="1"/>
              <a:t>used</a:t>
            </a:r>
            <a:r>
              <a:rPr lang="sv-SE" dirty="0"/>
              <a:t> in </a:t>
            </a:r>
            <a:r>
              <a:rPr lang="sv-SE" dirty="0" err="1"/>
              <a:t>cardiology</a:t>
            </a:r>
            <a:r>
              <a:rPr lang="sv-SE" dirty="0"/>
              <a:t>. </a:t>
            </a:r>
            <a:r>
              <a:rPr lang="sv-SE" dirty="0" err="1"/>
              <a:t>Hyperactivity</a:t>
            </a:r>
            <a:r>
              <a:rPr lang="sv-SE" dirty="0"/>
              <a:t> </a:t>
            </a:r>
            <a:r>
              <a:rPr lang="sv-SE" dirty="0" err="1"/>
              <a:t>within</a:t>
            </a:r>
            <a:r>
              <a:rPr lang="sv-SE" dirty="0"/>
              <a:t> the </a:t>
            </a:r>
            <a:r>
              <a:rPr lang="sv-SE" dirty="0" err="1"/>
              <a:t>heart’s</a:t>
            </a:r>
            <a:r>
              <a:rPr lang="sv-SE" dirty="0"/>
              <a:t> </a:t>
            </a:r>
            <a:r>
              <a:rPr lang="sv-SE" dirty="0" err="1"/>
              <a:t>sympathetic</a:t>
            </a:r>
            <a:r>
              <a:rPr lang="sv-SE" dirty="0"/>
              <a:t> </a:t>
            </a:r>
            <a:r>
              <a:rPr lang="sv-SE" dirty="0" err="1"/>
              <a:t>nervous</a:t>
            </a:r>
            <a:r>
              <a:rPr lang="sv-SE" dirty="0"/>
              <a:t> system </a:t>
            </a:r>
            <a:r>
              <a:rPr lang="sv-SE" dirty="0" err="1"/>
              <a:t>are</a:t>
            </a:r>
            <a:r>
              <a:rPr lang="sv-SE" dirty="0"/>
              <a:t> </a:t>
            </a:r>
            <a:r>
              <a:rPr lang="sv-SE" dirty="0" err="1"/>
              <a:t>linked</a:t>
            </a:r>
            <a:r>
              <a:rPr lang="sv-SE" dirty="0"/>
              <a:t> to </a:t>
            </a:r>
            <a:r>
              <a:rPr lang="sv-SE" dirty="0" err="1"/>
              <a:t>higher</a:t>
            </a:r>
            <a:r>
              <a:rPr lang="sv-SE" dirty="0"/>
              <a:t> risk </a:t>
            </a:r>
            <a:r>
              <a:rPr lang="sv-SE" dirty="0" err="1"/>
              <a:t>of</a:t>
            </a:r>
            <a:r>
              <a:rPr lang="sv-SE" dirty="0"/>
              <a:t> </a:t>
            </a:r>
            <a:r>
              <a:rPr lang="sv-SE" dirty="0" err="1"/>
              <a:t>heart’s</a:t>
            </a:r>
            <a:r>
              <a:rPr lang="sv-SE" dirty="0"/>
              <a:t> </a:t>
            </a:r>
            <a:r>
              <a:rPr lang="sv-SE" dirty="0" err="1"/>
              <a:t>failure</a:t>
            </a:r>
            <a:r>
              <a:rPr lang="sv-SE" dirty="0"/>
              <a:t>.</a:t>
            </a:r>
          </a:p>
          <a:p>
            <a:pPr marL="171450" indent="-171450">
              <a:buFont typeface="Arial" panose="020B0604020202020204" pitchFamily="34" charset="0"/>
              <a:buChar char="•"/>
            </a:pPr>
            <a:r>
              <a:rPr lang="sv-SE" dirty="0" err="1"/>
              <a:t>Furthermore</a:t>
            </a:r>
            <a:r>
              <a:rPr lang="sv-SE" dirty="0"/>
              <a:t>, MIBG </a:t>
            </a:r>
            <a:r>
              <a:rPr lang="sv-SE" dirty="0" err="1"/>
              <a:t>became</a:t>
            </a:r>
            <a:r>
              <a:rPr lang="sv-SE" dirty="0"/>
              <a:t> </a:t>
            </a:r>
            <a:r>
              <a:rPr lang="sv-SE" dirty="0" err="1"/>
              <a:t>important</a:t>
            </a:r>
            <a:r>
              <a:rPr lang="sv-SE" dirty="0"/>
              <a:t> </a:t>
            </a:r>
            <a:r>
              <a:rPr lang="sv-SE" dirty="0" err="1"/>
              <a:t>tool</a:t>
            </a:r>
            <a:r>
              <a:rPr lang="sv-SE" dirty="0"/>
              <a:t> to </a:t>
            </a:r>
            <a:r>
              <a:rPr lang="sv-SE" dirty="0" err="1"/>
              <a:t>differentiate</a:t>
            </a:r>
            <a:r>
              <a:rPr lang="sv-SE" dirty="0"/>
              <a:t> </a:t>
            </a:r>
            <a:r>
              <a:rPr lang="sv-SE" dirty="0" err="1"/>
              <a:t>between</a:t>
            </a:r>
            <a:r>
              <a:rPr lang="sv-SE" dirty="0"/>
              <a:t> different forms </a:t>
            </a:r>
            <a:r>
              <a:rPr lang="sv-SE" dirty="0" err="1"/>
              <a:t>of</a:t>
            </a:r>
            <a:r>
              <a:rPr lang="sv-SE" dirty="0"/>
              <a:t> </a:t>
            </a:r>
            <a:r>
              <a:rPr lang="sv-SE" dirty="0" err="1"/>
              <a:t>dementia</a:t>
            </a:r>
            <a:r>
              <a:rPr lang="sv-SE" dirty="0"/>
              <a:t>.</a:t>
            </a:r>
          </a:p>
        </p:txBody>
      </p:sp>
      <p:sp>
        <p:nvSpPr>
          <p:cNvPr id="4" name="Platshållare för bildnummer 3">
            <a:extLst>
              <a:ext uri="{FF2B5EF4-FFF2-40B4-BE49-F238E27FC236}">
                <a16:creationId xmlns:a16="http://schemas.microsoft.com/office/drawing/2014/main" id="{B4B611A3-2718-8946-F740-608D64CD17DB}"/>
              </a:ext>
            </a:extLst>
          </p:cNvPr>
          <p:cNvSpPr>
            <a:spLocks noGrp="1"/>
          </p:cNvSpPr>
          <p:nvPr>
            <p:ph type="sldNum" sz="quarter" idx="5"/>
          </p:nvPr>
        </p:nvSpPr>
        <p:spPr/>
        <p:txBody>
          <a:bodyPr/>
          <a:lstStyle/>
          <a:p>
            <a:fld id="{1ED339B5-1103-4BB0-AB1D-301013E63FFC}" type="slidenum">
              <a:rPr lang="sv-SE" smtClean="0"/>
              <a:t>3</a:t>
            </a:fld>
            <a:endParaRPr lang="sv-SE"/>
          </a:p>
        </p:txBody>
      </p:sp>
    </p:spTree>
    <p:extLst>
      <p:ext uri="{BB962C8B-B14F-4D97-AF65-F5344CB8AC3E}">
        <p14:creationId xmlns:p14="http://schemas.microsoft.com/office/powerpoint/2010/main" val="1262023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4257A-A2D6-E870-0A7E-F13AB3497A13}"/>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6265252C-50A6-FD28-CB43-E1B2436555F1}"/>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27FA0552-F728-BC6A-DE88-98C26A8DC79B}"/>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Isotopic</a:t>
            </a:r>
            <a:r>
              <a:rPr lang="sv-SE" dirty="0"/>
              <a:t> </a:t>
            </a:r>
            <a:r>
              <a:rPr lang="sv-SE" dirty="0" err="1"/>
              <a:t>exhange</a:t>
            </a:r>
            <a:r>
              <a:rPr lang="sv-SE" dirty="0"/>
              <a:t> </a:t>
            </a:r>
            <a:r>
              <a:rPr lang="sv-SE" dirty="0" err="1"/>
              <a:t>reaction</a:t>
            </a:r>
            <a:endParaRPr lang="sv-S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Substrate</a:t>
            </a:r>
            <a:r>
              <a:rPr lang="sv-SE" dirty="0"/>
              <a:t> is </a:t>
            </a:r>
            <a:r>
              <a:rPr lang="sv-SE" dirty="0" err="1"/>
              <a:t>heatedd</a:t>
            </a:r>
            <a:r>
              <a:rPr lang="sv-SE" dirty="0"/>
              <a:t> </a:t>
            </a:r>
            <a:r>
              <a:rPr lang="sv-SE" dirty="0" err="1"/>
              <a:t>with</a:t>
            </a:r>
            <a:r>
              <a:rPr lang="sv-SE" dirty="0"/>
              <a:t> </a:t>
            </a:r>
            <a:r>
              <a:rPr lang="sv-SE" dirty="0" err="1"/>
              <a:t>Iodine</a:t>
            </a:r>
            <a:r>
              <a:rPr lang="sv-SE" dirty="0"/>
              <a:t> 123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i="0" u="none" strike="noStrike" kern="1200" dirty="0" err="1">
                <a:solidFill>
                  <a:schemeClr val="tx1"/>
                </a:solidFill>
                <a:effectLst/>
                <a:latin typeface="+mn-lt"/>
                <a:ea typeface="+mn-ea"/>
                <a:cs typeface="+mn-cs"/>
              </a:rPr>
              <a:t>Purification</a:t>
            </a:r>
            <a:r>
              <a:rPr lang="sv-SE" sz="1200" b="0" i="0" u="none" strike="noStrike" kern="1200" dirty="0">
                <a:solidFill>
                  <a:schemeClr val="tx1"/>
                </a:solidFill>
                <a:effectLst/>
                <a:latin typeface="+mn-lt"/>
                <a:ea typeface="+mn-ea"/>
                <a:cs typeface="+mn-cs"/>
              </a:rPr>
              <a:t> to </a:t>
            </a:r>
            <a:r>
              <a:rPr lang="sv-SE" sz="1200" b="0" i="0" u="none" strike="noStrike" kern="1200" dirty="0" err="1">
                <a:solidFill>
                  <a:schemeClr val="tx1"/>
                </a:solidFill>
                <a:effectLst/>
                <a:latin typeface="+mn-lt"/>
                <a:ea typeface="+mn-ea"/>
                <a:cs typeface="+mn-cs"/>
              </a:rPr>
              <a:t>remove</a:t>
            </a:r>
            <a:r>
              <a:rPr lang="sv-SE" sz="1200" b="0" i="0" u="none" strike="noStrike" kern="1200" dirty="0">
                <a:solidFill>
                  <a:schemeClr val="tx1"/>
                </a:solidFill>
                <a:effectLst/>
                <a:latin typeface="+mn-lt"/>
                <a:ea typeface="+mn-ea"/>
                <a:cs typeface="+mn-cs"/>
              </a:rPr>
              <a:t> </a:t>
            </a:r>
            <a:r>
              <a:rPr lang="sv-SE" sz="1200" b="0" i="0" u="none" strike="noStrike" kern="1200" dirty="0" err="1">
                <a:solidFill>
                  <a:schemeClr val="tx1"/>
                </a:solidFill>
                <a:effectLst/>
                <a:latin typeface="+mn-lt"/>
                <a:ea typeface="+mn-ea"/>
                <a:cs typeface="+mn-cs"/>
              </a:rPr>
              <a:t>free</a:t>
            </a:r>
            <a:r>
              <a:rPr lang="sv-SE" sz="1200" b="0" i="0" u="none" strike="noStrike" kern="1200" dirty="0">
                <a:solidFill>
                  <a:schemeClr val="tx1"/>
                </a:solidFill>
                <a:effectLst/>
                <a:latin typeface="+mn-lt"/>
                <a:ea typeface="+mn-ea"/>
                <a:cs typeface="+mn-cs"/>
              </a:rPr>
              <a:t> </a:t>
            </a:r>
            <a:r>
              <a:rPr lang="sv-SE" sz="1200" b="0" i="0" u="none" strike="noStrike" kern="1200" dirty="0" err="1">
                <a:solidFill>
                  <a:schemeClr val="tx1"/>
                </a:solidFill>
                <a:effectLst/>
                <a:latin typeface="+mn-lt"/>
                <a:ea typeface="+mn-ea"/>
                <a:cs typeface="+mn-cs"/>
              </a:rPr>
              <a:t>iodide</a:t>
            </a:r>
            <a:endParaRPr lang="sv-SE"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b="0" i="0" u="none" strike="noStrike" kern="1200" dirty="0">
                <a:solidFill>
                  <a:schemeClr val="tx1"/>
                </a:solidFill>
                <a:effectLst/>
                <a:latin typeface="+mn-lt"/>
                <a:ea typeface="+mn-ea"/>
                <a:cs typeface="+mn-cs"/>
              </a:rPr>
              <a:t>Sterilisation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 labelled with iodine-123 is produced centrally, rather than in the hospital, because the isotope has a half-life long enough for distribution.</a:t>
            </a:r>
          </a:p>
          <a:p>
            <a:r>
              <a:rPr lang="en-AU" sz="1200" b="0" i="0" u="none" strike="noStrike" kern="1200" dirty="0">
                <a:solidFill>
                  <a:schemeClr val="tx1"/>
                </a:solidFill>
                <a:effectLst/>
                <a:latin typeface="+mn-lt"/>
                <a:ea typeface="+mn-ea"/>
                <a:cs typeface="+mn-cs"/>
              </a:rPr>
              <a:t>The process starts with </a:t>
            </a:r>
            <a:r>
              <a:rPr lang="en-AU" sz="1200" b="1" i="0" u="none" strike="noStrike" kern="1200" dirty="0">
                <a:solidFill>
                  <a:schemeClr val="tx1"/>
                </a:solidFill>
                <a:effectLst/>
                <a:latin typeface="+mn-lt"/>
                <a:ea typeface="+mn-ea"/>
                <a:cs typeface="+mn-cs"/>
              </a:rPr>
              <a:t>iodine-123</a:t>
            </a:r>
            <a:r>
              <a:rPr lang="en-AU" sz="1200" b="0" i="0" u="none" strike="noStrike" kern="1200" dirty="0">
                <a:solidFill>
                  <a:schemeClr val="tx1"/>
                </a:solidFill>
                <a:effectLst/>
                <a:latin typeface="+mn-lt"/>
                <a:ea typeface="+mn-ea"/>
                <a:cs typeface="+mn-cs"/>
              </a:rPr>
              <a:t>, which is generated in a cyclotron and supplied as sodium [¹²³I] iodide.</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This is then reacted with </a:t>
            </a:r>
            <a:r>
              <a:rPr lang="en-AU" sz="1200" b="1" i="0" u="none" strike="noStrike" kern="1200" dirty="0" err="1">
                <a:solidFill>
                  <a:schemeClr val="tx1"/>
                </a:solidFill>
                <a:effectLst/>
                <a:latin typeface="+mn-lt"/>
                <a:ea typeface="+mn-ea"/>
                <a:cs typeface="+mn-cs"/>
              </a:rPr>
              <a:t>metaiodobenzylguanidine</a:t>
            </a:r>
            <a:r>
              <a:rPr lang="en-AU" sz="1200" b="0" i="0" u="none" strike="noStrike" kern="1200" dirty="0">
                <a:solidFill>
                  <a:schemeClr val="tx1"/>
                </a:solidFill>
                <a:effectLst/>
                <a:latin typeface="+mn-lt"/>
                <a:ea typeface="+mn-ea"/>
                <a:cs typeface="+mn-cs"/>
              </a:rPr>
              <a:t>, the non-radioactive precursor, in an </a:t>
            </a:r>
            <a:r>
              <a:rPr lang="en-AU" sz="1200" b="1" i="0" u="none" strike="noStrike" kern="1200" dirty="0">
                <a:solidFill>
                  <a:schemeClr val="tx1"/>
                </a:solidFill>
                <a:effectLst/>
                <a:latin typeface="+mn-lt"/>
                <a:ea typeface="+mn-ea"/>
                <a:cs typeface="+mn-cs"/>
              </a:rPr>
              <a:t>isotope exchange reaction</a:t>
            </a:r>
            <a:r>
              <a:rPr lang="en-AU" sz="1200" b="0" i="0" u="none" strike="noStrike" kern="1200" dirty="0">
                <a:solidFill>
                  <a:schemeClr val="tx1"/>
                </a:solidFill>
                <a:effectLst/>
                <a:latin typeface="+mn-lt"/>
                <a:ea typeface="+mn-ea"/>
                <a:cs typeface="+mn-cs"/>
              </a:rPr>
              <a:t>.</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A catalyst such as </a:t>
            </a:r>
            <a:r>
              <a:rPr lang="en-AU" sz="1200" b="1" i="0" u="none" strike="noStrike" kern="1200" dirty="0">
                <a:solidFill>
                  <a:schemeClr val="tx1"/>
                </a:solidFill>
                <a:effectLst/>
                <a:latin typeface="+mn-lt"/>
                <a:ea typeface="+mn-ea"/>
                <a:cs typeface="+mn-cs"/>
              </a:rPr>
              <a:t>ammonium </a:t>
            </a:r>
            <a:r>
              <a:rPr lang="en-AU" sz="1200" b="1" i="0" u="none" strike="noStrike" kern="1200" dirty="0" err="1">
                <a:solidFill>
                  <a:schemeClr val="tx1"/>
                </a:solidFill>
                <a:effectLst/>
                <a:latin typeface="+mn-lt"/>
                <a:ea typeface="+mn-ea"/>
                <a:cs typeface="+mn-cs"/>
              </a:rPr>
              <a:t>sulfate</a:t>
            </a:r>
            <a:r>
              <a:rPr lang="en-AU" sz="1200" b="0" i="0" u="none" strike="noStrike" kern="1200" dirty="0">
                <a:solidFill>
                  <a:schemeClr val="tx1"/>
                </a:solidFill>
                <a:effectLst/>
                <a:latin typeface="+mn-lt"/>
                <a:ea typeface="+mn-ea"/>
                <a:cs typeface="+mn-cs"/>
              </a:rPr>
              <a:t> helps the iodide exchange occur,.</a:t>
            </a:r>
          </a:p>
          <a:p>
            <a:r>
              <a:rPr lang="en-AU" sz="1200" b="0" i="0" u="none" strike="noStrike" kern="1200" dirty="0">
                <a:solidFill>
                  <a:schemeClr val="tx1"/>
                </a:solidFill>
                <a:effectLst/>
                <a:latin typeface="+mn-lt"/>
                <a:ea typeface="+mn-ea"/>
                <a:cs typeface="+mn-cs"/>
              </a:rPr>
              <a:t>After the labelling step, the mixture is </a:t>
            </a:r>
            <a:r>
              <a:rPr lang="en-AU" sz="1200" b="1" i="0" u="none" strike="noStrike" kern="1200" dirty="0">
                <a:solidFill>
                  <a:schemeClr val="tx1"/>
                </a:solidFill>
                <a:effectLst/>
                <a:latin typeface="+mn-lt"/>
                <a:ea typeface="+mn-ea"/>
                <a:cs typeface="+mn-cs"/>
              </a:rPr>
              <a:t>purified by ion-exchange resin</a:t>
            </a:r>
            <a:r>
              <a:rPr lang="en-AU" sz="1200" b="0" i="0" u="none" strike="noStrike" kern="1200" dirty="0">
                <a:solidFill>
                  <a:schemeClr val="tx1"/>
                </a:solidFill>
                <a:effectLst/>
                <a:latin typeface="+mn-lt"/>
                <a:ea typeface="+mn-ea"/>
                <a:cs typeface="+mn-cs"/>
              </a:rPr>
              <a:t> to remove any free iodide, which would otherwise accumulate in the thyroid if injected.</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Finally, the solution is </a:t>
            </a:r>
            <a:r>
              <a:rPr lang="en-AU" sz="1200" b="1" i="0" u="none" strike="noStrike" kern="1200" dirty="0">
                <a:solidFill>
                  <a:schemeClr val="tx1"/>
                </a:solidFill>
                <a:effectLst/>
                <a:latin typeface="+mn-lt"/>
                <a:ea typeface="+mn-ea"/>
                <a:cs typeface="+mn-cs"/>
              </a:rPr>
              <a:t>sterilised by filtration</a:t>
            </a:r>
            <a:r>
              <a:rPr lang="en-AU" sz="1200" b="0" i="0" u="none" strike="noStrike" kern="1200" dirty="0">
                <a:solidFill>
                  <a:schemeClr val="tx1"/>
                </a:solidFill>
                <a:effectLst/>
                <a:latin typeface="+mn-lt"/>
                <a:ea typeface="+mn-ea"/>
                <a:cs typeface="+mn-cs"/>
              </a:rPr>
              <a:t>  </a:t>
            </a:r>
            <a:r>
              <a:rPr lang="en-AU" sz="1200" b="1" i="0" u="none" strike="noStrike" kern="1200" dirty="0">
                <a:solidFill>
                  <a:schemeClr val="tx1"/>
                </a:solidFill>
                <a:effectLst/>
                <a:latin typeface="+mn-lt"/>
                <a:ea typeface="+mn-ea"/>
                <a:cs typeface="+mn-cs"/>
              </a:rPr>
              <a:t>ascorbic acid</a:t>
            </a:r>
            <a:r>
              <a:rPr lang="en-AU" sz="1200" b="0" i="0" u="none" strike="noStrike" kern="1200" dirty="0">
                <a:solidFill>
                  <a:schemeClr val="tx1"/>
                </a:solidFill>
                <a:effectLst/>
                <a:latin typeface="+mn-lt"/>
                <a:ea typeface="+mn-ea"/>
                <a:cs typeface="+mn-cs"/>
              </a:rPr>
              <a:t> is usually added as a stabiliser to prevent radiolysis</a:t>
            </a:r>
          </a:p>
          <a:p>
            <a:r>
              <a:rPr lang="en-AU" sz="1200" b="0" i="0" u="none" strike="noStrike" kern="1200" dirty="0">
                <a:solidFill>
                  <a:schemeClr val="tx1"/>
                </a:solidFill>
                <a:effectLst/>
                <a:latin typeface="+mn-lt"/>
                <a:ea typeface="+mn-ea"/>
                <a:cs typeface="+mn-cs"/>
              </a:rPr>
              <a:t>and formulated as a sterile, ready-to-use injection.</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and </a:t>
            </a:r>
          </a:p>
          <a:p>
            <a:r>
              <a:rPr lang="en-AU" sz="1200" b="0" i="0" u="none" strike="noStrike" kern="1200" dirty="0">
                <a:solidFill>
                  <a:schemeClr val="tx1"/>
                </a:solidFill>
                <a:effectLst/>
                <a:latin typeface="+mn-lt"/>
                <a:ea typeface="+mn-ea"/>
                <a:cs typeface="+mn-cs"/>
              </a:rPr>
              <a:t>This sequence—cyclotron production, isotope exchange labelling, purification, and sterilisation—is what the Pharmacopoeia requires to ensure a consistent, safe, and high-purity radiopharmaceutical.</a:t>
            </a:r>
          </a:p>
          <a:p>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Owning</a:t>
            </a:r>
            <a:r>
              <a:rPr lang="sv-SE" dirty="0"/>
              <a:t> to the long </a:t>
            </a:r>
            <a:r>
              <a:rPr lang="sv-SE" dirty="0" err="1"/>
              <a:t>half-life</a:t>
            </a:r>
            <a:r>
              <a:rPr lang="sv-SE" dirty="0"/>
              <a:t> </a:t>
            </a:r>
            <a:r>
              <a:rPr lang="sv-SE" dirty="0" err="1"/>
              <a:t>of</a:t>
            </a:r>
            <a:r>
              <a:rPr lang="sv-SE" dirty="0"/>
              <a:t> the </a:t>
            </a:r>
            <a:r>
              <a:rPr lang="sv-SE" dirty="0" err="1"/>
              <a:t>Iodine</a:t>
            </a:r>
            <a:r>
              <a:rPr lang="sv-SE" dirty="0"/>
              <a:t> </a:t>
            </a:r>
            <a:r>
              <a:rPr lang="sv-SE" dirty="0" err="1"/>
              <a:t>isotope</a:t>
            </a:r>
            <a:r>
              <a:rPr lang="sv-SE" dirty="0"/>
              <a:t>, MIBG </a:t>
            </a:r>
            <a:r>
              <a:rPr lang="sv-SE" dirty="0" err="1"/>
              <a:t>can</a:t>
            </a:r>
            <a:r>
              <a:rPr lang="sv-SE" dirty="0"/>
              <a:t> be </a:t>
            </a:r>
            <a:r>
              <a:rPr lang="sv-SE" dirty="0" err="1"/>
              <a:t>conveniently</a:t>
            </a:r>
            <a:r>
              <a:rPr lang="sv-SE" dirty="0"/>
              <a:t> </a:t>
            </a:r>
            <a:r>
              <a:rPr lang="sv-SE" dirty="0" err="1"/>
              <a:t>produced</a:t>
            </a:r>
            <a:r>
              <a:rPr lang="sv-SE" dirty="0"/>
              <a:t> and </a:t>
            </a:r>
            <a:r>
              <a:rPr lang="sv-SE" dirty="0" err="1"/>
              <a:t>supplied</a:t>
            </a:r>
            <a:r>
              <a:rPr lang="sv-SE" dirty="0"/>
              <a:t> by </a:t>
            </a:r>
            <a:r>
              <a:rPr lang="sv-SE" dirty="0" err="1"/>
              <a:t>radiopharmaceutical</a:t>
            </a:r>
            <a:r>
              <a:rPr lang="sv-SE" dirty="0"/>
              <a:t> </a:t>
            </a:r>
            <a:r>
              <a:rPr lang="sv-SE" dirty="0" err="1"/>
              <a:t>companies</a:t>
            </a:r>
            <a:r>
              <a:rPr lang="sv-SE" dirty="0"/>
              <a:t>, </a:t>
            </a:r>
            <a:r>
              <a:rPr lang="sv-SE" dirty="0" err="1"/>
              <a:t>therefore</a:t>
            </a:r>
            <a:r>
              <a:rPr lang="sv-SE" dirty="0"/>
              <a:t> not </a:t>
            </a:r>
            <a:r>
              <a:rPr lang="sv-SE" dirty="0" err="1"/>
              <a:t>requireing</a:t>
            </a:r>
            <a:r>
              <a:rPr lang="sv-SE" dirty="0"/>
              <a:t> a </a:t>
            </a:r>
            <a:r>
              <a:rPr lang="sv-SE" dirty="0" err="1"/>
              <a:t>local</a:t>
            </a:r>
            <a:r>
              <a:rPr lang="sv-SE" dirty="0"/>
              <a:t> </a:t>
            </a:r>
            <a:r>
              <a:rPr lang="sv-SE" dirty="0" err="1"/>
              <a:t>production</a:t>
            </a:r>
            <a:r>
              <a:rPr lang="sv-SE" dirty="0"/>
              <a:t> at the hospital.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The synthetic </a:t>
            </a:r>
            <a:r>
              <a:rPr lang="sv-SE" dirty="0" err="1"/>
              <a:t>procedure</a:t>
            </a:r>
            <a:r>
              <a:rPr lang="sv-SE" dirty="0"/>
              <a:t> </a:t>
            </a:r>
            <a:r>
              <a:rPr lang="sv-SE" dirty="0" err="1"/>
              <a:t>relies</a:t>
            </a:r>
            <a:r>
              <a:rPr lang="sv-SE" dirty="0"/>
              <a:t> on a simple </a:t>
            </a:r>
            <a:r>
              <a:rPr lang="sv-SE" dirty="0" err="1"/>
              <a:t>isotope</a:t>
            </a:r>
            <a:r>
              <a:rPr lang="sv-SE" dirty="0"/>
              <a:t> </a:t>
            </a:r>
            <a:r>
              <a:rPr lang="sv-SE" dirty="0" err="1"/>
              <a:t>exchange</a:t>
            </a:r>
            <a:r>
              <a:rPr lang="sv-SE" dirty="0"/>
              <a:t> </a:t>
            </a:r>
            <a:r>
              <a:rPr lang="sv-SE" dirty="0" err="1"/>
              <a:t>reaction</a:t>
            </a:r>
            <a:r>
              <a:rPr lang="sv-SE" dirty="0"/>
              <a:t> </a:t>
            </a:r>
            <a:r>
              <a:rPr lang="sv-SE" dirty="0" err="1"/>
              <a:t>between</a:t>
            </a:r>
            <a:r>
              <a:rPr lang="sv-SE" dirty="0"/>
              <a:t> the </a:t>
            </a:r>
            <a:r>
              <a:rPr lang="sv-SE" dirty="0" err="1"/>
              <a:t>substrate</a:t>
            </a:r>
            <a:r>
              <a:rPr lang="sv-SE" dirty="0"/>
              <a:t> and the </a:t>
            </a:r>
            <a:r>
              <a:rPr lang="sv-SE" dirty="0" err="1"/>
              <a:t>labeled</a:t>
            </a:r>
            <a:r>
              <a:rPr lang="sv-SE" dirty="0"/>
              <a:t> sodium </a:t>
            </a:r>
            <a:r>
              <a:rPr lang="sv-SE" dirty="0" err="1"/>
              <a:t>iodide</a:t>
            </a:r>
            <a:r>
              <a:rPr lang="sv-SE" dirty="0"/>
              <a:t> in the </a:t>
            </a:r>
            <a:r>
              <a:rPr lang="sv-SE" dirty="0" err="1"/>
              <a:t>presence</a:t>
            </a:r>
            <a:r>
              <a:rPr lang="sv-SE" dirty="0"/>
              <a:t> </a:t>
            </a:r>
            <a:r>
              <a:rPr lang="sv-SE" dirty="0" err="1"/>
              <a:t>of</a:t>
            </a:r>
            <a:r>
              <a:rPr lang="sv-SE" dirty="0"/>
              <a:t> ammonium </a:t>
            </a:r>
            <a:r>
              <a:rPr lang="sv-SE" dirty="0" err="1"/>
              <a:t>sulfate</a:t>
            </a:r>
            <a:r>
              <a:rPr lang="sv-SE"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err="1"/>
              <a:t>Purified</a:t>
            </a:r>
            <a:r>
              <a:rPr lang="sv-SE" dirty="0"/>
              <a:t> by </a:t>
            </a:r>
            <a:r>
              <a:rPr lang="sv-SE" dirty="0" err="1"/>
              <a:t>filtering</a:t>
            </a:r>
            <a:r>
              <a:rPr lang="sv-SE" dirty="0"/>
              <a:t> </a:t>
            </a:r>
            <a:r>
              <a:rPr lang="sv-SE" dirty="0" err="1"/>
              <a:t>through</a:t>
            </a:r>
            <a:r>
              <a:rPr lang="sv-SE" dirty="0"/>
              <a:t> </a:t>
            </a:r>
            <a:r>
              <a:rPr lang="sv-SE" dirty="0" err="1"/>
              <a:t>ion</a:t>
            </a:r>
            <a:r>
              <a:rPr lang="sv-SE" dirty="0"/>
              <a:t> </a:t>
            </a:r>
            <a:r>
              <a:rPr lang="sv-SE" dirty="0" err="1"/>
              <a:t>exchange</a:t>
            </a:r>
            <a:r>
              <a:rPr lang="sv-SE" dirty="0"/>
              <a:t> </a:t>
            </a:r>
            <a:r>
              <a:rPr lang="sv-SE" dirty="0" err="1"/>
              <a:t>resin</a:t>
            </a:r>
            <a:r>
              <a:rPr lang="sv-SE" dirty="0"/>
              <a:t> and </a:t>
            </a:r>
            <a:r>
              <a:rPr lang="sv-SE" dirty="0" err="1"/>
              <a:t>sterilized</a:t>
            </a:r>
            <a:r>
              <a:rPr lang="sv-SE" dirty="0"/>
              <a:t>.</a:t>
            </a:r>
          </a:p>
          <a:p>
            <a:endParaRPr lang="en-AU"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sv-SE" dirty="0"/>
          </a:p>
        </p:txBody>
      </p:sp>
      <p:sp>
        <p:nvSpPr>
          <p:cNvPr id="4" name="Platshållare för bildnummer 3">
            <a:extLst>
              <a:ext uri="{FF2B5EF4-FFF2-40B4-BE49-F238E27FC236}">
                <a16:creationId xmlns:a16="http://schemas.microsoft.com/office/drawing/2014/main" id="{D9BEC4E7-7E81-48A2-1657-77D9EA873125}"/>
              </a:ext>
            </a:extLst>
          </p:cNvPr>
          <p:cNvSpPr>
            <a:spLocks noGrp="1"/>
          </p:cNvSpPr>
          <p:nvPr>
            <p:ph type="sldNum" sz="quarter" idx="5"/>
          </p:nvPr>
        </p:nvSpPr>
        <p:spPr/>
        <p:txBody>
          <a:bodyPr/>
          <a:lstStyle/>
          <a:p>
            <a:fld id="{1ED339B5-1103-4BB0-AB1D-301013E63FFC}" type="slidenum">
              <a:rPr lang="sv-SE" smtClean="0"/>
              <a:t>4</a:t>
            </a:fld>
            <a:endParaRPr lang="sv-SE"/>
          </a:p>
        </p:txBody>
      </p:sp>
    </p:spTree>
    <p:extLst>
      <p:ext uri="{BB962C8B-B14F-4D97-AF65-F5344CB8AC3E}">
        <p14:creationId xmlns:p14="http://schemas.microsoft.com/office/powerpoint/2010/main" val="2482753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a:p>
            <a:endParaRPr lang="sv-SE" dirty="0"/>
          </a:p>
          <a:p>
            <a:r>
              <a:rPr lang="en-AU" sz="1200" b="0" i="0" u="none" strike="noStrike" kern="1200" dirty="0">
                <a:solidFill>
                  <a:schemeClr val="tx1"/>
                </a:solidFill>
                <a:effectLst/>
                <a:latin typeface="+mn-lt"/>
                <a:ea typeface="+mn-ea"/>
                <a:cs typeface="+mn-cs"/>
              </a:rPr>
              <a:t>This slide shows the official definition from the European Pharmacopoeia.</a:t>
            </a:r>
          </a:p>
          <a:p>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 injection is a </a:t>
            </a:r>
            <a:r>
              <a:rPr lang="en-AU" sz="1200" b="1" i="0" u="none" strike="noStrike" kern="1200" dirty="0">
                <a:solidFill>
                  <a:schemeClr val="tx1"/>
                </a:solidFill>
                <a:effectLst/>
                <a:latin typeface="+mn-lt"/>
                <a:ea typeface="+mn-ea"/>
                <a:cs typeface="+mn-cs"/>
              </a:rPr>
              <a:t>sterile, endotoxin-free solution</a:t>
            </a:r>
            <a:r>
              <a:rPr lang="en-AU" sz="1200" b="0" i="0" u="none" strike="noStrike" kern="1200" dirty="0">
                <a:solidFill>
                  <a:schemeClr val="tx1"/>
                </a:solidFill>
                <a:effectLst/>
                <a:latin typeface="+mn-lt"/>
                <a:ea typeface="+mn-ea"/>
                <a:cs typeface="+mn-cs"/>
              </a:rPr>
              <a:t> of 1-(3-[¹²³I]</a:t>
            </a:r>
            <a:r>
              <a:rPr lang="en-AU" sz="1200" b="0" i="0" u="none" strike="noStrike" kern="1200" dirty="0" err="1">
                <a:solidFill>
                  <a:schemeClr val="tx1"/>
                </a:solidFill>
                <a:effectLst/>
                <a:latin typeface="+mn-lt"/>
                <a:ea typeface="+mn-ea"/>
                <a:cs typeface="+mn-cs"/>
              </a:rPr>
              <a:t>iodobenzyl</a:t>
            </a:r>
            <a:r>
              <a:rPr lang="en-AU" sz="1200" b="0" i="0" u="none" strike="noStrike" kern="1200" dirty="0">
                <a:solidFill>
                  <a:schemeClr val="tx1"/>
                </a:solidFill>
                <a:effectLst/>
                <a:latin typeface="+mn-lt"/>
                <a:ea typeface="+mn-ea"/>
                <a:cs typeface="+mn-cs"/>
              </a:rPr>
              <a:t>)guanidine or its salts.</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To keep the preparation stable and effective, it may also contain </a:t>
            </a:r>
            <a:r>
              <a:rPr lang="en-AU" sz="1200" b="1" i="0" u="none" strike="noStrike" kern="1200" dirty="0">
                <a:solidFill>
                  <a:schemeClr val="tx1"/>
                </a:solidFill>
                <a:effectLst/>
                <a:latin typeface="+mn-lt"/>
                <a:ea typeface="+mn-ea"/>
                <a:cs typeface="+mn-cs"/>
              </a:rPr>
              <a:t>ascorbic acid as a stabiliser, copper ions as a catalyst, along with buffer and preservatives</a:t>
            </a:r>
            <a:r>
              <a:rPr lang="en-AU" sz="1200" b="0" i="0" u="none" strike="noStrike" kern="1200" dirty="0">
                <a:solidFill>
                  <a:schemeClr val="tx1"/>
                </a:solidFill>
                <a:effectLst/>
                <a:latin typeface="+mn-lt"/>
                <a:ea typeface="+mn-ea"/>
                <a:cs typeface="+mn-cs"/>
              </a:rPr>
              <a:t>.</a:t>
            </a:r>
          </a:p>
          <a:p>
            <a:r>
              <a:rPr lang="en-AU" sz="1200" b="0" i="0" u="none" strike="noStrike" kern="1200" dirty="0">
                <a:solidFill>
                  <a:schemeClr val="tx1"/>
                </a:solidFill>
                <a:effectLst/>
                <a:latin typeface="+mn-lt"/>
                <a:ea typeface="+mn-ea"/>
                <a:cs typeface="+mn-cs"/>
              </a:rPr>
              <a:t>We can then calculate the specific radioactivity which should be of min 10GBq of iodine 123 per gram</a:t>
            </a:r>
          </a:p>
          <a:p>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r>
              <a:rPr lang="en-AU" sz="1200" b="0" i="0" u="none" strike="noStrike" kern="1200" dirty="0">
                <a:solidFill>
                  <a:schemeClr val="tx1"/>
                </a:solidFill>
                <a:effectLst/>
                <a:latin typeface="+mn-lt"/>
                <a:ea typeface="+mn-ea"/>
                <a:cs typeface="+mn-cs"/>
              </a:rPr>
              <a:t>Finally, it must show a </a:t>
            </a:r>
            <a:r>
              <a:rPr lang="en-AU" sz="1200" b="1" i="0" u="none" strike="noStrike" kern="1200" dirty="0">
                <a:solidFill>
                  <a:schemeClr val="tx1"/>
                </a:solidFill>
                <a:effectLst/>
                <a:latin typeface="+mn-lt"/>
                <a:ea typeface="+mn-ea"/>
                <a:cs typeface="+mn-cs"/>
              </a:rPr>
              <a:t>specific radioactivity of at least 10 </a:t>
            </a:r>
            <a:r>
              <a:rPr lang="en-AU" sz="1200" b="1" i="0" u="none" strike="noStrike" kern="1200" dirty="0" err="1">
                <a:solidFill>
                  <a:schemeClr val="tx1"/>
                </a:solidFill>
                <a:effectLst/>
                <a:latin typeface="+mn-lt"/>
                <a:ea typeface="+mn-ea"/>
                <a:cs typeface="+mn-cs"/>
              </a:rPr>
              <a:t>gigabecquerels</a:t>
            </a:r>
            <a:r>
              <a:rPr lang="en-AU" sz="1200" b="1" i="0" u="none" strike="noStrike" kern="1200" dirty="0">
                <a:solidFill>
                  <a:schemeClr val="tx1"/>
                </a:solidFill>
                <a:effectLst/>
                <a:latin typeface="+mn-lt"/>
                <a:ea typeface="+mn-ea"/>
                <a:cs typeface="+mn-cs"/>
              </a:rPr>
              <a:t> of iodine-123 per gram of </a:t>
            </a:r>
            <a:r>
              <a:rPr lang="en-AU" sz="1200" b="1" i="0" u="none" strike="noStrike" kern="1200" dirty="0" err="1">
                <a:solidFill>
                  <a:schemeClr val="tx1"/>
                </a:solidFill>
                <a:effectLst/>
                <a:latin typeface="+mn-lt"/>
                <a:ea typeface="+mn-ea"/>
                <a:cs typeface="+mn-cs"/>
              </a:rPr>
              <a:t>iobenguane</a:t>
            </a:r>
            <a:r>
              <a:rPr lang="en-AU" sz="1200" b="1" i="0" u="none" strike="noStrike" kern="1200" dirty="0">
                <a:solidFill>
                  <a:schemeClr val="tx1"/>
                </a:solidFill>
                <a:effectLst/>
                <a:latin typeface="+mn-lt"/>
                <a:ea typeface="+mn-ea"/>
                <a:cs typeface="+mn-cs"/>
              </a:rPr>
              <a:t> base</a:t>
            </a:r>
            <a:r>
              <a:rPr lang="en-AU" sz="1200" b="0" i="0" u="none" strike="noStrike" kern="1200" dirty="0">
                <a:solidFill>
                  <a:schemeClr val="tx1"/>
                </a:solidFill>
                <a:effectLst/>
                <a:latin typeface="+mn-lt"/>
                <a:ea typeface="+mn-ea"/>
                <a:cs typeface="+mn-cs"/>
              </a:rPr>
              <a:t>.</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This ensures the preparation behaves as a true tracer — highly radioactive for imaging, but with only a very small chemical amount of drug, so it doesn’t have any pharmacological effect.</a:t>
            </a:r>
          </a:p>
          <a:p>
            <a:endParaRPr lang="sv-SE" dirty="0"/>
          </a:p>
        </p:txBody>
      </p:sp>
      <p:sp>
        <p:nvSpPr>
          <p:cNvPr id="4" name="Platshållare för bildnummer 3"/>
          <p:cNvSpPr>
            <a:spLocks noGrp="1"/>
          </p:cNvSpPr>
          <p:nvPr>
            <p:ph type="sldNum" sz="quarter" idx="5"/>
          </p:nvPr>
        </p:nvSpPr>
        <p:spPr/>
        <p:txBody>
          <a:bodyPr/>
          <a:lstStyle/>
          <a:p>
            <a:fld id="{1ED339B5-1103-4BB0-AB1D-301013E63FFC}" type="slidenum">
              <a:rPr lang="sv-SE" smtClean="0"/>
              <a:t>5</a:t>
            </a:fld>
            <a:endParaRPr lang="sv-SE"/>
          </a:p>
        </p:txBody>
      </p:sp>
    </p:spTree>
    <p:extLst>
      <p:ext uri="{BB962C8B-B14F-4D97-AF65-F5344CB8AC3E}">
        <p14:creationId xmlns:p14="http://schemas.microsoft.com/office/powerpoint/2010/main" val="2653656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94717-185D-4856-1F27-2AD72A28E0D8}"/>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3BB1E73B-7C2F-DBED-0A9A-89BF19970E0B}"/>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8CF6AE1F-9F39-0FB6-B3DF-ACA6DB937AF4}"/>
              </a:ext>
            </a:extLst>
          </p:cNvPr>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First, we use </a:t>
            </a:r>
            <a:r>
              <a:rPr lang="en-AU" sz="1200" b="1" i="0" u="none" strike="noStrike" kern="1200" dirty="0">
                <a:solidFill>
                  <a:schemeClr val="tx1"/>
                </a:solidFill>
                <a:effectLst/>
                <a:latin typeface="+mn-lt"/>
                <a:ea typeface="+mn-ea"/>
                <a:cs typeface="+mn-cs"/>
              </a:rPr>
              <a:t>gamma or X-ray spectrometry</a:t>
            </a:r>
            <a:r>
              <a:rPr lang="en-AU" sz="1200" b="0" i="0" u="none" strike="noStrike" kern="1200" dirty="0">
                <a:solidFill>
                  <a:schemeClr val="tx1"/>
                </a:solidFill>
                <a:effectLst/>
                <a:latin typeface="+mn-lt"/>
                <a:ea typeface="+mn-ea"/>
                <a:cs typeface="+mn-cs"/>
              </a:rPr>
              <a:t> to confirm the radionuclide. Iodine-123 gives a characteristic gamma emission at </a:t>
            </a:r>
            <a:r>
              <a:rPr lang="en-AU" sz="1200" b="1" i="0" u="none" strike="noStrike" kern="1200" dirty="0">
                <a:solidFill>
                  <a:schemeClr val="tx1"/>
                </a:solidFill>
                <a:effectLst/>
                <a:latin typeface="+mn-lt"/>
                <a:ea typeface="+mn-ea"/>
                <a:cs typeface="+mn-cs"/>
              </a:rPr>
              <a:t>159 keV </a:t>
            </a:r>
            <a:r>
              <a:rPr lang="en-AU" sz="1200" b="0" i="0" u="none" strike="noStrike" kern="1200" dirty="0">
                <a:solidFill>
                  <a:schemeClr val="tx1"/>
                </a:solidFill>
                <a:effectLst/>
                <a:latin typeface="+mn-lt"/>
                <a:ea typeface="+mn-ea"/>
                <a:cs typeface="+mn-cs"/>
              </a:rPr>
              <a:t>which confirms we have the correct isotope.</a:t>
            </a:r>
          </a:p>
          <a:p>
            <a:r>
              <a:rPr lang="en-AU" sz="1200" b="0" i="0" u="none" strike="noStrike" kern="1200" dirty="0">
                <a:solidFill>
                  <a:schemeClr val="tx1"/>
                </a:solidFill>
                <a:effectLst/>
                <a:latin typeface="+mn-lt"/>
                <a:ea typeface="+mn-ea"/>
                <a:cs typeface="+mn-cs"/>
              </a:rPr>
              <a:t>Second, we use </a:t>
            </a:r>
            <a:r>
              <a:rPr lang="en-AU" sz="1200" b="1" i="0" u="none" strike="noStrike" kern="1200" dirty="0">
                <a:solidFill>
                  <a:schemeClr val="tx1"/>
                </a:solidFill>
                <a:effectLst/>
                <a:latin typeface="+mn-lt"/>
                <a:ea typeface="+mn-ea"/>
                <a:cs typeface="+mn-cs"/>
              </a:rPr>
              <a:t>chromatography</a:t>
            </a:r>
            <a:r>
              <a:rPr lang="en-AU" sz="1200" b="0" i="0" u="none" strike="noStrike" kern="1200" dirty="0">
                <a:solidFill>
                  <a:schemeClr val="tx1"/>
                </a:solidFill>
                <a:effectLst/>
                <a:latin typeface="+mn-lt"/>
                <a:ea typeface="+mn-ea"/>
                <a:cs typeface="+mn-cs"/>
              </a:rPr>
              <a:t>, as in the radiochemical purity test, to confirm the chemical identity. The chromatogram shows the peak corresponding to [¹²³I]-</a:t>
            </a:r>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 so we know the radionuclide is attached to the right molecule.</a:t>
            </a:r>
          </a:p>
          <a:p>
            <a:r>
              <a:rPr lang="en-AU" sz="1200" b="0" i="0" u="none" strike="noStrike" kern="1200" dirty="0">
                <a:solidFill>
                  <a:schemeClr val="tx1"/>
                </a:solidFill>
                <a:effectLst/>
                <a:latin typeface="+mn-lt"/>
                <a:ea typeface="+mn-ea"/>
                <a:cs typeface="+mn-cs"/>
              </a:rPr>
              <a:t>Together, these two checks prove that both the </a:t>
            </a:r>
            <a:r>
              <a:rPr lang="en-AU" sz="1200" b="1" i="0" u="none" strike="noStrike" kern="1200" dirty="0">
                <a:solidFill>
                  <a:schemeClr val="tx1"/>
                </a:solidFill>
                <a:effectLst/>
                <a:latin typeface="+mn-lt"/>
                <a:ea typeface="+mn-ea"/>
                <a:cs typeface="+mn-cs"/>
              </a:rPr>
              <a:t>isotope</a:t>
            </a:r>
            <a:r>
              <a:rPr lang="en-AU" sz="1200" b="0" i="0" u="none" strike="noStrike" kern="1200" dirty="0">
                <a:solidFill>
                  <a:schemeClr val="tx1"/>
                </a:solidFill>
                <a:effectLst/>
                <a:latin typeface="+mn-lt"/>
                <a:ea typeface="+mn-ea"/>
                <a:cs typeface="+mn-cs"/>
              </a:rPr>
              <a:t> and the </a:t>
            </a:r>
            <a:r>
              <a:rPr lang="en-AU" sz="1200" b="1" i="0" u="none" strike="noStrike" kern="1200" dirty="0">
                <a:solidFill>
                  <a:schemeClr val="tx1"/>
                </a:solidFill>
                <a:effectLst/>
                <a:latin typeface="+mn-lt"/>
                <a:ea typeface="+mn-ea"/>
                <a:cs typeface="+mn-cs"/>
              </a:rPr>
              <a:t>compound</a:t>
            </a:r>
            <a:r>
              <a:rPr lang="en-AU" sz="1200" b="0" i="0" u="none" strike="noStrike" kern="1200" dirty="0">
                <a:solidFill>
                  <a:schemeClr val="tx1"/>
                </a:solidFill>
                <a:effectLst/>
                <a:latin typeface="+mn-lt"/>
                <a:ea typeface="+mn-ea"/>
                <a:cs typeface="+mn-cs"/>
              </a:rPr>
              <a:t> are correct.</a:t>
            </a:r>
          </a:p>
        </p:txBody>
      </p:sp>
      <p:sp>
        <p:nvSpPr>
          <p:cNvPr id="4" name="Platshållare för bildnummer 3">
            <a:extLst>
              <a:ext uri="{FF2B5EF4-FFF2-40B4-BE49-F238E27FC236}">
                <a16:creationId xmlns:a16="http://schemas.microsoft.com/office/drawing/2014/main" id="{758255D8-2698-CB32-581C-992CA5BDDD86}"/>
              </a:ext>
            </a:extLst>
          </p:cNvPr>
          <p:cNvSpPr>
            <a:spLocks noGrp="1"/>
          </p:cNvSpPr>
          <p:nvPr>
            <p:ph type="sldNum" sz="quarter" idx="5"/>
          </p:nvPr>
        </p:nvSpPr>
        <p:spPr/>
        <p:txBody>
          <a:bodyPr/>
          <a:lstStyle/>
          <a:p>
            <a:fld id="{1ED339B5-1103-4BB0-AB1D-301013E63FFC}" type="slidenum">
              <a:rPr lang="sv-SE" smtClean="0"/>
              <a:t>6</a:t>
            </a:fld>
            <a:endParaRPr lang="sv-SE"/>
          </a:p>
        </p:txBody>
      </p:sp>
    </p:spTree>
    <p:extLst>
      <p:ext uri="{BB962C8B-B14F-4D97-AF65-F5344CB8AC3E}">
        <p14:creationId xmlns:p14="http://schemas.microsoft.com/office/powerpoint/2010/main" val="1005057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688E4-8394-D97B-CD1F-DF35E28FBF56}"/>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5F331D2D-ECA5-1B80-F71E-79E615D2D8EC}"/>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7BDBFCFA-1DBF-C169-1925-19A908390515}"/>
              </a:ext>
            </a:extLst>
          </p:cNvPr>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To check </a:t>
            </a:r>
            <a:r>
              <a:rPr lang="en-AU" sz="1200" b="1" i="0" u="none" strike="noStrike" kern="1200" dirty="0">
                <a:solidFill>
                  <a:schemeClr val="tx1"/>
                </a:solidFill>
                <a:effectLst/>
                <a:latin typeface="+mn-lt"/>
                <a:ea typeface="+mn-ea"/>
                <a:cs typeface="+mn-cs"/>
              </a:rPr>
              <a:t>radiochemical purity</a:t>
            </a:r>
            <a:r>
              <a:rPr lang="en-AU" sz="1200" b="0" i="0" u="none" strike="noStrike" kern="1200" dirty="0">
                <a:solidFill>
                  <a:schemeClr val="tx1"/>
                </a:solidFill>
                <a:effectLst/>
                <a:latin typeface="+mn-lt"/>
                <a:ea typeface="+mn-ea"/>
                <a:cs typeface="+mn-cs"/>
              </a:rPr>
              <a:t>, we use HPLC.</a:t>
            </a:r>
          </a:p>
          <a:p>
            <a:r>
              <a:rPr lang="en-AU" sz="1200" b="0" i="0" u="none" strike="noStrike" kern="1200" dirty="0">
                <a:solidFill>
                  <a:schemeClr val="tx1"/>
                </a:solidFill>
                <a:effectLst/>
                <a:latin typeface="+mn-lt"/>
                <a:ea typeface="+mn-ea"/>
                <a:cs typeface="+mn-cs"/>
              </a:rPr>
              <a:t>The column separates the different chemical species.</a:t>
            </a:r>
          </a:p>
          <a:p>
            <a:r>
              <a:rPr lang="en-AU" sz="1200" b="0" i="0" u="none" strike="noStrike" kern="1200" dirty="0">
                <a:solidFill>
                  <a:schemeClr val="tx1"/>
                </a:solidFill>
                <a:effectLst/>
                <a:latin typeface="+mn-lt"/>
                <a:ea typeface="+mn-ea"/>
                <a:cs typeface="+mn-cs"/>
              </a:rPr>
              <a:t>A </a:t>
            </a:r>
            <a:r>
              <a:rPr lang="en-AU" sz="1200" b="0" i="0" u="none" strike="noStrike" kern="1200" dirty="0" err="1">
                <a:solidFill>
                  <a:schemeClr val="tx1"/>
                </a:solidFill>
                <a:effectLst/>
                <a:latin typeface="+mn-lt"/>
                <a:ea typeface="+mn-ea"/>
                <a:cs typeface="+mn-cs"/>
              </a:rPr>
              <a:t>radiodetector</a:t>
            </a:r>
            <a:r>
              <a:rPr lang="en-AU" sz="1200" b="0" i="0" u="none" strike="noStrike" kern="1200" dirty="0">
                <a:solidFill>
                  <a:schemeClr val="tx1"/>
                </a:solidFill>
                <a:effectLst/>
                <a:latin typeface="+mn-lt"/>
                <a:ea typeface="+mn-ea"/>
                <a:cs typeface="+mn-cs"/>
              </a:rPr>
              <a:t> shows which peaks contain radioactivity, and UV at 254 nm confirms the chemical identity.</a:t>
            </a:r>
          </a:p>
          <a:p>
            <a:r>
              <a:rPr lang="en-AU" sz="1200" b="0" i="0" u="none" strike="noStrike" kern="1200" dirty="0">
                <a:solidFill>
                  <a:schemeClr val="tx1"/>
                </a:solidFill>
                <a:effectLst/>
                <a:latin typeface="+mn-lt"/>
                <a:ea typeface="+mn-ea"/>
                <a:cs typeface="+mn-cs"/>
              </a:rPr>
              <a:t>In this test, the </a:t>
            </a:r>
            <a:r>
              <a:rPr lang="en-AU" sz="1200" b="1" i="0" u="none" strike="noStrike" kern="1200" dirty="0">
                <a:solidFill>
                  <a:schemeClr val="tx1"/>
                </a:solidFill>
                <a:effectLst/>
                <a:latin typeface="+mn-lt"/>
                <a:ea typeface="+mn-ea"/>
                <a:cs typeface="+mn-cs"/>
              </a:rPr>
              <a:t>main peak</a:t>
            </a:r>
            <a:r>
              <a:rPr lang="en-AU" sz="1200" b="0" i="0" u="none" strike="noStrike" kern="1200" dirty="0">
                <a:solidFill>
                  <a:schemeClr val="tx1"/>
                </a:solidFill>
                <a:effectLst/>
                <a:latin typeface="+mn-lt"/>
                <a:ea typeface="+mn-ea"/>
                <a:cs typeface="+mn-cs"/>
              </a:rPr>
              <a:t> should be [¹²³I]-</a:t>
            </a:r>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a:t>
            </a:r>
          </a:p>
          <a:p>
            <a:r>
              <a:rPr lang="en-AU" sz="1200" b="0" i="0" u="none" strike="noStrike" kern="1200" dirty="0">
                <a:solidFill>
                  <a:schemeClr val="tx1"/>
                </a:solidFill>
                <a:effectLst/>
                <a:latin typeface="+mn-lt"/>
                <a:ea typeface="+mn-ea"/>
                <a:cs typeface="+mn-cs"/>
              </a:rPr>
              <a:t>The limits are:</a:t>
            </a:r>
          </a:p>
          <a:p>
            <a:r>
              <a:rPr lang="en-AU" sz="1200" b="0" i="0" u="none" strike="noStrike" kern="1200" dirty="0">
                <a:solidFill>
                  <a:schemeClr val="tx1"/>
                </a:solidFill>
                <a:effectLst/>
                <a:latin typeface="+mn-lt"/>
                <a:ea typeface="+mn-ea"/>
                <a:cs typeface="+mn-cs"/>
              </a:rPr>
              <a:t>At least </a:t>
            </a:r>
            <a:r>
              <a:rPr lang="en-AU" sz="1200" b="1" i="0" u="none" strike="noStrike" kern="1200" dirty="0">
                <a:solidFill>
                  <a:schemeClr val="tx1"/>
                </a:solidFill>
                <a:effectLst/>
                <a:latin typeface="+mn-lt"/>
                <a:ea typeface="+mn-ea"/>
                <a:cs typeface="+mn-cs"/>
              </a:rPr>
              <a:t>95%</a:t>
            </a:r>
            <a:r>
              <a:rPr lang="en-AU" sz="1200" b="0" i="0" u="none" strike="noStrike" kern="1200" dirty="0">
                <a:solidFill>
                  <a:schemeClr val="tx1"/>
                </a:solidFill>
                <a:effectLst/>
                <a:latin typeface="+mn-lt"/>
                <a:ea typeface="+mn-ea"/>
                <a:cs typeface="+mn-cs"/>
              </a:rPr>
              <a:t> of the total radioactivity must be in the [¹²³I]-</a:t>
            </a:r>
            <a:r>
              <a:rPr lang="en-AU" sz="1200" b="0" i="0" u="none" strike="noStrike" kern="1200" dirty="0" err="1">
                <a:solidFill>
                  <a:schemeClr val="tx1"/>
                </a:solidFill>
                <a:effectLst/>
                <a:latin typeface="+mn-lt"/>
                <a:ea typeface="+mn-ea"/>
                <a:cs typeface="+mn-cs"/>
              </a:rPr>
              <a:t>iobenguane</a:t>
            </a:r>
            <a:r>
              <a:rPr lang="en-AU" sz="1200" b="0" i="0" u="none" strike="noStrike" kern="1200" dirty="0">
                <a:solidFill>
                  <a:schemeClr val="tx1"/>
                </a:solidFill>
                <a:effectLst/>
                <a:latin typeface="+mn-lt"/>
                <a:ea typeface="+mn-ea"/>
                <a:cs typeface="+mn-cs"/>
              </a:rPr>
              <a:t> peak.</a:t>
            </a:r>
          </a:p>
          <a:p>
            <a:r>
              <a:rPr lang="en-AU" sz="1200" b="1" i="0" u="none" strike="noStrike" kern="1200" dirty="0">
                <a:solidFill>
                  <a:schemeClr val="tx1"/>
                </a:solidFill>
                <a:effectLst/>
                <a:latin typeface="+mn-lt"/>
                <a:ea typeface="+mn-ea"/>
                <a:cs typeface="+mn-cs"/>
              </a:rPr>
              <a:t>Free iodide</a:t>
            </a:r>
            <a:r>
              <a:rPr lang="en-AU" sz="1200" b="0" i="0" u="none" strike="noStrike" kern="1200" dirty="0">
                <a:solidFill>
                  <a:schemeClr val="tx1"/>
                </a:solidFill>
                <a:effectLst/>
                <a:latin typeface="+mn-lt"/>
                <a:ea typeface="+mn-ea"/>
                <a:cs typeface="+mn-cs"/>
              </a:rPr>
              <a:t> can be present, but no more than </a:t>
            </a:r>
            <a:r>
              <a:rPr lang="en-AU" sz="1200" b="1" i="0" u="none" strike="noStrike" kern="1200" dirty="0">
                <a:solidFill>
                  <a:schemeClr val="tx1"/>
                </a:solidFill>
                <a:effectLst/>
                <a:latin typeface="+mn-lt"/>
                <a:ea typeface="+mn-ea"/>
                <a:cs typeface="+mn-cs"/>
              </a:rPr>
              <a:t>4%</a:t>
            </a:r>
            <a:r>
              <a:rPr lang="en-AU" sz="1200" b="0" i="0" u="none" strike="noStrike" kern="1200" dirty="0">
                <a:solidFill>
                  <a:schemeClr val="tx1"/>
                </a:solidFill>
                <a:effectLst/>
                <a:latin typeface="+mn-lt"/>
                <a:ea typeface="+mn-ea"/>
                <a:cs typeface="+mn-cs"/>
              </a:rPr>
              <a:t>, otherwise it would go to the thyroid.</a:t>
            </a:r>
          </a:p>
          <a:p>
            <a:r>
              <a:rPr lang="en-AU" sz="1200" b="0" i="0" u="none" strike="noStrike" kern="1200" dirty="0">
                <a:solidFill>
                  <a:schemeClr val="tx1"/>
                </a:solidFill>
                <a:effectLst/>
                <a:latin typeface="+mn-lt"/>
                <a:ea typeface="+mn-ea"/>
                <a:cs typeface="+mn-cs"/>
              </a:rPr>
              <a:t>Any other impurities must be less than </a:t>
            </a:r>
            <a:r>
              <a:rPr lang="en-AU" sz="1200" b="1" i="0" u="none" strike="noStrike" kern="1200" dirty="0">
                <a:solidFill>
                  <a:schemeClr val="tx1"/>
                </a:solidFill>
                <a:effectLst/>
                <a:latin typeface="+mn-lt"/>
                <a:ea typeface="+mn-ea"/>
                <a:cs typeface="+mn-cs"/>
              </a:rPr>
              <a:t>1%</a:t>
            </a:r>
            <a:r>
              <a:rPr lang="en-AU" sz="1200" b="0" i="0" u="none" strike="noStrike" kern="1200" dirty="0">
                <a:solidFill>
                  <a:schemeClr val="tx1"/>
                </a:solidFill>
                <a:effectLst/>
                <a:latin typeface="+mn-lt"/>
                <a:ea typeface="+mn-ea"/>
                <a:cs typeface="+mn-cs"/>
              </a:rPr>
              <a:t>.</a:t>
            </a:r>
          </a:p>
          <a:p>
            <a:r>
              <a:rPr lang="en-AU" sz="1200" b="0" i="0" u="none" strike="noStrike" kern="1200" dirty="0">
                <a:solidFill>
                  <a:schemeClr val="tx1"/>
                </a:solidFill>
                <a:effectLst/>
                <a:latin typeface="+mn-lt"/>
                <a:ea typeface="+mn-ea"/>
                <a:cs typeface="+mn-cs"/>
              </a:rPr>
              <a:t>These limits make sure that almost all of the radioactivity injected into the patient is the correct tracer, giving </a:t>
            </a:r>
            <a:r>
              <a:rPr lang="en-AU" sz="1200" b="1" i="0" u="none" strike="noStrike" kern="1200" dirty="0">
                <a:solidFill>
                  <a:schemeClr val="tx1"/>
                </a:solidFill>
                <a:effectLst/>
                <a:latin typeface="+mn-lt"/>
                <a:ea typeface="+mn-ea"/>
                <a:cs typeface="+mn-cs"/>
              </a:rPr>
              <a:t>accurate images</a:t>
            </a:r>
            <a:r>
              <a:rPr lang="en-AU" sz="1200" b="0" i="0" u="none" strike="noStrike" kern="1200" dirty="0">
                <a:solidFill>
                  <a:schemeClr val="tx1"/>
                </a:solidFill>
                <a:effectLst/>
                <a:latin typeface="+mn-lt"/>
                <a:ea typeface="+mn-ea"/>
                <a:cs typeface="+mn-cs"/>
              </a:rPr>
              <a:t> and reducing </a:t>
            </a:r>
            <a:r>
              <a:rPr lang="en-AU" sz="1200" b="1" i="0" u="none" strike="noStrike" kern="1200" dirty="0">
                <a:solidFill>
                  <a:schemeClr val="tx1"/>
                </a:solidFill>
                <a:effectLst/>
                <a:latin typeface="+mn-lt"/>
                <a:ea typeface="+mn-ea"/>
                <a:cs typeface="+mn-cs"/>
              </a:rPr>
              <a:t>unwanted radiation to other organs</a:t>
            </a:r>
            <a:r>
              <a:rPr lang="en-AU" sz="1200" b="0" i="0" u="none" strike="noStrike" kern="1200" dirty="0">
                <a:solidFill>
                  <a:schemeClr val="tx1"/>
                </a:solidFill>
                <a:effectLst/>
                <a:latin typeface="+mn-lt"/>
                <a:ea typeface="+mn-ea"/>
                <a:cs typeface="+mn-cs"/>
              </a:rPr>
              <a:t>.”</a:t>
            </a:r>
          </a:p>
          <a:p>
            <a:endParaRPr lang="sv-SE" dirty="0"/>
          </a:p>
        </p:txBody>
      </p:sp>
      <p:sp>
        <p:nvSpPr>
          <p:cNvPr id="4" name="Platshållare för bildnummer 3">
            <a:extLst>
              <a:ext uri="{FF2B5EF4-FFF2-40B4-BE49-F238E27FC236}">
                <a16:creationId xmlns:a16="http://schemas.microsoft.com/office/drawing/2014/main" id="{73C96046-02C1-5F6B-DA73-C8FD909C5DF2}"/>
              </a:ext>
            </a:extLst>
          </p:cNvPr>
          <p:cNvSpPr>
            <a:spLocks noGrp="1"/>
          </p:cNvSpPr>
          <p:nvPr>
            <p:ph type="sldNum" sz="quarter" idx="5"/>
          </p:nvPr>
        </p:nvSpPr>
        <p:spPr/>
        <p:txBody>
          <a:bodyPr/>
          <a:lstStyle/>
          <a:p>
            <a:fld id="{1ED339B5-1103-4BB0-AB1D-301013E63FFC}" type="slidenum">
              <a:rPr lang="sv-SE" smtClean="0"/>
              <a:t>7</a:t>
            </a:fld>
            <a:endParaRPr lang="sv-SE"/>
          </a:p>
        </p:txBody>
      </p:sp>
    </p:spTree>
    <p:extLst>
      <p:ext uri="{BB962C8B-B14F-4D97-AF65-F5344CB8AC3E}">
        <p14:creationId xmlns:p14="http://schemas.microsoft.com/office/powerpoint/2010/main" val="4181037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FA0F2-1CE0-8B22-083B-225F2A3E25F4}"/>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8612DF20-288C-DF22-F123-459269C48E12}"/>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0EC5C783-EC72-97C2-A5BE-F198B1A5DFA9}"/>
              </a:ext>
            </a:extLst>
          </p:cNvPr>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First, the </a:t>
            </a:r>
            <a:r>
              <a:rPr lang="en-AU" sz="1200" b="1" i="0" u="none" strike="noStrike" kern="1200" dirty="0">
                <a:solidFill>
                  <a:schemeClr val="tx1"/>
                </a:solidFill>
                <a:effectLst/>
                <a:latin typeface="+mn-lt"/>
                <a:ea typeface="+mn-ea"/>
                <a:cs typeface="+mn-cs"/>
              </a:rPr>
              <a:t>pH</a:t>
            </a:r>
            <a:r>
              <a:rPr lang="en-AU" sz="1200" b="0" i="0" u="none" strike="noStrike" kern="1200" dirty="0">
                <a:solidFill>
                  <a:schemeClr val="tx1"/>
                </a:solidFill>
                <a:effectLst/>
                <a:latin typeface="+mn-lt"/>
                <a:ea typeface="+mn-ea"/>
                <a:cs typeface="+mn-cs"/>
              </a:rPr>
              <a:t> must be between 3.5 and 8.0. This ensures the solution is stable and safe for intravenous injection.</a:t>
            </a:r>
          </a:p>
          <a:p>
            <a:r>
              <a:rPr lang="en-AU" sz="1200" b="0" i="0" u="none" strike="noStrike" kern="1200" dirty="0">
                <a:solidFill>
                  <a:schemeClr val="tx1"/>
                </a:solidFill>
                <a:effectLst/>
                <a:latin typeface="+mn-lt"/>
                <a:ea typeface="+mn-ea"/>
                <a:cs typeface="+mn-cs"/>
              </a:rPr>
              <a:t>Next, we calculate the </a:t>
            </a:r>
            <a:r>
              <a:rPr lang="en-AU" sz="1200" b="1" i="0" u="none" strike="noStrike" kern="1200" dirty="0">
                <a:solidFill>
                  <a:schemeClr val="tx1"/>
                </a:solidFill>
                <a:effectLst/>
                <a:latin typeface="+mn-lt"/>
                <a:ea typeface="+mn-ea"/>
                <a:cs typeface="+mn-cs"/>
              </a:rPr>
              <a:t>specific radioactivity</a:t>
            </a:r>
            <a:r>
              <a:rPr lang="en-AU" sz="1200" b="0" i="0" u="none" strike="noStrike" kern="1200" dirty="0">
                <a:solidFill>
                  <a:schemeClr val="tx1"/>
                </a:solidFill>
                <a:effectLst/>
                <a:latin typeface="+mn-lt"/>
                <a:ea typeface="+mn-ea"/>
                <a:cs typeface="+mn-cs"/>
              </a:rPr>
              <a:t> from the chromatogram used in the radiochemical purity test.</a:t>
            </a:r>
          </a:p>
          <a:p>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Here’s the important detail: the chromatogram actually measures </a:t>
            </a:r>
            <a:r>
              <a:rPr lang="en-AU" sz="1200" b="1" i="0" u="none" strike="noStrike" kern="1200" dirty="0" err="1">
                <a:solidFill>
                  <a:schemeClr val="tx1"/>
                </a:solidFill>
                <a:effectLst/>
                <a:latin typeface="+mn-lt"/>
                <a:ea typeface="+mn-ea"/>
                <a:cs typeface="+mn-cs"/>
              </a:rPr>
              <a:t>iobenguane</a:t>
            </a:r>
            <a:r>
              <a:rPr lang="en-AU" sz="1200" b="1" i="0" u="none" strike="noStrike" kern="1200" dirty="0">
                <a:solidFill>
                  <a:schemeClr val="tx1"/>
                </a:solidFill>
                <a:effectLst/>
                <a:latin typeface="+mn-lt"/>
                <a:ea typeface="+mn-ea"/>
                <a:cs typeface="+mn-cs"/>
              </a:rPr>
              <a:t> </a:t>
            </a:r>
            <a:r>
              <a:rPr lang="en-AU" sz="1200" b="1" i="0" u="none" strike="noStrike" kern="1200" dirty="0" err="1">
                <a:solidFill>
                  <a:schemeClr val="tx1"/>
                </a:solidFill>
                <a:effectLst/>
                <a:latin typeface="+mn-lt"/>
                <a:ea typeface="+mn-ea"/>
                <a:cs typeface="+mn-cs"/>
              </a:rPr>
              <a:t>sulfate</a:t>
            </a:r>
            <a:r>
              <a:rPr lang="en-AU" sz="1200" b="0" i="0" u="none" strike="noStrike" kern="1200" dirty="0">
                <a:solidFill>
                  <a:schemeClr val="tx1"/>
                </a:solidFill>
                <a:effectLst/>
                <a:latin typeface="+mn-lt"/>
                <a:ea typeface="+mn-ea"/>
                <a:cs typeface="+mn-cs"/>
              </a:rPr>
              <a:t>, but the monograph expresses results in terms of </a:t>
            </a:r>
            <a:r>
              <a:rPr lang="en-AU" sz="1200" b="1" i="0" u="none" strike="noStrike" kern="1200" dirty="0" err="1">
                <a:solidFill>
                  <a:schemeClr val="tx1"/>
                </a:solidFill>
                <a:effectLst/>
                <a:latin typeface="+mn-lt"/>
                <a:ea typeface="+mn-ea"/>
                <a:cs typeface="+mn-cs"/>
              </a:rPr>
              <a:t>iobenguane</a:t>
            </a:r>
            <a:r>
              <a:rPr lang="en-AU" sz="1200" b="1" i="0" u="none" strike="noStrike" kern="1200" dirty="0">
                <a:solidFill>
                  <a:schemeClr val="tx1"/>
                </a:solidFill>
                <a:effectLst/>
                <a:latin typeface="+mn-lt"/>
                <a:ea typeface="+mn-ea"/>
                <a:cs typeface="+mn-cs"/>
              </a:rPr>
              <a:t> base</a:t>
            </a:r>
            <a:r>
              <a:rPr lang="en-AU" sz="1200" b="0" i="0" u="none" strike="noStrike" kern="1200" dirty="0">
                <a:solidFill>
                  <a:schemeClr val="tx1"/>
                </a:solidFill>
                <a:effectLst/>
                <a:latin typeface="+mn-lt"/>
                <a:ea typeface="+mn-ea"/>
                <a:cs typeface="+mn-cs"/>
              </a:rPr>
              <a:t>, the active molecule.</a:t>
            </a:r>
            <a:br>
              <a:rPr lang="en-AU" sz="1200" b="0" i="0" u="none" strike="noStrike" kern="1200" dirty="0">
                <a:solidFill>
                  <a:schemeClr val="tx1"/>
                </a:solidFill>
                <a:effectLst/>
                <a:latin typeface="+mn-lt"/>
                <a:ea typeface="+mn-ea"/>
                <a:cs typeface="+mn-cs"/>
              </a:rPr>
            </a:br>
            <a:r>
              <a:rPr lang="en-AU" sz="1200" b="0" i="0" u="none" strike="noStrike" kern="1200" dirty="0">
                <a:solidFill>
                  <a:schemeClr val="tx1"/>
                </a:solidFill>
                <a:effectLst/>
                <a:latin typeface="+mn-lt"/>
                <a:ea typeface="+mn-ea"/>
                <a:cs typeface="+mn-cs"/>
              </a:rPr>
              <a:t>Because the </a:t>
            </a:r>
            <a:r>
              <a:rPr lang="en-AU" sz="1200" b="0" i="0" u="none" strike="noStrike" kern="1200" dirty="0" err="1">
                <a:solidFill>
                  <a:schemeClr val="tx1"/>
                </a:solidFill>
                <a:effectLst/>
                <a:latin typeface="+mn-lt"/>
                <a:ea typeface="+mn-ea"/>
                <a:cs typeface="+mn-cs"/>
              </a:rPr>
              <a:t>sulfate</a:t>
            </a:r>
            <a:r>
              <a:rPr lang="en-AU" sz="1200" b="0" i="0" u="none" strike="noStrike" kern="1200" dirty="0">
                <a:solidFill>
                  <a:schemeClr val="tx1"/>
                </a:solidFill>
                <a:effectLst/>
                <a:latin typeface="+mn-lt"/>
                <a:ea typeface="+mn-ea"/>
                <a:cs typeface="+mn-cs"/>
              </a:rPr>
              <a:t> salt is heavier than the base, we apply a correction factor of </a:t>
            </a:r>
            <a:r>
              <a:rPr lang="en-AU" sz="1200" b="1" i="0" u="none" strike="noStrike" kern="1200" dirty="0">
                <a:solidFill>
                  <a:schemeClr val="tx1"/>
                </a:solidFill>
                <a:effectLst/>
                <a:latin typeface="+mn-lt"/>
                <a:ea typeface="+mn-ea"/>
                <a:cs typeface="+mn-cs"/>
              </a:rPr>
              <a:t>0.85</a:t>
            </a:r>
            <a:r>
              <a:rPr lang="en-AU" sz="1200" b="0" i="0" u="none" strike="noStrike" kern="1200" dirty="0">
                <a:solidFill>
                  <a:schemeClr val="tx1"/>
                </a:solidFill>
                <a:effectLst/>
                <a:latin typeface="+mn-lt"/>
                <a:ea typeface="+mn-ea"/>
                <a:cs typeface="+mn-cs"/>
              </a:rPr>
              <a:t> — this converts the measured </a:t>
            </a:r>
            <a:r>
              <a:rPr lang="en-AU" sz="1200" b="0" i="0" u="none" strike="noStrike" kern="1200" dirty="0" err="1">
                <a:solidFill>
                  <a:schemeClr val="tx1"/>
                </a:solidFill>
                <a:effectLst/>
                <a:latin typeface="+mn-lt"/>
                <a:ea typeface="+mn-ea"/>
                <a:cs typeface="+mn-cs"/>
              </a:rPr>
              <a:t>sulfate</a:t>
            </a:r>
            <a:r>
              <a:rPr lang="en-AU" sz="1200" b="0" i="0" u="none" strike="noStrike" kern="1200" dirty="0">
                <a:solidFill>
                  <a:schemeClr val="tx1"/>
                </a:solidFill>
                <a:effectLst/>
                <a:latin typeface="+mn-lt"/>
                <a:ea typeface="+mn-ea"/>
                <a:cs typeface="+mn-cs"/>
              </a:rPr>
              <a:t> value into the equivalent base value. Without this correction, we would </a:t>
            </a:r>
            <a:r>
              <a:rPr lang="en-AU" sz="1200" b="1" i="0" u="none" strike="noStrike" kern="1200" dirty="0">
                <a:solidFill>
                  <a:schemeClr val="tx1"/>
                </a:solidFill>
                <a:effectLst/>
                <a:latin typeface="+mn-lt"/>
                <a:ea typeface="+mn-ea"/>
                <a:cs typeface="+mn-cs"/>
              </a:rPr>
              <a:t>overestimate the amount of active drug</a:t>
            </a:r>
            <a:r>
              <a:rPr lang="en-AU" sz="1200" b="0" i="0" u="none" strike="noStrike" kern="1200" dirty="0">
                <a:solidFill>
                  <a:schemeClr val="tx1"/>
                </a:solidFill>
                <a:effectLst/>
                <a:latin typeface="+mn-lt"/>
                <a:ea typeface="+mn-ea"/>
                <a:cs typeface="+mn-cs"/>
              </a:rPr>
              <a:t> and underestimate the specific radioactivity.</a:t>
            </a:r>
          </a:p>
          <a:p>
            <a:endParaRPr lang="en-AU" sz="1200" b="0" i="0" u="none" strike="noStrike" kern="1200" dirty="0">
              <a:solidFill>
                <a:schemeClr val="tx1"/>
              </a:solidFill>
              <a:effectLst/>
              <a:latin typeface="+mn-lt"/>
              <a:ea typeface="+mn-ea"/>
              <a:cs typeface="+mn-cs"/>
            </a:endParaRPr>
          </a:p>
          <a:p>
            <a:r>
              <a:rPr lang="en-AU" sz="1200" b="0" i="0" u="none" strike="noStrike" kern="1200" dirty="0">
                <a:solidFill>
                  <a:schemeClr val="tx1"/>
                </a:solidFill>
                <a:effectLst/>
                <a:latin typeface="+mn-lt"/>
                <a:ea typeface="+mn-ea"/>
                <a:cs typeface="+mn-cs"/>
              </a:rPr>
              <a:t>For </a:t>
            </a:r>
            <a:r>
              <a:rPr lang="en-AU" sz="1200" b="1" i="0" u="none" strike="noStrike" kern="1200" dirty="0">
                <a:solidFill>
                  <a:schemeClr val="tx1"/>
                </a:solidFill>
                <a:effectLst/>
                <a:latin typeface="+mn-lt"/>
                <a:ea typeface="+mn-ea"/>
                <a:cs typeface="+mn-cs"/>
              </a:rPr>
              <a:t>sterility</a:t>
            </a:r>
            <a:r>
              <a:rPr lang="en-AU" sz="1200" b="0" i="0" u="none" strike="noStrike" kern="1200" dirty="0">
                <a:solidFill>
                  <a:schemeClr val="tx1"/>
                </a:solidFill>
                <a:effectLst/>
                <a:latin typeface="+mn-lt"/>
                <a:ea typeface="+mn-ea"/>
                <a:cs typeface="+mn-cs"/>
              </a:rPr>
              <a:t>, the preparation must comply with the general monograph on Radiopharmaceutical Preparations. Given the short half-life of iodine-123, the product may be released before sterility testing is complete, but the test must still be performed afterwards as a retrospective check.</a:t>
            </a:r>
          </a:p>
          <a:p>
            <a:endParaRPr lang="en-AU" sz="1200" b="0" i="0" u="none" strike="noStrike" kern="1200" dirty="0">
              <a:solidFill>
                <a:schemeClr val="tx1"/>
              </a:solidFill>
              <a:effectLst/>
              <a:latin typeface="+mn-lt"/>
              <a:ea typeface="+mn-ea"/>
              <a:cs typeface="+mn-cs"/>
            </a:endParaRPr>
          </a:p>
          <a:p>
            <a:r>
              <a:rPr lang="en-AU" sz="1200" b="0" i="0" u="none" strike="noStrike" kern="1200" dirty="0">
                <a:solidFill>
                  <a:schemeClr val="tx1"/>
                </a:solidFill>
                <a:effectLst/>
                <a:latin typeface="+mn-lt"/>
                <a:ea typeface="+mn-ea"/>
                <a:cs typeface="+mn-cs"/>
              </a:rPr>
              <a:t>Finally, </a:t>
            </a:r>
            <a:r>
              <a:rPr lang="en-AU" sz="1200" b="1" i="0" u="none" strike="noStrike" kern="1200" dirty="0">
                <a:solidFill>
                  <a:schemeClr val="tx1"/>
                </a:solidFill>
                <a:effectLst/>
                <a:latin typeface="+mn-lt"/>
                <a:ea typeface="+mn-ea"/>
                <a:cs typeface="+mn-cs"/>
              </a:rPr>
              <a:t>bacterial endotoxins</a:t>
            </a:r>
            <a:r>
              <a:rPr lang="en-AU" sz="1200" b="0" i="0" u="none" strike="noStrike" kern="1200" dirty="0">
                <a:solidFill>
                  <a:schemeClr val="tx1"/>
                </a:solidFill>
                <a:effectLst/>
                <a:latin typeface="+mn-lt"/>
                <a:ea typeface="+mn-ea"/>
                <a:cs typeface="+mn-cs"/>
              </a:rPr>
              <a:t> must be less than 175 divided by the maximum recommended dose volume in millilitres. This protects patients from pyrogenic reactions even when the solution is sterile.</a:t>
            </a:r>
          </a:p>
          <a:p>
            <a:endParaRPr lang="sv-SE" dirty="0"/>
          </a:p>
        </p:txBody>
      </p:sp>
      <p:sp>
        <p:nvSpPr>
          <p:cNvPr id="4" name="Platshållare för bildnummer 3">
            <a:extLst>
              <a:ext uri="{FF2B5EF4-FFF2-40B4-BE49-F238E27FC236}">
                <a16:creationId xmlns:a16="http://schemas.microsoft.com/office/drawing/2014/main" id="{48266895-2977-C32A-DD53-D113783597D6}"/>
              </a:ext>
            </a:extLst>
          </p:cNvPr>
          <p:cNvSpPr>
            <a:spLocks noGrp="1"/>
          </p:cNvSpPr>
          <p:nvPr>
            <p:ph type="sldNum" sz="quarter" idx="5"/>
          </p:nvPr>
        </p:nvSpPr>
        <p:spPr/>
        <p:txBody>
          <a:bodyPr/>
          <a:lstStyle/>
          <a:p>
            <a:fld id="{1ED339B5-1103-4BB0-AB1D-301013E63FFC}" type="slidenum">
              <a:rPr lang="sv-SE" smtClean="0"/>
              <a:t>8</a:t>
            </a:fld>
            <a:endParaRPr lang="sv-SE"/>
          </a:p>
        </p:txBody>
      </p:sp>
    </p:spTree>
    <p:extLst>
      <p:ext uri="{BB962C8B-B14F-4D97-AF65-F5344CB8AC3E}">
        <p14:creationId xmlns:p14="http://schemas.microsoft.com/office/powerpoint/2010/main" val="1587156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91282-4851-D404-F10F-2E1725E5A233}"/>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5803AA53-2D79-0D94-E38E-570A0D2366A3}"/>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F0363754-4107-D133-DE7F-6D971F221B29}"/>
              </a:ext>
            </a:extLst>
          </p:cNvPr>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The monograph sets a strict limit for </a:t>
            </a:r>
            <a:r>
              <a:rPr lang="en-AU" sz="1200" b="0" i="0" u="none" strike="noStrike" kern="1200" dirty="0" err="1">
                <a:solidFill>
                  <a:schemeClr val="tx1"/>
                </a:solidFill>
                <a:effectLst/>
                <a:latin typeface="+mn-lt"/>
                <a:ea typeface="+mn-ea"/>
                <a:cs typeface="+mn-cs"/>
              </a:rPr>
              <a:t>radionuclidic</a:t>
            </a:r>
            <a:r>
              <a:rPr lang="en-AU" sz="1200" b="0" i="0" u="none" strike="noStrike" kern="1200" dirty="0">
                <a:solidFill>
                  <a:schemeClr val="tx1"/>
                </a:solidFill>
                <a:effectLst/>
                <a:latin typeface="+mn-lt"/>
                <a:ea typeface="+mn-ea"/>
                <a:cs typeface="+mn-cs"/>
              </a:rPr>
              <a:t> purity: </a:t>
            </a:r>
            <a:r>
              <a:rPr lang="en-AU" sz="1200" b="1" i="0" u="none" strike="noStrike" kern="1200" dirty="0">
                <a:solidFill>
                  <a:schemeClr val="tx1"/>
                </a:solidFill>
                <a:effectLst/>
                <a:latin typeface="+mn-lt"/>
                <a:ea typeface="+mn-ea"/>
                <a:cs typeface="+mn-cs"/>
              </a:rPr>
              <a:t>all radionuclides other than iodine-123 must together be less than 0.35% of the total activity</a:t>
            </a:r>
            <a:r>
              <a:rPr lang="en-AU" sz="1200" b="0" i="0" u="none" strike="noStrike" kern="1200" dirty="0">
                <a:solidFill>
                  <a:schemeClr val="tx1"/>
                </a:solidFill>
                <a:effectLst/>
                <a:latin typeface="+mn-lt"/>
                <a:ea typeface="+mn-ea"/>
                <a:cs typeface="+mn-cs"/>
              </a:rPr>
              <a:t>.</a:t>
            </a:r>
          </a:p>
          <a:p>
            <a:r>
              <a:rPr lang="en-AU" sz="1200" b="0" i="0" u="none" strike="noStrike" kern="1200" dirty="0">
                <a:solidFill>
                  <a:schemeClr val="tx1"/>
                </a:solidFill>
                <a:effectLst/>
                <a:latin typeface="+mn-lt"/>
                <a:ea typeface="+mn-ea"/>
                <a:cs typeface="+mn-cs"/>
              </a:rPr>
              <a:t>We check this using </a:t>
            </a:r>
            <a:r>
              <a:rPr lang="en-AU" sz="1200" b="1" i="0" u="none" strike="noStrike" kern="1200" dirty="0">
                <a:solidFill>
                  <a:schemeClr val="tx1"/>
                </a:solidFill>
                <a:effectLst/>
                <a:latin typeface="+mn-lt"/>
                <a:ea typeface="+mn-ea"/>
                <a:cs typeface="+mn-cs"/>
              </a:rPr>
              <a:t>gamma-ray and X-ray spectrometry</a:t>
            </a:r>
            <a:r>
              <a:rPr lang="en-AU" sz="1200" b="0" i="0" u="none" strike="noStrike" kern="1200" dirty="0">
                <a:solidFill>
                  <a:schemeClr val="tx1"/>
                </a:solidFill>
                <a:effectLst/>
                <a:latin typeface="+mn-lt"/>
                <a:ea typeface="+mn-ea"/>
                <a:cs typeface="+mn-cs"/>
              </a:rPr>
              <a:t>. Each radionuclide has a characteristic energy signal, so we can identify if anything else is present in the sample.</a:t>
            </a:r>
          </a:p>
          <a:p>
            <a:r>
              <a:rPr lang="en-AU" sz="1200" b="0" i="0" u="none" strike="noStrike" kern="1200" dirty="0">
                <a:solidFill>
                  <a:schemeClr val="tx1"/>
                </a:solidFill>
                <a:effectLst/>
                <a:latin typeface="+mn-lt"/>
                <a:ea typeface="+mn-ea"/>
                <a:cs typeface="+mn-cs"/>
              </a:rPr>
              <a:t>Typical impurities are </a:t>
            </a:r>
            <a:r>
              <a:rPr lang="en-AU" sz="1200" b="1" i="0" u="none" strike="noStrike" kern="1200" dirty="0">
                <a:solidFill>
                  <a:schemeClr val="tx1"/>
                </a:solidFill>
                <a:effectLst/>
                <a:latin typeface="+mn-lt"/>
                <a:ea typeface="+mn-ea"/>
                <a:cs typeface="+mn-cs"/>
              </a:rPr>
              <a:t>iodine-125</a:t>
            </a:r>
            <a:r>
              <a:rPr lang="en-AU" sz="1200" b="0" i="0" u="none" strike="noStrike" kern="1200" dirty="0">
                <a:solidFill>
                  <a:schemeClr val="tx1"/>
                </a:solidFill>
                <a:effectLst/>
                <a:latin typeface="+mn-lt"/>
                <a:ea typeface="+mn-ea"/>
                <a:cs typeface="+mn-cs"/>
              </a:rPr>
              <a:t> and </a:t>
            </a:r>
            <a:r>
              <a:rPr lang="en-AU" sz="1200" b="1" i="0" u="none" strike="noStrike" kern="1200" dirty="0">
                <a:solidFill>
                  <a:schemeClr val="tx1"/>
                </a:solidFill>
                <a:effectLst/>
                <a:latin typeface="+mn-lt"/>
                <a:ea typeface="+mn-ea"/>
                <a:cs typeface="+mn-cs"/>
              </a:rPr>
              <a:t>tellurium-121</a:t>
            </a:r>
            <a:r>
              <a:rPr lang="en-AU" sz="1200" b="0" i="0" u="none" strike="noStrike" kern="1200" dirty="0">
                <a:solidFill>
                  <a:schemeClr val="tx1"/>
                </a:solidFill>
                <a:effectLst/>
                <a:latin typeface="+mn-lt"/>
                <a:ea typeface="+mn-ea"/>
                <a:cs typeface="+mn-cs"/>
              </a:rPr>
              <a:t>, which may be produced during cyclotron irradiation.</a:t>
            </a:r>
          </a:p>
          <a:p>
            <a:r>
              <a:rPr lang="en-AU" sz="1200" b="0" i="0" u="none" strike="noStrike" kern="1200" dirty="0">
                <a:solidFill>
                  <a:schemeClr val="tx1"/>
                </a:solidFill>
                <a:effectLst/>
                <a:latin typeface="+mn-lt"/>
                <a:ea typeface="+mn-ea"/>
                <a:cs typeface="+mn-cs"/>
              </a:rPr>
              <a:t>Sometimes these impurities are hard to detect because iodine-123 dominates the spectrum. For this reason, the preparation may be kept aside until most of the iodine-123 has decayed. At that point, the smaller signals from impurities become visible.</a:t>
            </a:r>
          </a:p>
          <a:p>
            <a:r>
              <a:rPr lang="en-AU" sz="1200" b="0" i="0" u="none" strike="noStrike" kern="1200" dirty="0">
                <a:solidFill>
                  <a:schemeClr val="tx1"/>
                </a:solidFill>
                <a:effectLst/>
                <a:latin typeface="+mn-lt"/>
                <a:ea typeface="+mn-ea"/>
                <a:cs typeface="+mn-cs"/>
              </a:rPr>
              <a:t>Finally, the monograph makes it clear that </a:t>
            </a:r>
            <a:r>
              <a:rPr lang="en-AU" sz="1200" b="1" i="0" u="none" strike="noStrike" kern="1200" dirty="0">
                <a:solidFill>
                  <a:schemeClr val="tx1"/>
                </a:solidFill>
                <a:effectLst/>
                <a:latin typeface="+mn-lt"/>
                <a:ea typeface="+mn-ea"/>
                <a:cs typeface="+mn-cs"/>
              </a:rPr>
              <a:t>no long-lived radionuclides with a half-life longer than iodine-125 should be present</a:t>
            </a:r>
            <a:r>
              <a:rPr lang="en-AU" sz="1200" b="0" i="0" u="none" strike="noStrike" kern="1200" dirty="0">
                <a:solidFill>
                  <a:schemeClr val="tx1"/>
                </a:solidFill>
                <a:effectLst/>
                <a:latin typeface="+mn-lt"/>
                <a:ea typeface="+mn-ea"/>
                <a:cs typeface="+mn-cs"/>
              </a:rPr>
              <a:t>. This ensures patients are not exposed to unnecessary radiation long after the scan.”</a:t>
            </a:r>
          </a:p>
          <a:p>
            <a:endParaRPr lang="sv-SE" dirty="0"/>
          </a:p>
        </p:txBody>
      </p:sp>
      <p:sp>
        <p:nvSpPr>
          <p:cNvPr id="4" name="Platshållare för bildnummer 3">
            <a:extLst>
              <a:ext uri="{FF2B5EF4-FFF2-40B4-BE49-F238E27FC236}">
                <a16:creationId xmlns:a16="http://schemas.microsoft.com/office/drawing/2014/main" id="{0D9CA40F-F306-FA62-BC52-727716803772}"/>
              </a:ext>
            </a:extLst>
          </p:cNvPr>
          <p:cNvSpPr>
            <a:spLocks noGrp="1"/>
          </p:cNvSpPr>
          <p:nvPr>
            <p:ph type="sldNum" sz="quarter" idx="5"/>
          </p:nvPr>
        </p:nvSpPr>
        <p:spPr/>
        <p:txBody>
          <a:bodyPr/>
          <a:lstStyle/>
          <a:p>
            <a:fld id="{1ED339B5-1103-4BB0-AB1D-301013E63FFC}" type="slidenum">
              <a:rPr lang="sv-SE" smtClean="0"/>
              <a:t>9</a:t>
            </a:fld>
            <a:endParaRPr lang="sv-SE"/>
          </a:p>
        </p:txBody>
      </p:sp>
    </p:spTree>
    <p:extLst>
      <p:ext uri="{BB962C8B-B14F-4D97-AF65-F5344CB8AC3E}">
        <p14:creationId xmlns:p14="http://schemas.microsoft.com/office/powerpoint/2010/main" val="878837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The monograph specifies exactly what must appear on the label.</a:t>
            </a:r>
          </a:p>
          <a:p>
            <a:r>
              <a:rPr lang="en-AU" sz="1200" b="0" i="0" u="none" strike="noStrike" kern="1200" dirty="0">
                <a:solidFill>
                  <a:schemeClr val="tx1"/>
                </a:solidFill>
                <a:effectLst/>
                <a:latin typeface="+mn-lt"/>
                <a:ea typeface="+mn-ea"/>
                <a:cs typeface="+mn-cs"/>
              </a:rPr>
              <a:t>The </a:t>
            </a:r>
            <a:r>
              <a:rPr lang="en-AU" sz="1200" b="1" i="0" u="none" strike="noStrike" kern="1200" dirty="0">
                <a:solidFill>
                  <a:schemeClr val="tx1"/>
                </a:solidFill>
                <a:effectLst/>
                <a:latin typeface="+mn-lt"/>
                <a:ea typeface="+mn-ea"/>
                <a:cs typeface="+mn-cs"/>
              </a:rPr>
              <a:t>radionuclide</a:t>
            </a:r>
            <a:r>
              <a:rPr lang="en-AU" sz="1200" b="0" i="0" u="none" strike="noStrike" kern="1200" dirty="0">
                <a:solidFill>
                  <a:schemeClr val="tx1"/>
                </a:solidFill>
                <a:effectLst/>
                <a:latin typeface="+mn-lt"/>
                <a:ea typeface="+mn-ea"/>
                <a:cs typeface="+mn-cs"/>
              </a:rPr>
              <a:t>, chemical name and pharmaceutical form, so the product is unmistakably identified.</a:t>
            </a:r>
          </a:p>
          <a:p>
            <a:r>
              <a:rPr lang="en-AU" sz="1200" b="0" i="0" u="none" strike="noStrike" kern="1200" dirty="0">
                <a:solidFill>
                  <a:schemeClr val="tx1"/>
                </a:solidFill>
                <a:effectLst/>
                <a:latin typeface="+mn-lt"/>
                <a:ea typeface="+mn-ea"/>
                <a:cs typeface="+mn-cs"/>
              </a:rPr>
              <a:t>The </a:t>
            </a:r>
            <a:r>
              <a:rPr lang="en-AU" sz="1200" b="1" i="0" u="none" strike="noStrike" kern="1200" dirty="0">
                <a:solidFill>
                  <a:schemeClr val="tx1"/>
                </a:solidFill>
                <a:effectLst/>
                <a:latin typeface="+mn-lt"/>
                <a:ea typeface="+mn-ea"/>
                <a:cs typeface="+mn-cs"/>
              </a:rPr>
              <a:t>total activity in megabecquerels</a:t>
            </a:r>
            <a:r>
              <a:rPr lang="en-AU" sz="1200" b="0" i="0" u="none" strike="noStrike" kern="1200" dirty="0">
                <a:solidFill>
                  <a:schemeClr val="tx1"/>
                </a:solidFill>
                <a:effectLst/>
                <a:latin typeface="+mn-lt"/>
                <a:ea typeface="+mn-ea"/>
                <a:cs typeface="+mn-cs"/>
              </a:rPr>
              <a:t>, and the </a:t>
            </a:r>
            <a:r>
              <a:rPr lang="en-AU" sz="1200" b="1" i="0" u="none" strike="noStrike" kern="1200" dirty="0">
                <a:solidFill>
                  <a:schemeClr val="tx1"/>
                </a:solidFill>
                <a:effectLst/>
                <a:latin typeface="+mn-lt"/>
                <a:ea typeface="+mn-ea"/>
                <a:cs typeface="+mn-cs"/>
              </a:rPr>
              <a:t>concentration at the calibration date and time</a:t>
            </a:r>
            <a:r>
              <a:rPr lang="en-AU" sz="1200" b="0" i="0" u="none" strike="noStrike" kern="1200" dirty="0">
                <a:solidFill>
                  <a:schemeClr val="tx1"/>
                </a:solidFill>
                <a:effectLst/>
                <a:latin typeface="+mn-lt"/>
                <a:ea typeface="+mn-ea"/>
                <a:cs typeface="+mn-cs"/>
              </a:rPr>
              <a:t>. Because iodine-123 has a half-life of only 13 hours, the </a:t>
            </a:r>
            <a:r>
              <a:rPr lang="en-AU" sz="1200" b="1" i="0" u="none" strike="noStrike" kern="1200" dirty="0">
                <a:solidFill>
                  <a:schemeClr val="tx1"/>
                </a:solidFill>
                <a:effectLst/>
                <a:latin typeface="+mn-lt"/>
                <a:ea typeface="+mn-ea"/>
                <a:cs typeface="+mn-cs"/>
              </a:rPr>
              <a:t>expiry date and time</a:t>
            </a:r>
            <a:r>
              <a:rPr lang="en-AU" sz="1200" b="0" i="0" u="none" strike="noStrike" kern="1200" dirty="0">
                <a:solidFill>
                  <a:schemeClr val="tx1"/>
                </a:solidFill>
                <a:effectLst/>
                <a:latin typeface="+mn-lt"/>
                <a:ea typeface="+mn-ea"/>
                <a:cs typeface="+mn-cs"/>
              </a:rPr>
              <a:t> must also be shown.</a:t>
            </a:r>
          </a:p>
          <a:p>
            <a:r>
              <a:rPr lang="en-AU" sz="1200" b="0" i="0" u="none" strike="noStrike" kern="1200" dirty="0">
                <a:solidFill>
                  <a:schemeClr val="tx1"/>
                </a:solidFill>
                <a:effectLst/>
                <a:latin typeface="+mn-lt"/>
                <a:ea typeface="+mn-ea"/>
                <a:cs typeface="+mn-cs"/>
              </a:rPr>
              <a:t>The </a:t>
            </a:r>
            <a:r>
              <a:rPr lang="en-AU" sz="1200" b="1" i="0" u="none" strike="noStrike" kern="1200" dirty="0">
                <a:solidFill>
                  <a:schemeClr val="tx1"/>
                </a:solidFill>
                <a:effectLst/>
                <a:latin typeface="+mn-lt"/>
                <a:ea typeface="+mn-ea"/>
                <a:cs typeface="+mn-cs"/>
              </a:rPr>
              <a:t>specific radioactivity in </a:t>
            </a:r>
            <a:r>
              <a:rPr lang="en-AU" sz="1200" b="1" i="0" u="none" strike="noStrike" kern="1200" dirty="0" err="1">
                <a:solidFill>
                  <a:schemeClr val="tx1"/>
                </a:solidFill>
                <a:effectLst/>
                <a:latin typeface="+mn-lt"/>
                <a:ea typeface="+mn-ea"/>
                <a:cs typeface="+mn-cs"/>
              </a:rPr>
              <a:t>gigabecquerels</a:t>
            </a:r>
            <a:r>
              <a:rPr lang="en-AU" sz="1200" b="1" i="0" u="none" strike="noStrike" kern="1200" dirty="0">
                <a:solidFill>
                  <a:schemeClr val="tx1"/>
                </a:solidFill>
                <a:effectLst/>
                <a:latin typeface="+mn-lt"/>
                <a:ea typeface="+mn-ea"/>
                <a:cs typeface="+mn-cs"/>
              </a:rPr>
              <a:t> per gram</a:t>
            </a:r>
            <a:r>
              <a:rPr lang="en-AU" sz="1200" b="0" i="0" u="none" strike="noStrike" kern="1200" dirty="0">
                <a:solidFill>
                  <a:schemeClr val="tx1"/>
                </a:solidFill>
                <a:effectLst/>
                <a:latin typeface="+mn-lt"/>
                <a:ea typeface="+mn-ea"/>
                <a:cs typeface="+mn-cs"/>
              </a:rPr>
              <a:t>, to confirm the correct ratio of radioactivity to drug.</a:t>
            </a:r>
          </a:p>
          <a:p>
            <a:r>
              <a:rPr lang="en-AU" sz="1200" b="0" i="0" u="none" strike="noStrike" kern="1200" dirty="0">
                <a:solidFill>
                  <a:schemeClr val="tx1"/>
                </a:solidFill>
                <a:effectLst/>
                <a:latin typeface="+mn-lt"/>
                <a:ea typeface="+mn-ea"/>
                <a:cs typeface="+mn-cs"/>
              </a:rPr>
              <a:t>The </a:t>
            </a:r>
            <a:r>
              <a:rPr lang="en-AU" sz="1200" b="1" i="0" u="none" strike="noStrike" kern="1200" dirty="0">
                <a:solidFill>
                  <a:schemeClr val="tx1"/>
                </a:solidFill>
                <a:effectLst/>
                <a:latin typeface="+mn-lt"/>
                <a:ea typeface="+mn-ea"/>
                <a:cs typeface="+mn-cs"/>
              </a:rPr>
              <a:t>batch number</a:t>
            </a:r>
            <a:r>
              <a:rPr lang="en-AU" sz="1200" b="0" i="0" u="none" strike="noStrike" kern="1200" dirty="0">
                <a:solidFill>
                  <a:schemeClr val="tx1"/>
                </a:solidFill>
                <a:effectLst/>
                <a:latin typeface="+mn-lt"/>
                <a:ea typeface="+mn-ea"/>
                <a:cs typeface="+mn-cs"/>
              </a:rPr>
              <a:t> for traceability, and the warning: </a:t>
            </a:r>
            <a:r>
              <a:rPr lang="en-AU" sz="1200" b="0" i="1" u="none" strike="noStrike" kern="1200" dirty="0">
                <a:solidFill>
                  <a:schemeClr val="tx1"/>
                </a:solidFill>
                <a:effectLst/>
                <a:latin typeface="+mn-lt"/>
                <a:ea typeface="+mn-ea"/>
                <a:cs typeface="+mn-cs"/>
              </a:rPr>
              <a:t>Radioactive material – diagnostic use only</a:t>
            </a:r>
            <a:r>
              <a:rPr lang="en-AU" sz="1200" b="0" i="0" u="none" strike="noStrike" kern="1200" dirty="0">
                <a:solidFill>
                  <a:schemeClr val="tx1"/>
                </a:solidFill>
                <a:effectLst/>
                <a:latin typeface="+mn-lt"/>
                <a:ea typeface="+mn-ea"/>
                <a:cs typeface="+mn-cs"/>
              </a:rPr>
              <a:t>.</a:t>
            </a:r>
          </a:p>
          <a:p>
            <a:r>
              <a:rPr lang="en-AU" sz="1200" b="0" i="0" u="none" strike="noStrike" kern="1200" dirty="0">
                <a:solidFill>
                  <a:schemeClr val="tx1"/>
                </a:solidFill>
                <a:effectLst/>
                <a:latin typeface="+mn-lt"/>
                <a:ea typeface="+mn-ea"/>
                <a:cs typeface="+mn-cs"/>
              </a:rPr>
              <a:t>Together, these labelling requirements make sure that the right product, with the right activity, is given to the right patient, and handled with the necessary radiation safety precautions.”</a:t>
            </a:r>
          </a:p>
          <a:p>
            <a:endParaRPr lang="en-US" dirty="0"/>
          </a:p>
        </p:txBody>
      </p:sp>
      <p:sp>
        <p:nvSpPr>
          <p:cNvPr id="4" name="Slide Number Placeholder 3"/>
          <p:cNvSpPr>
            <a:spLocks noGrp="1"/>
          </p:cNvSpPr>
          <p:nvPr>
            <p:ph type="sldNum" sz="quarter" idx="5"/>
          </p:nvPr>
        </p:nvSpPr>
        <p:spPr/>
        <p:txBody>
          <a:bodyPr/>
          <a:lstStyle/>
          <a:p>
            <a:fld id="{1ED339B5-1103-4BB0-AB1D-301013E63FFC}" type="slidenum">
              <a:rPr lang="sv-SE" smtClean="0"/>
              <a:t>10</a:t>
            </a:fld>
            <a:endParaRPr lang="sv-SE"/>
          </a:p>
        </p:txBody>
      </p:sp>
    </p:spTree>
    <p:extLst>
      <p:ext uri="{BB962C8B-B14F-4D97-AF65-F5344CB8AC3E}">
        <p14:creationId xmlns:p14="http://schemas.microsoft.com/office/powerpoint/2010/main" val="2798455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tif"/><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customXml" Target="../ink/ink3.xml"/><Relationship Id="rId3" Type="http://schemas.openxmlformats.org/officeDocument/2006/relationships/image" Target="../media/image2.png"/><Relationship Id="rId12" Type="http://schemas.openxmlformats.org/officeDocument/2006/relationships/image" Target="../media/image110.png"/><Relationship Id="rId2" Type="http://schemas.openxmlformats.org/officeDocument/2006/relationships/notesSlide" Target="../notesSlides/notesSlide7.xml"/><Relationship Id="rId16" Type="http://schemas.openxmlformats.org/officeDocument/2006/relationships/image" Target="../media/image4.svg"/><Relationship Id="rId1" Type="http://schemas.openxmlformats.org/officeDocument/2006/relationships/slideLayout" Target="../slideLayouts/slideLayout7.xml"/><Relationship Id="rId5" Type="http://schemas.openxmlformats.org/officeDocument/2006/relationships/customXml" Target="../ink/ink1.xml"/><Relationship Id="rId15" Type="http://schemas.openxmlformats.org/officeDocument/2006/relationships/image" Target="../media/image3.png"/><Relationship Id="rId10" Type="http://schemas.openxmlformats.org/officeDocument/2006/relationships/customXml" Target="../ink/ink2.xml"/><Relationship Id="rId4" Type="http://schemas.openxmlformats.org/officeDocument/2006/relationships/image" Target="../media/image11.png"/><Relationship Id="rId9" Type="http://schemas.openxmlformats.org/officeDocument/2006/relationships/image" Target="../media/image12.png"/><Relationship Id="rId14" Type="http://schemas.openxmlformats.org/officeDocument/2006/relationships/image" Target="../media/image120.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667738" y="785688"/>
            <a:ext cx="11005933" cy="4158895"/>
          </a:xfrm>
          <a:prstGeom prst="rect">
            <a:avLst/>
          </a:prstGeom>
        </p:spPr>
        <p:txBody>
          <a:bodyPr wrap="square" lIns="0" tIns="0" rIns="0" bIns="0" rtlCol="0" anchor="t">
            <a:spAutoFit/>
          </a:bodyPr>
          <a:lstStyle/>
          <a:p>
            <a:r>
              <a:rPr lang="en-US" sz="7200" b="1" dirty="0" err="1">
                <a:solidFill>
                  <a:srgbClr val="044579"/>
                </a:solidFill>
                <a:latin typeface="Breul Grotesk Bold" panose="020B0604020202020204" charset="0"/>
                <a:ea typeface="Breul Grotesk Bold"/>
                <a:cs typeface="Breul Grotesk Bold"/>
                <a:sym typeface="Breul Grotesk Bold"/>
              </a:rPr>
              <a:t>Iobenguane</a:t>
            </a:r>
            <a:r>
              <a:rPr lang="en-US" sz="7200" b="1" dirty="0">
                <a:solidFill>
                  <a:srgbClr val="044579"/>
                </a:solidFill>
                <a:latin typeface="Breul Grotesk Bold" panose="020B0604020202020204" charset="0"/>
                <a:ea typeface="Breul Grotesk Bold"/>
                <a:cs typeface="Breul Grotesk Bold"/>
                <a:sym typeface="Breul Grotesk Bold"/>
              </a:rPr>
              <a:t> </a:t>
            </a:r>
            <a:r>
              <a:rPr lang="en-US" sz="7200" dirty="0">
                <a:solidFill>
                  <a:srgbClr val="044579"/>
                </a:solidFill>
                <a:latin typeface="Breul Grotesk Bold" panose="020B0604020202020204" charset="0"/>
                <a:ea typeface="Poppins"/>
                <a:cs typeface="Poppins"/>
                <a:sym typeface="Poppins"/>
              </a:rPr>
              <a:t>(¹²³I) injection for diagnostic use</a:t>
            </a:r>
            <a:endParaRPr lang="en-US" sz="7200" b="1" dirty="0">
              <a:solidFill>
                <a:srgbClr val="044579"/>
              </a:solidFill>
              <a:latin typeface="Breul Grotesk Bold" panose="020B0604020202020204" charset="0"/>
              <a:ea typeface="Breul Grotesk Bold"/>
              <a:cs typeface="Breul Grotesk Bold"/>
              <a:sym typeface="Breul Grotesk Bold"/>
            </a:endParaRPr>
          </a:p>
          <a:p>
            <a:pPr algn="l">
              <a:lnSpc>
                <a:spcPts val="16068"/>
              </a:lnSpc>
            </a:pPr>
            <a:endParaRPr lang="en-US" sz="11477" b="1" dirty="0">
              <a:solidFill>
                <a:srgbClr val="044579"/>
              </a:solidFill>
              <a:latin typeface="Breul Grotesk Bold"/>
              <a:ea typeface="Breul Grotesk Bold"/>
              <a:cs typeface="Breul Grotesk Bold"/>
              <a:sym typeface="Breul Grotesk Bold"/>
            </a:endParaRPr>
          </a:p>
        </p:txBody>
      </p:sp>
      <p:sp>
        <p:nvSpPr>
          <p:cNvPr id="7" name="TextBox 7"/>
          <p:cNvSpPr txBox="1"/>
          <p:nvPr/>
        </p:nvSpPr>
        <p:spPr>
          <a:xfrm>
            <a:off x="701292" y="7886700"/>
            <a:ext cx="3794508" cy="698777"/>
          </a:xfrm>
          <a:prstGeom prst="rect">
            <a:avLst/>
          </a:prstGeom>
        </p:spPr>
        <p:txBody>
          <a:bodyPr lIns="0" tIns="0" rIns="0" bIns="0" rtlCol="0" anchor="t">
            <a:spAutoFit/>
          </a:bodyPr>
          <a:lstStyle/>
          <a:p>
            <a:pPr algn="l">
              <a:lnSpc>
                <a:spcPts val="5584"/>
              </a:lnSpc>
            </a:pPr>
            <a:r>
              <a:rPr lang="en-US" sz="3989" b="1" dirty="0">
                <a:solidFill>
                  <a:srgbClr val="1B75BB"/>
                </a:solidFill>
                <a:latin typeface="Breul Grotesk Bold"/>
                <a:ea typeface="Breul Grotesk Bold"/>
                <a:cs typeface="Breul Grotesk Bold"/>
                <a:sym typeface="Breul Grotesk Bold"/>
              </a:rPr>
              <a:t>PRESENTED BY:</a:t>
            </a:r>
          </a:p>
        </p:txBody>
      </p:sp>
      <p:pic>
        <p:nvPicPr>
          <p:cNvPr id="9" name="Bildobjekt 8">
            <a:extLst>
              <a:ext uri="{FF2B5EF4-FFF2-40B4-BE49-F238E27FC236}">
                <a16:creationId xmlns:a16="http://schemas.microsoft.com/office/drawing/2014/main" id="{04EAE08C-2EB3-454D-3E59-1C34A54A4A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0" y="2373924"/>
            <a:ext cx="7897701" cy="5936988"/>
          </a:xfrm>
          <a:prstGeom prst="rect">
            <a:avLst/>
          </a:prstGeom>
        </p:spPr>
      </p:pic>
      <p:sp>
        <p:nvSpPr>
          <p:cNvPr id="11" name="textruta 10">
            <a:extLst>
              <a:ext uri="{FF2B5EF4-FFF2-40B4-BE49-F238E27FC236}">
                <a16:creationId xmlns:a16="http://schemas.microsoft.com/office/drawing/2014/main" id="{2E2C5F3C-C1C8-A466-FAEE-F749496C3585}"/>
              </a:ext>
            </a:extLst>
          </p:cNvPr>
          <p:cNvSpPr txBox="1"/>
          <p:nvPr/>
        </p:nvSpPr>
        <p:spPr>
          <a:xfrm>
            <a:off x="635081" y="8588408"/>
            <a:ext cx="9144000" cy="584775"/>
          </a:xfrm>
          <a:prstGeom prst="rect">
            <a:avLst/>
          </a:prstGeom>
          <a:noFill/>
        </p:spPr>
        <p:txBody>
          <a:bodyPr wrap="square">
            <a:spAutoFit/>
          </a:bodyPr>
          <a:lstStyle/>
          <a:p>
            <a:r>
              <a:rPr lang="sv-SE" sz="3200" dirty="0"/>
              <a:t>Bo </a:t>
            </a:r>
            <a:r>
              <a:rPr lang="sv-SE" sz="3200" dirty="0" err="1"/>
              <a:t>Yu</a:t>
            </a:r>
            <a:r>
              <a:rPr lang="sv-SE" sz="3200" dirty="0"/>
              <a:t> </a:t>
            </a:r>
            <a:r>
              <a:rPr lang="sv-SE" sz="3200" dirty="0" err="1"/>
              <a:t>Poupee</a:t>
            </a:r>
            <a:r>
              <a:rPr lang="sv-SE" sz="3200" dirty="0"/>
              <a:t> Lam, Adam Tillo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20312" r="-20312"/>
            </a:stretch>
          </a:blipFill>
        </p:spPr>
      </p:sp>
      <p:sp>
        <p:nvSpPr>
          <p:cNvPr id="3" name="AutoShape 3"/>
          <p:cNvSpPr/>
          <p:nvPr/>
        </p:nvSpPr>
        <p:spPr>
          <a:xfrm>
            <a:off x="813824" y="3127502"/>
            <a:ext cx="6492240" cy="0"/>
          </a:xfrm>
          <a:prstGeom prst="line">
            <a:avLst/>
          </a:prstGeom>
          <a:ln w="19050" cap="flat">
            <a:solidFill>
              <a:srgbClr val="1B75BB"/>
            </a:solidFill>
            <a:prstDash val="solid"/>
            <a:headEnd type="none" w="sm" len="sm"/>
            <a:tailEnd type="none" w="sm" len="sm"/>
          </a:ln>
        </p:spPr>
      </p:sp>
      <p:sp>
        <p:nvSpPr>
          <p:cNvPr id="4" name="AutoShape 4"/>
          <p:cNvSpPr/>
          <p:nvPr/>
        </p:nvSpPr>
        <p:spPr>
          <a:xfrm>
            <a:off x="813824" y="6775051"/>
            <a:ext cx="6492240" cy="0"/>
          </a:xfrm>
          <a:prstGeom prst="line">
            <a:avLst/>
          </a:prstGeom>
          <a:ln w="19050" cap="flat">
            <a:solidFill>
              <a:srgbClr val="1B75BB"/>
            </a:solidFill>
            <a:prstDash val="solid"/>
            <a:headEnd type="none" w="sm" len="sm"/>
            <a:tailEnd type="none" w="sm" len="sm"/>
          </a:ln>
        </p:spPr>
      </p:sp>
      <p:sp>
        <p:nvSpPr>
          <p:cNvPr id="6" name="TextBox 6"/>
          <p:cNvSpPr txBox="1"/>
          <p:nvPr/>
        </p:nvSpPr>
        <p:spPr>
          <a:xfrm>
            <a:off x="813824" y="1431711"/>
            <a:ext cx="5876978" cy="1145438"/>
          </a:xfrm>
          <a:prstGeom prst="rect">
            <a:avLst/>
          </a:prstGeom>
        </p:spPr>
        <p:txBody>
          <a:bodyPr lIns="0" tIns="0" rIns="0" bIns="0" rtlCol="0" anchor="t">
            <a:spAutoFit/>
          </a:bodyPr>
          <a:lstStyle/>
          <a:p>
            <a:pPr algn="l">
              <a:lnSpc>
                <a:spcPts val="9296"/>
              </a:lnSpc>
            </a:pPr>
            <a:r>
              <a:rPr lang="en-US" sz="6640" b="1" dirty="0">
                <a:solidFill>
                  <a:srgbClr val="044579"/>
                </a:solidFill>
                <a:latin typeface="Breul Grotesk Bold"/>
                <a:ea typeface="Breul Grotesk Bold"/>
                <a:cs typeface="Breul Grotesk Bold"/>
                <a:sym typeface="Breul Grotesk Bold"/>
              </a:rPr>
              <a:t>Labelling</a:t>
            </a:r>
          </a:p>
        </p:txBody>
      </p:sp>
      <p:sp>
        <p:nvSpPr>
          <p:cNvPr id="7" name="TextBox 7"/>
          <p:cNvSpPr txBox="1"/>
          <p:nvPr/>
        </p:nvSpPr>
        <p:spPr>
          <a:xfrm>
            <a:off x="813824" y="3253981"/>
            <a:ext cx="12063976" cy="3219728"/>
          </a:xfrm>
          <a:prstGeom prst="rect">
            <a:avLst/>
          </a:prstGeom>
        </p:spPr>
        <p:txBody>
          <a:bodyPr wrap="square" lIns="0" tIns="0" rIns="0" bIns="0" rtlCol="0" anchor="t">
            <a:spAutoFit/>
          </a:bodyPr>
          <a:lstStyle/>
          <a:p>
            <a:pPr marL="436995" lvl="1" indent="-218497" algn="just">
              <a:lnSpc>
                <a:spcPts val="2833"/>
              </a:lnSpc>
              <a:buFont typeface="Arial"/>
              <a:buChar char="•"/>
            </a:pPr>
            <a:endParaRPr lang="en-US" sz="2024" dirty="0">
              <a:solidFill>
                <a:srgbClr val="044579"/>
              </a:solidFill>
              <a:latin typeface="Poppins"/>
              <a:ea typeface="Poppins"/>
              <a:cs typeface="Poppins"/>
              <a:sym typeface="Poppins"/>
            </a:endParaRP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Must state:</a:t>
            </a: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Radionuclide (¹²³I), chemical name, pharmaceutical form.</a:t>
            </a: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Total activity (MBq) and concentration at calibration date/time.</a:t>
            </a: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Expiry date/time (linked to 13 h half-life).</a:t>
            </a: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Specific radioactivity (</a:t>
            </a:r>
            <a:r>
              <a:rPr lang="en-US" sz="2024" dirty="0" err="1">
                <a:solidFill>
                  <a:srgbClr val="044579"/>
                </a:solidFill>
                <a:latin typeface="Poppins"/>
                <a:ea typeface="Poppins"/>
                <a:cs typeface="Poppins"/>
                <a:sym typeface="Poppins"/>
              </a:rPr>
              <a:t>GBq</a:t>
            </a:r>
            <a:r>
              <a:rPr lang="en-US" sz="2024" dirty="0">
                <a:solidFill>
                  <a:srgbClr val="044579"/>
                </a:solidFill>
                <a:latin typeface="Poppins"/>
                <a:ea typeface="Poppins"/>
                <a:cs typeface="Poppins"/>
                <a:sym typeface="Poppins"/>
              </a:rPr>
              <a:t>/g).</a:t>
            </a:r>
          </a:p>
          <a:p>
            <a:pPr marL="436995" lvl="1" indent="-218497" algn="just">
              <a:lnSpc>
                <a:spcPts val="2833"/>
              </a:lnSpc>
              <a:buFont typeface="Arial"/>
              <a:buChar char="•"/>
            </a:pPr>
            <a:r>
              <a:rPr lang="en-US" sz="2024" dirty="0">
                <a:solidFill>
                  <a:srgbClr val="044579"/>
                </a:solidFill>
                <a:latin typeface="Poppins"/>
                <a:ea typeface="Poppins"/>
                <a:cs typeface="Poppins"/>
                <a:sym typeface="Poppins"/>
              </a:rPr>
              <a:t>Batch number, precautions (“Radioactive material – diagnostic use only”).</a:t>
            </a:r>
          </a:p>
          <a:p>
            <a:pPr algn="just">
              <a:lnSpc>
                <a:spcPts val="2833"/>
              </a:lnSpc>
            </a:pPr>
            <a:endParaRPr lang="en-US" sz="2024" dirty="0">
              <a:solidFill>
                <a:srgbClr val="044579"/>
              </a:solidFill>
              <a:latin typeface="Poppins"/>
              <a:ea typeface="Poppins"/>
              <a:cs typeface="Poppins"/>
              <a:sym typeface="Poppins"/>
            </a:endParaRPr>
          </a:p>
          <a:p>
            <a:pPr algn="just">
              <a:lnSpc>
                <a:spcPts val="2833"/>
              </a:lnSpc>
            </a:pPr>
            <a:endParaRPr lang="en-US" sz="2024" dirty="0">
              <a:solidFill>
                <a:srgbClr val="044579"/>
              </a:solidFill>
              <a:latin typeface="Poppins"/>
              <a:ea typeface="Poppins"/>
              <a:cs typeface="Poppins"/>
              <a:sym typeface="Poppins"/>
            </a:endParaRPr>
          </a:p>
        </p:txBody>
      </p:sp>
      <p:pic>
        <p:nvPicPr>
          <p:cNvPr id="8" name="Bildobjekt 7">
            <a:extLst>
              <a:ext uri="{FF2B5EF4-FFF2-40B4-BE49-F238E27FC236}">
                <a16:creationId xmlns:a16="http://schemas.microsoft.com/office/drawing/2014/main" id="{9C032FA8-FC58-09AC-EADA-A263B12B47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0" y="370071"/>
            <a:ext cx="6572689" cy="4940928"/>
          </a:xfrm>
          <a:prstGeom prst="rect">
            <a:avLst/>
          </a:prstGeom>
        </p:spPr>
      </p:pic>
      <p:sp>
        <p:nvSpPr>
          <p:cNvPr id="9" name="Freeform 6">
            <a:extLst>
              <a:ext uri="{FF2B5EF4-FFF2-40B4-BE49-F238E27FC236}">
                <a16:creationId xmlns:a16="http://schemas.microsoft.com/office/drawing/2014/main" id="{62DFC465-CC10-5B68-D337-D4C1F21A7ED8}"/>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41025-98CC-8C23-FC27-4E02C0C50E5F}"/>
            </a:ext>
          </a:extLst>
        </p:cNvPr>
        <p:cNvGrpSpPr/>
        <p:nvPr/>
      </p:nvGrpSpPr>
      <p:grpSpPr>
        <a:xfrm>
          <a:off x="0" y="0"/>
          <a:ext cx="0" cy="0"/>
          <a:chOff x="0" y="0"/>
          <a:chExt cx="0" cy="0"/>
        </a:xfrm>
      </p:grpSpPr>
      <p:sp>
        <p:nvSpPr>
          <p:cNvPr id="4" name="AutoShape 4">
            <a:extLst>
              <a:ext uri="{FF2B5EF4-FFF2-40B4-BE49-F238E27FC236}">
                <a16:creationId xmlns:a16="http://schemas.microsoft.com/office/drawing/2014/main" id="{AC5F4BEF-30EA-2435-5AB1-07432AEE6398}"/>
              </a:ext>
            </a:extLst>
          </p:cNvPr>
          <p:cNvSpPr/>
          <p:nvPr/>
        </p:nvSpPr>
        <p:spPr>
          <a:xfrm>
            <a:off x="652526" y="2013259"/>
            <a:ext cx="6492240" cy="0"/>
          </a:xfrm>
          <a:prstGeom prst="line">
            <a:avLst/>
          </a:prstGeom>
          <a:ln w="19050" cap="flat">
            <a:solidFill>
              <a:srgbClr val="1B75BB"/>
            </a:solidFill>
            <a:prstDash val="solid"/>
            <a:headEnd type="none" w="sm" len="sm"/>
            <a:tailEnd type="none" w="sm" len="sm"/>
          </a:ln>
        </p:spPr>
      </p:sp>
      <p:sp>
        <p:nvSpPr>
          <p:cNvPr id="10" name="TextBox 7">
            <a:extLst>
              <a:ext uri="{FF2B5EF4-FFF2-40B4-BE49-F238E27FC236}">
                <a16:creationId xmlns:a16="http://schemas.microsoft.com/office/drawing/2014/main" id="{A02190AA-143E-D596-9AD4-47D4A8669DFF}"/>
              </a:ext>
            </a:extLst>
          </p:cNvPr>
          <p:cNvSpPr txBox="1"/>
          <p:nvPr/>
        </p:nvSpPr>
        <p:spPr>
          <a:xfrm>
            <a:off x="990600" y="1068722"/>
            <a:ext cx="7810866" cy="830997"/>
          </a:xfrm>
          <a:prstGeom prst="rect">
            <a:avLst/>
          </a:prstGeom>
        </p:spPr>
        <p:txBody>
          <a:bodyPr lIns="0" tIns="0" rIns="0" bIns="0" rtlCol="0" anchor="t">
            <a:spAutoFit/>
          </a:bodyPr>
          <a:lstStyle/>
          <a:p>
            <a:r>
              <a:rPr lang="en-AU" sz="5400" b="1" dirty="0">
                <a:solidFill>
                  <a:schemeClr val="tx2"/>
                </a:solidFill>
                <a:latin typeface=""/>
              </a:rPr>
              <a:t>Storage</a:t>
            </a:r>
          </a:p>
        </p:txBody>
      </p:sp>
      <p:sp>
        <p:nvSpPr>
          <p:cNvPr id="13" name="Rektangel 12">
            <a:extLst>
              <a:ext uri="{FF2B5EF4-FFF2-40B4-BE49-F238E27FC236}">
                <a16:creationId xmlns:a16="http://schemas.microsoft.com/office/drawing/2014/main" id="{C9B61B42-D65A-D520-C6AD-EE2AB132B9BC}"/>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C7444BAA-2930-1852-F7A8-13BB6B6C35AF}"/>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pic>
        <p:nvPicPr>
          <p:cNvPr id="8" name="Bildobjekt 7">
            <a:extLst>
              <a:ext uri="{FF2B5EF4-FFF2-40B4-BE49-F238E27FC236}">
                <a16:creationId xmlns:a16="http://schemas.microsoft.com/office/drawing/2014/main" id="{DB7F1EAC-AF1B-5B77-740F-1F6AC7F12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0" y="370071"/>
            <a:ext cx="6572689" cy="4940928"/>
          </a:xfrm>
          <a:prstGeom prst="rect">
            <a:avLst/>
          </a:prstGeom>
        </p:spPr>
      </p:pic>
      <p:sp>
        <p:nvSpPr>
          <p:cNvPr id="2" name="textruta 1">
            <a:extLst>
              <a:ext uri="{FF2B5EF4-FFF2-40B4-BE49-F238E27FC236}">
                <a16:creationId xmlns:a16="http://schemas.microsoft.com/office/drawing/2014/main" id="{9F10AE60-DC00-8B18-863D-C2AE773846BC}"/>
              </a:ext>
            </a:extLst>
          </p:cNvPr>
          <p:cNvSpPr txBox="1"/>
          <p:nvPr/>
        </p:nvSpPr>
        <p:spPr>
          <a:xfrm>
            <a:off x="592963" y="3673845"/>
            <a:ext cx="10777474" cy="2262158"/>
          </a:xfrm>
          <a:prstGeom prst="rect">
            <a:avLst/>
          </a:prstGeom>
          <a:noFill/>
        </p:spPr>
        <p:txBody>
          <a:bodyPr wrap="square">
            <a:spAutoFit/>
          </a:bodyPr>
          <a:lstStyle/>
          <a:p>
            <a:r>
              <a:rPr lang="en-AU" sz="3600" dirty="0">
                <a:solidFill>
                  <a:schemeClr val="tx2"/>
                </a:solidFill>
                <a:latin typeface=""/>
              </a:rPr>
              <a:t>Store protected from light</a:t>
            </a:r>
          </a:p>
          <a:p>
            <a:r>
              <a:rPr lang="en-AU" sz="3600" dirty="0">
                <a:solidFill>
                  <a:schemeClr val="tx2"/>
                </a:solidFill>
                <a:latin typeface=""/>
              </a:rPr>
              <a:t>Shelf-life ≈ 1 day (t½ 13.2 h)</a:t>
            </a:r>
          </a:p>
          <a:p>
            <a:r>
              <a:rPr lang="en-AU" sz="3600" dirty="0">
                <a:solidFill>
                  <a:schemeClr val="tx2"/>
                </a:solidFill>
                <a:latin typeface=""/>
              </a:rPr>
              <a:t>Prevents radiolysis and ensures correct activity</a:t>
            </a:r>
          </a:p>
          <a:p>
            <a:pPr marL="87312">
              <a:lnSpc>
                <a:spcPct val="150000"/>
              </a:lnSpc>
            </a:pPr>
            <a:endParaRPr lang="en-US" sz="2400" dirty="0">
              <a:solidFill>
                <a:srgbClr val="044579"/>
              </a:solidFill>
              <a:latin typeface="Poppins" panose="00000500000000000000" pitchFamily="2" charset="0"/>
              <a:cs typeface="Poppins" panose="00000500000000000000" pitchFamily="2" charset="0"/>
            </a:endParaRPr>
          </a:p>
        </p:txBody>
      </p:sp>
      <p:sp>
        <p:nvSpPr>
          <p:cNvPr id="3" name="Freeform 6">
            <a:extLst>
              <a:ext uri="{FF2B5EF4-FFF2-40B4-BE49-F238E27FC236}">
                <a16:creationId xmlns:a16="http://schemas.microsoft.com/office/drawing/2014/main" id="{EF3FD4E4-BB6E-BAAA-0F70-4764E2566093}"/>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3000077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EBE577-785A-3E0E-CF8E-C3DE0E9CC097}"/>
              </a:ext>
            </a:extLst>
          </p:cNvPr>
          <p:cNvSpPr txBox="1"/>
          <p:nvPr/>
        </p:nvSpPr>
        <p:spPr>
          <a:xfrm>
            <a:off x="5715000" y="4312503"/>
            <a:ext cx="7543800" cy="830997"/>
          </a:xfrm>
          <a:prstGeom prst="rect">
            <a:avLst/>
          </a:prstGeom>
          <a:noFill/>
        </p:spPr>
        <p:txBody>
          <a:bodyPr wrap="square" rtlCol="0">
            <a:spAutoFit/>
          </a:bodyPr>
          <a:lstStyle/>
          <a:p>
            <a:r>
              <a:rPr lang="en-US" sz="4800" dirty="0"/>
              <a:t>Conclusion and Q&amp;A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TextBox 7"/>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Properties</a:t>
            </a:r>
          </a:p>
        </p:txBody>
      </p:sp>
      <p:sp>
        <p:nvSpPr>
          <p:cNvPr id="8" name="TextBox 8"/>
          <p:cNvSpPr txBox="1"/>
          <p:nvPr/>
        </p:nvSpPr>
        <p:spPr>
          <a:xfrm>
            <a:off x="722671" y="3585468"/>
            <a:ext cx="7200183" cy="369845"/>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Structural similarity to norepinephrine.</a:t>
            </a:r>
          </a:p>
        </p:txBody>
      </p:sp>
      <p:pic>
        <p:nvPicPr>
          <p:cNvPr id="18" name="Bildobjekt 17">
            <a:extLst>
              <a:ext uri="{FF2B5EF4-FFF2-40B4-BE49-F238E27FC236}">
                <a16:creationId xmlns:a16="http://schemas.microsoft.com/office/drawing/2014/main" id="{64301DAA-3065-CE09-52D7-86C37A495D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9860" y="89850"/>
            <a:ext cx="7200184" cy="5412639"/>
          </a:xfrm>
          <a:prstGeom prst="rect">
            <a:avLst/>
          </a:prstGeom>
        </p:spPr>
      </p:pic>
      <p:sp>
        <p:nvSpPr>
          <p:cNvPr id="19" name="TextBox 8">
            <a:extLst>
              <a:ext uri="{FF2B5EF4-FFF2-40B4-BE49-F238E27FC236}">
                <a16:creationId xmlns:a16="http://schemas.microsoft.com/office/drawing/2014/main" id="{A8E50661-9460-B786-51EF-3BCB727D1D0E}"/>
              </a:ext>
            </a:extLst>
          </p:cNvPr>
          <p:cNvSpPr txBox="1"/>
          <p:nvPr/>
        </p:nvSpPr>
        <p:spPr>
          <a:xfrm>
            <a:off x="731138" y="4457700"/>
            <a:ext cx="7200183" cy="1087990"/>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Selectively taken up by adrenergic nerve terminals through norepinephrine transporters.</a:t>
            </a:r>
          </a:p>
        </p:txBody>
      </p:sp>
      <p:sp>
        <p:nvSpPr>
          <p:cNvPr id="20" name="TextBox 8">
            <a:extLst>
              <a:ext uri="{FF2B5EF4-FFF2-40B4-BE49-F238E27FC236}">
                <a16:creationId xmlns:a16="http://schemas.microsoft.com/office/drawing/2014/main" id="{CB6A62F1-1B0A-C2DD-94BC-CC861D6F2C58}"/>
              </a:ext>
            </a:extLst>
          </p:cNvPr>
          <p:cNvSpPr txBox="1"/>
          <p:nvPr/>
        </p:nvSpPr>
        <p:spPr>
          <a:xfrm>
            <a:off x="685799" y="6057900"/>
            <a:ext cx="7245521" cy="718145"/>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Labeling with ¹²³I isotope shows several advantages </a:t>
            </a:r>
            <a:r>
              <a:rPr lang="en-US" sz="2400" dirty="0">
                <a:solidFill>
                  <a:srgbClr val="044579"/>
                </a:solidFill>
                <a:latin typeface="Poppins" panose="00000500000000000000" pitchFamily="2" charset="0"/>
                <a:ea typeface="Poppins"/>
                <a:cs typeface="Poppins" panose="00000500000000000000" pitchFamily="2" charset="0"/>
                <a:sym typeface="Poppins"/>
              </a:rPr>
              <a:t>over </a:t>
            </a:r>
            <a:r>
              <a:rPr lang="en-US" sz="2400" baseline="30000" dirty="0">
                <a:solidFill>
                  <a:srgbClr val="044579"/>
                </a:solidFill>
                <a:latin typeface="Poppins" panose="00000500000000000000" pitchFamily="2" charset="0"/>
                <a:cs typeface="Poppins" panose="00000500000000000000" pitchFamily="2" charset="0"/>
              </a:rPr>
              <a:t>131</a:t>
            </a:r>
            <a:r>
              <a:rPr lang="en-US" sz="2400" dirty="0">
                <a:solidFill>
                  <a:srgbClr val="044579"/>
                </a:solidFill>
                <a:latin typeface="Poppins" panose="00000500000000000000" pitchFamily="2" charset="0"/>
                <a:cs typeface="Poppins" panose="00000500000000000000" pitchFamily="2" charset="0"/>
              </a:rPr>
              <a:t>I for imaging of tumors.</a:t>
            </a:r>
            <a:endParaRPr lang="sv-SE" sz="2400" dirty="0">
              <a:solidFill>
                <a:srgbClr val="044579"/>
              </a:solidFill>
              <a:latin typeface="Poppins" panose="00000500000000000000" pitchFamily="2" charset="0"/>
              <a:cs typeface="Poppins" panose="00000500000000000000" pitchFamily="2" charset="0"/>
            </a:endParaRPr>
          </a:p>
        </p:txBody>
      </p:sp>
      <p:sp>
        <p:nvSpPr>
          <p:cNvPr id="22" name="textruta 21">
            <a:extLst>
              <a:ext uri="{FF2B5EF4-FFF2-40B4-BE49-F238E27FC236}">
                <a16:creationId xmlns:a16="http://schemas.microsoft.com/office/drawing/2014/main" id="{FAB7AA56-122D-0B23-394C-27809CD3F231}"/>
              </a:ext>
            </a:extLst>
          </p:cNvPr>
          <p:cNvSpPr txBox="1"/>
          <p:nvPr/>
        </p:nvSpPr>
        <p:spPr>
          <a:xfrm>
            <a:off x="10897504" y="4740085"/>
            <a:ext cx="6172200" cy="523220"/>
          </a:xfrm>
          <a:prstGeom prst="rect">
            <a:avLst/>
          </a:prstGeom>
          <a:noFill/>
        </p:spPr>
        <p:txBody>
          <a:bodyPr wrap="square">
            <a:spAutoFit/>
          </a:bodyPr>
          <a:lstStyle/>
          <a:p>
            <a:r>
              <a:rPr lang="en-US" sz="2800" dirty="0">
                <a:effectLst/>
                <a:latin typeface="Poppins" panose="00000500000000000000" pitchFamily="2" charset="0"/>
                <a:ea typeface="Calibri" panose="020F0502020204030204" pitchFamily="34" charset="0"/>
                <a:cs typeface="Poppins" panose="00000500000000000000" pitchFamily="2" charset="0"/>
              </a:rPr>
              <a:t>(</a:t>
            </a:r>
            <a:r>
              <a:rPr lang="en-US" sz="2800" baseline="30000" dirty="0">
                <a:effectLst/>
                <a:latin typeface="Poppins" panose="00000500000000000000" pitchFamily="2" charset="0"/>
                <a:ea typeface="Calibri" panose="020F0502020204030204" pitchFamily="34" charset="0"/>
                <a:cs typeface="Poppins" panose="00000500000000000000" pitchFamily="2" charset="0"/>
              </a:rPr>
              <a:t>123</a:t>
            </a:r>
            <a:r>
              <a:rPr lang="en-US" sz="2800" dirty="0">
                <a:effectLst/>
                <a:latin typeface="Poppins" panose="00000500000000000000" pitchFamily="2" charset="0"/>
                <a:ea typeface="Calibri" panose="020F0502020204030204" pitchFamily="34" charset="0"/>
                <a:cs typeface="Poppins" panose="00000500000000000000" pitchFamily="2" charset="0"/>
              </a:rPr>
              <a:t>I-MIBG, </a:t>
            </a:r>
            <a:r>
              <a:rPr lang="en-US" sz="2800" dirty="0" err="1">
                <a:effectLst/>
                <a:latin typeface="Poppins" panose="00000500000000000000" pitchFamily="2" charset="0"/>
                <a:ea typeface="Calibri" panose="020F0502020204030204" pitchFamily="34" charset="0"/>
                <a:cs typeface="Poppins" panose="00000500000000000000" pitchFamily="2" charset="0"/>
              </a:rPr>
              <a:t>Adreview</a:t>
            </a:r>
            <a:r>
              <a:rPr lang="en-US" sz="2800" dirty="0">
                <a:effectLst/>
                <a:latin typeface="Poppins" panose="00000500000000000000" pitchFamily="2" charset="0"/>
                <a:ea typeface="Calibri" panose="020F0502020204030204" pitchFamily="34" charset="0"/>
                <a:cs typeface="Poppins" panose="00000500000000000000" pitchFamily="2" charset="0"/>
              </a:rPr>
              <a:t>, GE Medical)</a:t>
            </a:r>
            <a:endParaRPr lang="sv-SE" sz="2800" dirty="0">
              <a:latin typeface="Poppins" panose="00000500000000000000" pitchFamily="2" charset="0"/>
              <a:cs typeface="Poppins" panose="00000500000000000000" pitchFamily="2" charset="0"/>
            </a:endParaRPr>
          </a:p>
        </p:txBody>
      </p:sp>
      <p:sp>
        <p:nvSpPr>
          <p:cNvPr id="23" name="TextBox 8">
            <a:extLst>
              <a:ext uri="{FF2B5EF4-FFF2-40B4-BE49-F238E27FC236}">
                <a16:creationId xmlns:a16="http://schemas.microsoft.com/office/drawing/2014/main" id="{67872B80-A895-81DA-5E1B-82C3804E2536}"/>
              </a:ext>
            </a:extLst>
          </p:cNvPr>
          <p:cNvSpPr txBox="1"/>
          <p:nvPr/>
        </p:nvSpPr>
        <p:spPr>
          <a:xfrm>
            <a:off x="685799" y="7420571"/>
            <a:ext cx="7245521" cy="728917"/>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Scintigraphy with </a:t>
            </a:r>
            <a:r>
              <a:rPr lang="en-US" sz="2400" baseline="30000" dirty="0">
                <a:solidFill>
                  <a:srgbClr val="044579"/>
                </a:solidFill>
                <a:latin typeface="Poppins" panose="00000500000000000000" pitchFamily="2" charset="0"/>
                <a:ea typeface="Calibri" panose="020F0502020204030204" pitchFamily="34" charset="0"/>
                <a:cs typeface="Poppins" panose="00000500000000000000" pitchFamily="2" charset="0"/>
              </a:rPr>
              <a:t>123</a:t>
            </a:r>
            <a:r>
              <a:rPr lang="en-US" sz="2400" dirty="0">
                <a:solidFill>
                  <a:srgbClr val="044579"/>
                </a:solidFill>
                <a:latin typeface="Poppins" panose="00000500000000000000" pitchFamily="2" charset="0"/>
                <a:ea typeface="Calibri" panose="020F0502020204030204" pitchFamily="34" charset="0"/>
                <a:cs typeface="Poppins" panose="00000500000000000000" pitchFamily="2" charset="0"/>
              </a:rPr>
              <a:t>I-MIBG</a:t>
            </a:r>
            <a:r>
              <a:rPr lang="en-US" sz="2400" dirty="0">
                <a:solidFill>
                  <a:srgbClr val="044579"/>
                </a:solidFill>
                <a:latin typeface="Poppins"/>
                <a:ea typeface="Poppins"/>
                <a:cs typeface="Poppins"/>
                <a:sym typeface="Poppins"/>
              </a:rPr>
              <a:t> requires a thyroid blockade.</a:t>
            </a:r>
            <a:endParaRPr lang="sv-SE" sz="2400" dirty="0">
              <a:solidFill>
                <a:srgbClr val="044579"/>
              </a:solidFill>
              <a:latin typeface="Poppins" panose="00000500000000000000" pitchFamily="2" charset="0"/>
              <a:cs typeface="Poppins" panose="00000500000000000000" pitchFamily="2" charset="0"/>
            </a:endParaRPr>
          </a:p>
        </p:txBody>
      </p:sp>
      <p:sp>
        <p:nvSpPr>
          <p:cNvPr id="24" name="Rektangel 23">
            <a:extLst>
              <a:ext uri="{FF2B5EF4-FFF2-40B4-BE49-F238E27FC236}">
                <a16:creationId xmlns:a16="http://schemas.microsoft.com/office/drawing/2014/main" id="{184EFA3D-E18E-9374-2A77-362BDDF713E8}"/>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TextBox 8">
            <a:extLst>
              <a:ext uri="{FF2B5EF4-FFF2-40B4-BE49-F238E27FC236}">
                <a16:creationId xmlns:a16="http://schemas.microsoft.com/office/drawing/2014/main" id="{BC48F1B1-A6D4-D0B5-987C-AA1CE6B9CA65}"/>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pic>
        <p:nvPicPr>
          <p:cNvPr id="2" name="Picture 1" descr="A chemical structure of a molecule&#10;&#10;AI-generated content may be incorrect.">
            <a:extLst>
              <a:ext uri="{FF2B5EF4-FFF2-40B4-BE49-F238E27FC236}">
                <a16:creationId xmlns:a16="http://schemas.microsoft.com/office/drawing/2014/main" id="{AB02670E-329D-C07D-7CA1-1DCB14E1E1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44959" y="5813658"/>
            <a:ext cx="5796250" cy="2856425"/>
          </a:xfrm>
          <a:prstGeom prst="rect">
            <a:avLst/>
          </a:prstGeom>
        </p:spPr>
      </p:pic>
      <p:sp>
        <p:nvSpPr>
          <p:cNvPr id="3" name="textruta 21">
            <a:extLst>
              <a:ext uri="{FF2B5EF4-FFF2-40B4-BE49-F238E27FC236}">
                <a16:creationId xmlns:a16="http://schemas.microsoft.com/office/drawing/2014/main" id="{EF58B553-1C08-DF94-FEB3-154B1A421DF6}"/>
              </a:ext>
            </a:extLst>
          </p:cNvPr>
          <p:cNvSpPr txBox="1"/>
          <p:nvPr/>
        </p:nvSpPr>
        <p:spPr>
          <a:xfrm>
            <a:off x="12122566" y="8684614"/>
            <a:ext cx="2954215" cy="523220"/>
          </a:xfrm>
          <a:prstGeom prst="rect">
            <a:avLst/>
          </a:prstGeom>
          <a:noFill/>
        </p:spPr>
        <p:txBody>
          <a:bodyPr wrap="square">
            <a:spAutoFit/>
          </a:bodyPr>
          <a:lstStyle/>
          <a:p>
            <a:r>
              <a:rPr lang="en-US" sz="2800" dirty="0" err="1">
                <a:effectLst/>
                <a:latin typeface="Poppins" panose="00000500000000000000" pitchFamily="2" charset="0"/>
                <a:ea typeface="Calibri" panose="020F0502020204030204" pitchFamily="34" charset="0"/>
                <a:cs typeface="Poppins" panose="00000500000000000000" pitchFamily="2" charset="0"/>
              </a:rPr>
              <a:t>Norepinephine</a:t>
            </a:r>
            <a:endParaRPr lang="sv-SE" sz="2800" dirty="0">
              <a:latin typeface="Poppins" panose="00000500000000000000" pitchFamily="2" charset="0"/>
              <a:cs typeface="Poppins" panose="00000500000000000000" pitchFamily="2"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A5F94-9D11-7E7B-5DE5-E575D4201220}"/>
            </a:ext>
          </a:extLst>
        </p:cNvPr>
        <p:cNvGrpSpPr/>
        <p:nvPr/>
      </p:nvGrpSpPr>
      <p:grpSpPr>
        <a:xfrm>
          <a:off x="0" y="0"/>
          <a:ext cx="0" cy="0"/>
          <a:chOff x="0" y="0"/>
          <a:chExt cx="0" cy="0"/>
        </a:xfrm>
      </p:grpSpPr>
      <p:sp>
        <p:nvSpPr>
          <p:cNvPr id="6" name="Freeform 6">
            <a:extLst>
              <a:ext uri="{FF2B5EF4-FFF2-40B4-BE49-F238E27FC236}">
                <a16:creationId xmlns:a16="http://schemas.microsoft.com/office/drawing/2014/main" id="{6B703471-4141-27AF-B916-933C6F650221}"/>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TextBox 7">
            <a:extLst>
              <a:ext uri="{FF2B5EF4-FFF2-40B4-BE49-F238E27FC236}">
                <a16:creationId xmlns:a16="http://schemas.microsoft.com/office/drawing/2014/main" id="{F493DDBA-4DF1-9A8E-B377-D75E346FAC55}"/>
              </a:ext>
            </a:extLst>
          </p:cNvPr>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Applications</a:t>
            </a:r>
          </a:p>
        </p:txBody>
      </p:sp>
      <p:sp>
        <p:nvSpPr>
          <p:cNvPr id="8" name="TextBox 8">
            <a:extLst>
              <a:ext uri="{FF2B5EF4-FFF2-40B4-BE49-F238E27FC236}">
                <a16:creationId xmlns:a16="http://schemas.microsoft.com/office/drawing/2014/main" id="{18E75CF0-8B20-D140-A835-D53C857A16F0}"/>
              </a:ext>
            </a:extLst>
          </p:cNvPr>
          <p:cNvSpPr txBox="1"/>
          <p:nvPr/>
        </p:nvSpPr>
        <p:spPr>
          <a:xfrm>
            <a:off x="722671" y="3097609"/>
            <a:ext cx="7200183" cy="1438855"/>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Oncology- diagnosis and follow-up of the neuroendocrine tumors:</a:t>
            </a:r>
          </a:p>
          <a:p>
            <a:pPr marL="711200" indent="-355600" algn="just">
              <a:lnSpc>
                <a:spcPts val="2799"/>
              </a:lnSpc>
              <a:buFontTx/>
              <a:buChar char="-"/>
            </a:pPr>
            <a:r>
              <a:rPr lang="en-US" sz="2400" dirty="0">
                <a:solidFill>
                  <a:srgbClr val="044579"/>
                </a:solidFill>
                <a:latin typeface="Poppins"/>
                <a:ea typeface="Poppins"/>
                <a:cs typeface="Poppins"/>
                <a:sym typeface="Poppins"/>
              </a:rPr>
              <a:t>Neuroblastoma</a:t>
            </a:r>
          </a:p>
          <a:p>
            <a:pPr marL="711200" indent="-355600" algn="just">
              <a:lnSpc>
                <a:spcPts val="2799"/>
              </a:lnSpc>
              <a:buFontTx/>
              <a:buChar char="-"/>
            </a:pPr>
            <a:r>
              <a:rPr lang="en-US" sz="2400" dirty="0">
                <a:solidFill>
                  <a:srgbClr val="044579"/>
                </a:solidFill>
                <a:latin typeface="Poppins"/>
                <a:ea typeface="Poppins"/>
                <a:cs typeface="Poppins"/>
                <a:sym typeface="Poppins"/>
              </a:rPr>
              <a:t>Pheochromocytoma</a:t>
            </a:r>
          </a:p>
        </p:txBody>
      </p:sp>
      <p:sp>
        <p:nvSpPr>
          <p:cNvPr id="16" name="TextBox 8">
            <a:extLst>
              <a:ext uri="{FF2B5EF4-FFF2-40B4-BE49-F238E27FC236}">
                <a16:creationId xmlns:a16="http://schemas.microsoft.com/office/drawing/2014/main" id="{51F08D2A-6C07-0B60-22C0-0F8022269135}"/>
              </a:ext>
            </a:extLst>
          </p:cNvPr>
          <p:cNvSpPr txBox="1"/>
          <p:nvPr/>
        </p:nvSpPr>
        <p:spPr>
          <a:xfrm>
            <a:off x="722671" y="5032392"/>
            <a:ext cx="7200183" cy="718145"/>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Cardiology – assessment of cardiac sympathetic innervation.</a:t>
            </a:r>
          </a:p>
        </p:txBody>
      </p:sp>
      <p:sp>
        <p:nvSpPr>
          <p:cNvPr id="17" name="TextBox 8">
            <a:extLst>
              <a:ext uri="{FF2B5EF4-FFF2-40B4-BE49-F238E27FC236}">
                <a16:creationId xmlns:a16="http://schemas.microsoft.com/office/drawing/2014/main" id="{19EC7AEB-3221-B5F0-1B9A-BE058B88DD6B}"/>
              </a:ext>
            </a:extLst>
          </p:cNvPr>
          <p:cNvSpPr txBox="1"/>
          <p:nvPr/>
        </p:nvSpPr>
        <p:spPr>
          <a:xfrm>
            <a:off x="652526" y="6208365"/>
            <a:ext cx="7200183" cy="1797928"/>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a:solidFill>
                  <a:srgbClr val="044579"/>
                </a:solidFill>
                <a:latin typeface="Poppins"/>
                <a:ea typeface="Poppins"/>
                <a:cs typeface="Poppins"/>
                <a:sym typeface="Poppins"/>
              </a:rPr>
              <a:t>Neurology – differentiating dementia- </a:t>
            </a:r>
          </a:p>
          <a:p>
            <a:pPr marL="439738" algn="just">
              <a:lnSpc>
                <a:spcPts val="2799"/>
              </a:lnSpc>
            </a:pPr>
            <a:br>
              <a:rPr lang="en-US" sz="2400" dirty="0">
                <a:solidFill>
                  <a:srgbClr val="044579"/>
                </a:solidFill>
                <a:latin typeface="Poppins"/>
                <a:ea typeface="Poppins"/>
                <a:cs typeface="Poppins"/>
                <a:sym typeface="Poppins"/>
              </a:rPr>
            </a:br>
            <a:r>
              <a:rPr lang="en-US" sz="2400" dirty="0">
                <a:solidFill>
                  <a:srgbClr val="044579"/>
                </a:solidFill>
                <a:latin typeface="Poppins"/>
                <a:ea typeface="Poppins"/>
                <a:cs typeface="Poppins"/>
                <a:sym typeface="Poppins"/>
              </a:rPr>
              <a:t>Parkinson’s disease dementia (PDD), Lewy body dementia (LBD), Alzheimer’s disease dementia (AD).</a:t>
            </a:r>
          </a:p>
        </p:txBody>
      </p:sp>
      <p:pic>
        <p:nvPicPr>
          <p:cNvPr id="18" name="Bildobjekt 17">
            <a:extLst>
              <a:ext uri="{FF2B5EF4-FFF2-40B4-BE49-F238E27FC236}">
                <a16:creationId xmlns:a16="http://schemas.microsoft.com/office/drawing/2014/main" id="{C4B7B87E-DDF0-046F-B380-2F6A41C13F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5146" y="1991846"/>
            <a:ext cx="7200183" cy="5412638"/>
          </a:xfrm>
          <a:prstGeom prst="rect">
            <a:avLst/>
          </a:prstGeom>
        </p:spPr>
      </p:pic>
      <p:sp>
        <p:nvSpPr>
          <p:cNvPr id="2" name="Rektangel 1">
            <a:extLst>
              <a:ext uri="{FF2B5EF4-FFF2-40B4-BE49-F238E27FC236}">
                <a16:creationId xmlns:a16="http://schemas.microsoft.com/office/drawing/2014/main" id="{50166B01-E5D2-82A4-F5FA-5F4A0BFFE3C9}"/>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TextBox 8">
            <a:extLst>
              <a:ext uri="{FF2B5EF4-FFF2-40B4-BE49-F238E27FC236}">
                <a16:creationId xmlns:a16="http://schemas.microsoft.com/office/drawing/2014/main" id="{E5CAD6FD-9FEE-E816-D35F-7EC04FE61602}"/>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spTree>
    <p:extLst>
      <p:ext uri="{BB962C8B-B14F-4D97-AF65-F5344CB8AC3E}">
        <p14:creationId xmlns:p14="http://schemas.microsoft.com/office/powerpoint/2010/main" val="3412477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3825D-0CCA-AEB4-6D65-E0023A108E2B}"/>
            </a:ext>
          </a:extLst>
        </p:cNvPr>
        <p:cNvGrpSpPr/>
        <p:nvPr/>
      </p:nvGrpSpPr>
      <p:grpSpPr>
        <a:xfrm>
          <a:off x="0" y="0"/>
          <a:ext cx="0" cy="0"/>
          <a:chOff x="0" y="0"/>
          <a:chExt cx="0" cy="0"/>
        </a:xfrm>
      </p:grpSpPr>
      <p:sp>
        <p:nvSpPr>
          <p:cNvPr id="6" name="Freeform 6">
            <a:extLst>
              <a:ext uri="{FF2B5EF4-FFF2-40B4-BE49-F238E27FC236}">
                <a16:creationId xmlns:a16="http://schemas.microsoft.com/office/drawing/2014/main" id="{4B17D8CC-4151-6276-80EC-7D7FDE729E7A}"/>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TextBox 7">
            <a:extLst>
              <a:ext uri="{FF2B5EF4-FFF2-40B4-BE49-F238E27FC236}">
                <a16:creationId xmlns:a16="http://schemas.microsoft.com/office/drawing/2014/main" id="{2EABE6C0-6D53-3010-1EBB-50AFEDEBEFC0}"/>
              </a:ext>
            </a:extLst>
          </p:cNvPr>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Production</a:t>
            </a:r>
          </a:p>
        </p:txBody>
      </p:sp>
      <p:sp>
        <p:nvSpPr>
          <p:cNvPr id="8" name="TextBox 8">
            <a:extLst>
              <a:ext uri="{FF2B5EF4-FFF2-40B4-BE49-F238E27FC236}">
                <a16:creationId xmlns:a16="http://schemas.microsoft.com/office/drawing/2014/main" id="{4438ABA2-8EE6-9D6B-7DE0-05A1C6BB9331}"/>
              </a:ext>
            </a:extLst>
          </p:cNvPr>
          <p:cNvSpPr txBox="1"/>
          <p:nvPr/>
        </p:nvSpPr>
        <p:spPr>
          <a:xfrm>
            <a:off x="685800" y="2781300"/>
            <a:ext cx="9601200" cy="718145"/>
          </a:xfrm>
          <a:prstGeom prst="rect">
            <a:avLst/>
          </a:prstGeom>
        </p:spPr>
        <p:txBody>
          <a:bodyPr wrap="square" lIns="0" tIns="0" rIns="0" bIns="0" rtlCol="0" anchor="t">
            <a:spAutoFit/>
          </a:bodyPr>
          <a:lstStyle/>
          <a:p>
            <a:pPr marL="342900" indent="-342900" algn="just">
              <a:lnSpc>
                <a:spcPts val="2799"/>
              </a:lnSpc>
              <a:buFont typeface="Wingdings" panose="05000000000000000000" pitchFamily="2" charset="2"/>
              <a:buChar char="§"/>
            </a:pPr>
            <a:r>
              <a:rPr lang="en-US" sz="2400" dirty="0" err="1">
                <a:solidFill>
                  <a:srgbClr val="044579"/>
                </a:solidFill>
                <a:latin typeface="Poppins"/>
                <a:ea typeface="Poppins"/>
                <a:cs typeface="Poppins"/>
                <a:sym typeface="Poppins"/>
              </a:rPr>
              <a:t>Iobenguane</a:t>
            </a:r>
            <a:r>
              <a:rPr lang="en-US" sz="2400" dirty="0">
                <a:solidFill>
                  <a:srgbClr val="044579"/>
                </a:solidFill>
                <a:latin typeface="Poppins"/>
                <a:ea typeface="Poppins"/>
                <a:cs typeface="Poppins"/>
                <a:sym typeface="Poppins"/>
              </a:rPr>
              <a:t> (</a:t>
            </a:r>
            <a:r>
              <a:rPr lang="en-US" sz="2400" baseline="30000" dirty="0">
                <a:solidFill>
                  <a:srgbClr val="044579"/>
                </a:solidFill>
                <a:latin typeface="Poppins" panose="00000500000000000000" pitchFamily="2" charset="0"/>
                <a:ea typeface="Calibri" panose="020F0502020204030204" pitchFamily="34" charset="0"/>
                <a:cs typeface="Poppins" panose="00000500000000000000" pitchFamily="2" charset="0"/>
              </a:rPr>
              <a:t>123</a:t>
            </a:r>
            <a:r>
              <a:rPr lang="en-US" sz="2400" dirty="0">
                <a:solidFill>
                  <a:srgbClr val="044579"/>
                </a:solidFill>
                <a:latin typeface="Poppins" panose="00000500000000000000" pitchFamily="2" charset="0"/>
                <a:ea typeface="Calibri" panose="020F0502020204030204" pitchFamily="34" charset="0"/>
                <a:cs typeface="Poppins" panose="00000500000000000000" pitchFamily="2" charset="0"/>
              </a:rPr>
              <a:t>I-MIBG) is synthesized from </a:t>
            </a:r>
            <a:r>
              <a:rPr lang="en-US" sz="2400" dirty="0" err="1">
                <a:solidFill>
                  <a:srgbClr val="044579"/>
                </a:solidFill>
                <a:latin typeface="Poppins" panose="00000500000000000000" pitchFamily="2" charset="0"/>
                <a:ea typeface="Calibri" panose="020F0502020204030204" pitchFamily="34" charset="0"/>
                <a:cs typeface="Poppins" panose="00000500000000000000" pitchFamily="2" charset="0"/>
              </a:rPr>
              <a:t>metaiodobenzylguanidine</a:t>
            </a:r>
            <a:r>
              <a:rPr lang="en-US" sz="2400" dirty="0">
                <a:solidFill>
                  <a:srgbClr val="044579"/>
                </a:solidFill>
                <a:latin typeface="Poppins" panose="00000500000000000000" pitchFamily="2" charset="0"/>
                <a:ea typeface="Calibri" panose="020F0502020204030204" pitchFamily="34" charset="0"/>
                <a:cs typeface="Poppins" panose="00000500000000000000" pitchFamily="2" charset="0"/>
              </a:rPr>
              <a:t> in an isotope exchange reaction  </a:t>
            </a:r>
            <a:endParaRPr lang="en-US" sz="2400" dirty="0">
              <a:solidFill>
                <a:srgbClr val="044579"/>
              </a:solidFill>
              <a:latin typeface="Poppins"/>
              <a:ea typeface="Poppins"/>
              <a:cs typeface="Poppins"/>
              <a:sym typeface="Poppins"/>
            </a:endParaRPr>
          </a:p>
        </p:txBody>
      </p:sp>
      <p:pic>
        <p:nvPicPr>
          <p:cNvPr id="12" name="Bildobjekt 11">
            <a:extLst>
              <a:ext uri="{FF2B5EF4-FFF2-40B4-BE49-F238E27FC236}">
                <a16:creationId xmlns:a16="http://schemas.microsoft.com/office/drawing/2014/main" id="{2B06CEF6-D351-0CE5-E2DF-DC398DA92D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3792698"/>
            <a:ext cx="7323561" cy="1274602"/>
          </a:xfrm>
          <a:prstGeom prst="rect">
            <a:avLst/>
          </a:prstGeom>
        </p:spPr>
      </p:pic>
      <p:pic>
        <p:nvPicPr>
          <p:cNvPr id="19" name="Bildobjekt 18">
            <a:extLst>
              <a:ext uri="{FF2B5EF4-FFF2-40B4-BE49-F238E27FC236}">
                <a16:creationId xmlns:a16="http://schemas.microsoft.com/office/drawing/2014/main" id="{320742FA-44A6-43C2-1DAB-A496D60C3F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6778" y="5067300"/>
            <a:ext cx="10667022" cy="4798519"/>
          </a:xfrm>
          <a:prstGeom prst="rect">
            <a:avLst/>
          </a:prstGeom>
        </p:spPr>
      </p:pic>
      <p:sp>
        <p:nvSpPr>
          <p:cNvPr id="13" name="AutoShape 3">
            <a:extLst>
              <a:ext uri="{FF2B5EF4-FFF2-40B4-BE49-F238E27FC236}">
                <a16:creationId xmlns:a16="http://schemas.microsoft.com/office/drawing/2014/main" id="{17E97F99-1A53-1C69-852B-ACA32F43EB74}"/>
              </a:ext>
            </a:extLst>
          </p:cNvPr>
          <p:cNvSpPr/>
          <p:nvPr/>
        </p:nvSpPr>
        <p:spPr>
          <a:xfrm>
            <a:off x="1066800" y="5143500"/>
            <a:ext cx="6705600" cy="0"/>
          </a:xfrm>
          <a:prstGeom prst="line">
            <a:avLst/>
          </a:prstGeom>
          <a:ln w="19050" cap="flat">
            <a:solidFill>
              <a:srgbClr val="1B75BB"/>
            </a:solidFill>
            <a:prstDash val="solid"/>
            <a:headEnd type="none" w="sm" len="sm"/>
            <a:tailEnd type="none" w="sm" len="sm"/>
          </a:ln>
        </p:spPr>
      </p:sp>
      <p:sp>
        <p:nvSpPr>
          <p:cNvPr id="20" name="Rektangel 19">
            <a:extLst>
              <a:ext uri="{FF2B5EF4-FFF2-40B4-BE49-F238E27FC236}">
                <a16:creationId xmlns:a16="http://schemas.microsoft.com/office/drawing/2014/main" id="{F5269E4D-9B73-F3A2-0256-40F49CA649E4}"/>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1" name="TextBox 8">
            <a:extLst>
              <a:ext uri="{FF2B5EF4-FFF2-40B4-BE49-F238E27FC236}">
                <a16:creationId xmlns:a16="http://schemas.microsoft.com/office/drawing/2014/main" id="{5C610BE5-D6D2-89A9-C049-0AB593F69CD3}"/>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sp>
        <p:nvSpPr>
          <p:cNvPr id="4" name="TextBox 8">
            <a:extLst>
              <a:ext uri="{FF2B5EF4-FFF2-40B4-BE49-F238E27FC236}">
                <a16:creationId xmlns:a16="http://schemas.microsoft.com/office/drawing/2014/main" id="{C5B4E62E-3403-A74C-9679-32076D748AB5}"/>
              </a:ext>
            </a:extLst>
          </p:cNvPr>
          <p:cNvSpPr txBox="1"/>
          <p:nvPr/>
        </p:nvSpPr>
        <p:spPr>
          <a:xfrm>
            <a:off x="11854327" y="4035504"/>
            <a:ext cx="6011779" cy="2215991"/>
          </a:xfrm>
          <a:prstGeom prst="rect">
            <a:avLst/>
          </a:prstGeom>
        </p:spPr>
        <p:txBody>
          <a:bodyPr wrap="square" lIns="0" tIns="0" rIns="0" bIns="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Central production possible due to half-life.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Synthesis: isotope exchange (MIBG + Na[¹²³I]I, ammonium </a:t>
            </a:r>
            <a:r>
              <a:rPr kumimoji="0" lang="en-AU" sz="2400" b="0" i="0" u="none" strike="noStrike" kern="1200" cap="none" spc="0" normalizeH="0" baseline="0" noProof="0" dirty="0" err="1">
                <a:ln>
                  <a:noFill/>
                </a:ln>
                <a:solidFill>
                  <a:prstClr val="black"/>
                </a:solidFill>
                <a:effectLst/>
                <a:uLnTx/>
                <a:uFillTx/>
                <a:latin typeface="Calibri"/>
                <a:ea typeface="+mn-ea"/>
                <a:cs typeface="+mn-cs"/>
              </a:rPr>
              <a:t>sulfate</a:t>
            </a:r>
            <a:r>
              <a:rPr kumimoji="0" lang="en-AU" sz="2400" b="0" i="0" u="none" strike="noStrike" kern="1200" cap="none" spc="0" normalizeH="0" baseline="0" noProof="0" dirty="0">
                <a:ln>
                  <a:noFill/>
                </a:ln>
                <a:solidFill>
                  <a:prstClr val="black"/>
                </a:solidFill>
                <a:effectLst/>
                <a:uLnTx/>
                <a:uFillTx/>
                <a:latin typeface="Calibri"/>
                <a:ea typeface="+mn-ea"/>
                <a:cs typeface="+mn-cs"/>
              </a:rPr>
              <a:t> catalyst).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Purification: ion-exchange resin removes free iodide.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Sterilisation: final filter.</a:t>
            </a:r>
            <a:endParaRPr lang="en-US" sz="2400" dirty="0">
              <a:solidFill>
                <a:srgbClr val="044579"/>
              </a:solidFill>
              <a:latin typeface="Poppins"/>
              <a:ea typeface="Poppins"/>
              <a:cs typeface="Poppins"/>
              <a:sym typeface="Poppins"/>
            </a:endParaRPr>
          </a:p>
        </p:txBody>
      </p:sp>
    </p:spTree>
    <p:extLst>
      <p:ext uri="{BB962C8B-B14F-4D97-AF65-F5344CB8AC3E}">
        <p14:creationId xmlns:p14="http://schemas.microsoft.com/office/powerpoint/2010/main" val="1068972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10325" y="5438994"/>
            <a:ext cx="6492240" cy="0"/>
          </a:xfrm>
          <a:prstGeom prst="line">
            <a:avLst/>
          </a:prstGeom>
          <a:ln w="19050" cap="flat">
            <a:solidFill>
              <a:srgbClr val="1B75BB"/>
            </a:solidFill>
            <a:prstDash val="solid"/>
            <a:headEnd type="none" w="sm" len="sm"/>
            <a:tailEnd type="none" w="sm" len="sm"/>
          </a:ln>
        </p:spPr>
      </p:sp>
      <p:sp>
        <p:nvSpPr>
          <p:cNvPr id="4" name="AutoShape 4"/>
          <p:cNvSpPr/>
          <p:nvPr/>
        </p:nvSpPr>
        <p:spPr>
          <a:xfrm>
            <a:off x="652526" y="2543227"/>
            <a:ext cx="6492240" cy="0"/>
          </a:xfrm>
          <a:prstGeom prst="line">
            <a:avLst/>
          </a:prstGeom>
          <a:ln w="19050" cap="flat">
            <a:solidFill>
              <a:srgbClr val="1B75BB"/>
            </a:solidFill>
            <a:prstDash val="solid"/>
            <a:headEnd type="none" w="sm" len="sm"/>
            <a:tailEnd type="none" w="sm" len="sm"/>
          </a:ln>
        </p:spPr>
      </p:sp>
      <p:sp>
        <p:nvSpPr>
          <p:cNvPr id="8" name="TextBox 8"/>
          <p:cNvSpPr txBox="1"/>
          <p:nvPr/>
        </p:nvSpPr>
        <p:spPr>
          <a:xfrm>
            <a:off x="304800" y="5641433"/>
            <a:ext cx="12192000" cy="4463273"/>
          </a:xfrm>
          <a:prstGeom prst="rect">
            <a:avLst/>
          </a:prstGeom>
        </p:spPr>
        <p:txBody>
          <a:bodyPr wrap="square" lIns="0" tIns="0" rIns="0" bIns="0" rtlCol="0" anchor="t">
            <a:spAutoFit/>
          </a:bodyPr>
          <a:lstStyle/>
          <a:p>
            <a:pPr marL="633413" lvl="1" indent="-193675" algn="just">
              <a:lnSpc>
                <a:spcPct val="150000"/>
              </a:lnSpc>
              <a:buFont typeface="Arial"/>
              <a:buChar char="•"/>
            </a:pPr>
            <a:r>
              <a:rPr lang="en-US" sz="2800" dirty="0">
                <a:solidFill>
                  <a:srgbClr val="044579"/>
                </a:solidFill>
                <a:latin typeface="Poppins"/>
                <a:ea typeface="Poppins"/>
                <a:cs typeface="Poppins"/>
                <a:sym typeface="Poppins"/>
              </a:rPr>
              <a:t>Sterile, endotoxin-free solution of 1-(3-[¹²³I]</a:t>
            </a:r>
            <a:r>
              <a:rPr lang="en-US" sz="2800" dirty="0" err="1">
                <a:solidFill>
                  <a:srgbClr val="044579"/>
                </a:solidFill>
                <a:latin typeface="Poppins"/>
                <a:ea typeface="Poppins"/>
                <a:cs typeface="Poppins"/>
                <a:sym typeface="Poppins"/>
              </a:rPr>
              <a:t>iodobenzyl</a:t>
            </a:r>
            <a:r>
              <a:rPr lang="en-US" sz="2800" dirty="0">
                <a:solidFill>
                  <a:srgbClr val="044579"/>
                </a:solidFill>
                <a:latin typeface="Poppins"/>
                <a:ea typeface="Poppins"/>
                <a:cs typeface="Poppins"/>
                <a:sym typeface="Poppins"/>
              </a:rPr>
              <a:t>)guanidine or its salts.</a:t>
            </a:r>
          </a:p>
          <a:p>
            <a:pPr marL="633413" lvl="1" indent="-193675" algn="just">
              <a:lnSpc>
                <a:spcPct val="150000"/>
              </a:lnSpc>
              <a:buFont typeface="Arial"/>
              <a:buChar char="•"/>
            </a:pPr>
            <a:r>
              <a:rPr lang="en-US" sz="2800" dirty="0">
                <a:solidFill>
                  <a:srgbClr val="044579"/>
                </a:solidFill>
                <a:latin typeface="Poppins"/>
                <a:ea typeface="Poppins"/>
                <a:cs typeface="Poppins"/>
                <a:sym typeface="Poppins"/>
              </a:rPr>
              <a:t>May contain stabilizers (ascorbic acid), catalysts (copper ions), buffer, and preservatives.</a:t>
            </a:r>
          </a:p>
          <a:p>
            <a:pPr marL="633413" lvl="1" indent="-193675" algn="just">
              <a:lnSpc>
                <a:spcPct val="150000"/>
              </a:lnSpc>
              <a:buFont typeface="Arial"/>
              <a:buChar char="•"/>
            </a:pPr>
            <a:r>
              <a:rPr lang="en-US" sz="2800" dirty="0">
                <a:solidFill>
                  <a:srgbClr val="044579"/>
                </a:solidFill>
                <a:latin typeface="Poppins"/>
                <a:ea typeface="Poppins"/>
                <a:cs typeface="Poppins"/>
                <a:sym typeface="Poppins"/>
              </a:rPr>
              <a:t>Contains 90–110% of stated iodine-123 activity at reference time.</a:t>
            </a:r>
          </a:p>
          <a:p>
            <a:pPr marL="633413" lvl="1" indent="-193675" algn="just">
              <a:lnSpc>
                <a:spcPct val="150000"/>
              </a:lnSpc>
              <a:buFont typeface="Arial"/>
              <a:buChar char="•"/>
            </a:pPr>
            <a:r>
              <a:rPr lang="en-US" sz="2800" dirty="0">
                <a:solidFill>
                  <a:srgbClr val="044579"/>
                </a:solidFill>
                <a:latin typeface="Poppins"/>
                <a:ea typeface="Poppins"/>
                <a:cs typeface="Poppins"/>
                <a:sym typeface="Poppins"/>
              </a:rPr>
              <a:t>Shows a specific radioactivity of minimum 10GBq of iodine-123 per gram of </a:t>
            </a:r>
            <a:r>
              <a:rPr lang="en-US" sz="2800" dirty="0" err="1">
                <a:solidFill>
                  <a:srgbClr val="044579"/>
                </a:solidFill>
                <a:latin typeface="Poppins"/>
                <a:ea typeface="Poppins"/>
                <a:cs typeface="Poppins"/>
                <a:sym typeface="Poppins"/>
              </a:rPr>
              <a:t>iobenguane</a:t>
            </a:r>
            <a:r>
              <a:rPr lang="en-US" sz="2800" dirty="0">
                <a:solidFill>
                  <a:srgbClr val="044579"/>
                </a:solidFill>
                <a:latin typeface="Poppins"/>
                <a:ea typeface="Poppins"/>
                <a:cs typeface="Poppins"/>
                <a:sym typeface="Poppins"/>
              </a:rPr>
              <a:t> base.</a:t>
            </a:r>
          </a:p>
        </p:txBody>
      </p:sp>
      <p:sp>
        <p:nvSpPr>
          <p:cNvPr id="10" name="TextBox 7">
            <a:extLst>
              <a:ext uri="{FF2B5EF4-FFF2-40B4-BE49-F238E27FC236}">
                <a16:creationId xmlns:a16="http://schemas.microsoft.com/office/drawing/2014/main" id="{D814A17A-F8EB-8732-C60D-9AEB0A5596C9}"/>
              </a:ext>
            </a:extLst>
          </p:cNvPr>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Name</a:t>
            </a:r>
          </a:p>
        </p:txBody>
      </p:sp>
      <p:sp>
        <p:nvSpPr>
          <p:cNvPr id="11" name="TextBox 7">
            <a:extLst>
              <a:ext uri="{FF2B5EF4-FFF2-40B4-BE49-F238E27FC236}">
                <a16:creationId xmlns:a16="http://schemas.microsoft.com/office/drawing/2014/main" id="{A7C995FB-1C41-0D9C-1C63-8030F252B335}"/>
              </a:ext>
            </a:extLst>
          </p:cNvPr>
          <p:cNvSpPr txBox="1"/>
          <p:nvPr/>
        </p:nvSpPr>
        <p:spPr>
          <a:xfrm>
            <a:off x="652526" y="4381500"/>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Definition</a:t>
            </a:r>
          </a:p>
        </p:txBody>
      </p:sp>
      <p:pic>
        <p:nvPicPr>
          <p:cNvPr id="12" name="Bildobjekt 11">
            <a:extLst>
              <a:ext uri="{FF2B5EF4-FFF2-40B4-BE49-F238E27FC236}">
                <a16:creationId xmlns:a16="http://schemas.microsoft.com/office/drawing/2014/main" id="{53A3FCF7-BF02-C382-FC94-E6C14D1BF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1014" y="507691"/>
            <a:ext cx="6677332" cy="5019592"/>
          </a:xfrm>
          <a:prstGeom prst="rect">
            <a:avLst/>
          </a:prstGeom>
        </p:spPr>
      </p:pic>
      <p:sp>
        <p:nvSpPr>
          <p:cNvPr id="13" name="Rektangel 12">
            <a:extLst>
              <a:ext uri="{FF2B5EF4-FFF2-40B4-BE49-F238E27FC236}">
                <a16:creationId xmlns:a16="http://schemas.microsoft.com/office/drawing/2014/main" id="{47FA2D9F-BE2D-E659-FBA4-2049F8D51599}"/>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AC31044F-1F89-BF5B-1E3D-99A0EDB69482}"/>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sp>
        <p:nvSpPr>
          <p:cNvPr id="16" name="textruta 15">
            <a:extLst>
              <a:ext uri="{FF2B5EF4-FFF2-40B4-BE49-F238E27FC236}">
                <a16:creationId xmlns:a16="http://schemas.microsoft.com/office/drawing/2014/main" id="{412E9A49-FEA1-4EB0-4F49-BE146676CCE6}"/>
              </a:ext>
            </a:extLst>
          </p:cNvPr>
          <p:cNvSpPr txBox="1"/>
          <p:nvPr/>
        </p:nvSpPr>
        <p:spPr>
          <a:xfrm>
            <a:off x="533400" y="2620701"/>
            <a:ext cx="6125898" cy="1477328"/>
          </a:xfrm>
          <a:prstGeom prst="rect">
            <a:avLst/>
          </a:prstGeom>
          <a:noFill/>
        </p:spPr>
        <p:txBody>
          <a:bodyPr wrap="square">
            <a:spAutoFit/>
          </a:bodyPr>
          <a:lstStyle/>
          <a:p>
            <a:pPr>
              <a:lnSpc>
                <a:spcPct val="150000"/>
              </a:lnSpc>
            </a:pPr>
            <a:r>
              <a:rPr lang="sv-SE" sz="2400" dirty="0">
                <a:solidFill>
                  <a:srgbClr val="044579"/>
                </a:solidFill>
                <a:latin typeface="Poppins" panose="00000500000000000000" pitchFamily="2" charset="0"/>
                <a:cs typeface="Poppins" panose="00000500000000000000" pitchFamily="2" charset="0"/>
              </a:rPr>
              <a:t>IOBENGUANE (</a:t>
            </a:r>
            <a:r>
              <a:rPr lang="sv-SE" sz="2400" baseline="30000" dirty="0">
                <a:solidFill>
                  <a:srgbClr val="044579"/>
                </a:solidFill>
                <a:latin typeface="Poppins" panose="00000500000000000000" pitchFamily="2" charset="0"/>
                <a:cs typeface="Poppins" panose="00000500000000000000" pitchFamily="2" charset="0"/>
              </a:rPr>
              <a:t>123</a:t>
            </a:r>
            <a:r>
              <a:rPr lang="sv-SE" sz="2400" dirty="0">
                <a:solidFill>
                  <a:srgbClr val="044579"/>
                </a:solidFill>
                <a:latin typeface="Poppins" panose="00000500000000000000" pitchFamily="2" charset="0"/>
                <a:cs typeface="Poppins" panose="00000500000000000000" pitchFamily="2" charset="0"/>
              </a:rPr>
              <a:t>I) INJECTION </a:t>
            </a:r>
          </a:p>
          <a:p>
            <a:pPr>
              <a:lnSpc>
                <a:spcPct val="150000"/>
              </a:lnSpc>
            </a:pPr>
            <a:r>
              <a:rPr lang="sv-SE" sz="2400" i="1" dirty="0" err="1">
                <a:solidFill>
                  <a:srgbClr val="044579"/>
                </a:solidFill>
                <a:latin typeface="Poppins" panose="00000500000000000000" pitchFamily="2" charset="0"/>
                <a:cs typeface="Poppins" panose="00000500000000000000" pitchFamily="2" charset="0"/>
              </a:rPr>
              <a:t>Iobenguani</a:t>
            </a:r>
            <a:r>
              <a:rPr lang="sv-SE" sz="2400" i="1" dirty="0">
                <a:solidFill>
                  <a:srgbClr val="044579"/>
                </a:solidFill>
                <a:latin typeface="Poppins" panose="00000500000000000000" pitchFamily="2" charset="0"/>
                <a:cs typeface="Poppins" panose="00000500000000000000" pitchFamily="2" charset="0"/>
              </a:rPr>
              <a:t> (</a:t>
            </a:r>
            <a:r>
              <a:rPr lang="sv-SE" sz="2400" i="1" baseline="30000" dirty="0">
                <a:solidFill>
                  <a:srgbClr val="044579"/>
                </a:solidFill>
                <a:latin typeface="Poppins" panose="00000500000000000000" pitchFamily="2" charset="0"/>
                <a:cs typeface="Poppins" panose="00000500000000000000" pitchFamily="2" charset="0"/>
              </a:rPr>
              <a:t>123</a:t>
            </a:r>
            <a:r>
              <a:rPr lang="sv-SE" sz="2400" i="1" dirty="0">
                <a:solidFill>
                  <a:srgbClr val="044579"/>
                </a:solidFill>
                <a:latin typeface="Poppins" panose="00000500000000000000" pitchFamily="2" charset="0"/>
                <a:cs typeface="Poppins" panose="00000500000000000000" pitchFamily="2" charset="0"/>
              </a:rPr>
              <a:t>I) </a:t>
            </a:r>
            <a:r>
              <a:rPr lang="sv-SE" sz="2400" i="1" dirty="0" err="1">
                <a:solidFill>
                  <a:srgbClr val="044579"/>
                </a:solidFill>
                <a:latin typeface="Poppins" panose="00000500000000000000" pitchFamily="2" charset="0"/>
                <a:cs typeface="Poppins" panose="00000500000000000000" pitchFamily="2" charset="0"/>
              </a:rPr>
              <a:t>solutio</a:t>
            </a:r>
            <a:r>
              <a:rPr lang="sv-SE" sz="2400" i="1" dirty="0">
                <a:solidFill>
                  <a:srgbClr val="044579"/>
                </a:solidFill>
                <a:latin typeface="Poppins" panose="00000500000000000000" pitchFamily="2" charset="0"/>
                <a:cs typeface="Poppins" panose="00000500000000000000" pitchFamily="2" charset="0"/>
              </a:rPr>
              <a:t> </a:t>
            </a:r>
            <a:r>
              <a:rPr lang="sv-SE" sz="2400" i="1" dirty="0" err="1">
                <a:solidFill>
                  <a:srgbClr val="044579"/>
                </a:solidFill>
                <a:latin typeface="Poppins" panose="00000500000000000000" pitchFamily="2" charset="0"/>
                <a:cs typeface="Poppins" panose="00000500000000000000" pitchFamily="2" charset="0"/>
              </a:rPr>
              <a:t>iniectabilis</a:t>
            </a:r>
            <a:endParaRPr lang="sv-SE" sz="2400" i="1" dirty="0">
              <a:solidFill>
                <a:srgbClr val="044579"/>
              </a:solidFill>
              <a:latin typeface="Poppins" panose="00000500000000000000" pitchFamily="2" charset="0"/>
              <a:cs typeface="Poppins" panose="00000500000000000000" pitchFamily="2" charset="0"/>
            </a:endParaRPr>
          </a:p>
          <a:p>
            <a:endParaRPr lang="sv-SE" dirty="0"/>
          </a:p>
        </p:txBody>
      </p:sp>
      <p:sp>
        <p:nvSpPr>
          <p:cNvPr id="2" name="Freeform 6">
            <a:extLst>
              <a:ext uri="{FF2B5EF4-FFF2-40B4-BE49-F238E27FC236}">
                <a16:creationId xmlns:a16="http://schemas.microsoft.com/office/drawing/2014/main" id="{2DAA4314-328C-E7EC-8FAC-F083739D1FBC}"/>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2A426-24C0-5CB2-54FF-5720573E0700}"/>
            </a:ext>
          </a:extLst>
        </p:cNvPr>
        <p:cNvGrpSpPr/>
        <p:nvPr/>
      </p:nvGrpSpPr>
      <p:grpSpPr>
        <a:xfrm>
          <a:off x="0" y="0"/>
          <a:ext cx="0" cy="0"/>
          <a:chOff x="0" y="0"/>
          <a:chExt cx="0" cy="0"/>
        </a:xfrm>
      </p:grpSpPr>
      <p:sp>
        <p:nvSpPr>
          <p:cNvPr id="3" name="AutoShape 3">
            <a:extLst>
              <a:ext uri="{FF2B5EF4-FFF2-40B4-BE49-F238E27FC236}">
                <a16:creationId xmlns:a16="http://schemas.microsoft.com/office/drawing/2014/main" id="{E339CC6D-3408-D6C6-0536-E567EF3E3838}"/>
              </a:ext>
            </a:extLst>
          </p:cNvPr>
          <p:cNvSpPr/>
          <p:nvPr/>
        </p:nvSpPr>
        <p:spPr>
          <a:xfrm>
            <a:off x="710325" y="5991923"/>
            <a:ext cx="6492240" cy="0"/>
          </a:xfrm>
          <a:prstGeom prst="line">
            <a:avLst/>
          </a:prstGeom>
          <a:ln w="19050" cap="flat">
            <a:solidFill>
              <a:srgbClr val="1B75BB"/>
            </a:solidFill>
            <a:prstDash val="solid"/>
            <a:headEnd type="none" w="sm" len="sm"/>
            <a:tailEnd type="none" w="sm" len="sm"/>
          </a:ln>
        </p:spPr>
      </p:sp>
      <p:sp>
        <p:nvSpPr>
          <p:cNvPr id="4" name="AutoShape 4">
            <a:extLst>
              <a:ext uri="{FF2B5EF4-FFF2-40B4-BE49-F238E27FC236}">
                <a16:creationId xmlns:a16="http://schemas.microsoft.com/office/drawing/2014/main" id="{9A87A991-6A37-D395-32BF-6015406685A8}"/>
              </a:ext>
            </a:extLst>
          </p:cNvPr>
          <p:cNvSpPr/>
          <p:nvPr/>
        </p:nvSpPr>
        <p:spPr>
          <a:xfrm>
            <a:off x="652526" y="2543227"/>
            <a:ext cx="6492240" cy="0"/>
          </a:xfrm>
          <a:prstGeom prst="line">
            <a:avLst/>
          </a:prstGeom>
          <a:ln w="19050" cap="flat">
            <a:solidFill>
              <a:srgbClr val="1B75BB"/>
            </a:solidFill>
            <a:prstDash val="solid"/>
            <a:headEnd type="none" w="sm" len="sm"/>
            <a:tailEnd type="none" w="sm" len="sm"/>
          </a:ln>
        </p:spPr>
      </p:sp>
      <p:sp>
        <p:nvSpPr>
          <p:cNvPr id="10" name="TextBox 7">
            <a:extLst>
              <a:ext uri="{FF2B5EF4-FFF2-40B4-BE49-F238E27FC236}">
                <a16:creationId xmlns:a16="http://schemas.microsoft.com/office/drawing/2014/main" id="{193A607A-BFE8-0B78-1EA7-AD14D7B3F4A6}"/>
              </a:ext>
            </a:extLst>
          </p:cNvPr>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Characters</a:t>
            </a:r>
          </a:p>
        </p:txBody>
      </p:sp>
      <p:sp>
        <p:nvSpPr>
          <p:cNvPr id="11" name="TextBox 7">
            <a:extLst>
              <a:ext uri="{FF2B5EF4-FFF2-40B4-BE49-F238E27FC236}">
                <a16:creationId xmlns:a16="http://schemas.microsoft.com/office/drawing/2014/main" id="{3E42BCA1-AA00-53DC-86FA-E55E99B2B568}"/>
              </a:ext>
            </a:extLst>
          </p:cNvPr>
          <p:cNvSpPr txBox="1"/>
          <p:nvPr/>
        </p:nvSpPr>
        <p:spPr>
          <a:xfrm>
            <a:off x="652526" y="4934429"/>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Identification</a:t>
            </a:r>
          </a:p>
        </p:txBody>
      </p:sp>
      <p:pic>
        <p:nvPicPr>
          <p:cNvPr id="12" name="Bildobjekt 11">
            <a:extLst>
              <a:ext uri="{FF2B5EF4-FFF2-40B4-BE49-F238E27FC236}">
                <a16:creationId xmlns:a16="http://schemas.microsoft.com/office/drawing/2014/main" id="{513B4F50-CE12-5D09-3714-3D5FFF596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68200" y="647700"/>
            <a:ext cx="5000932" cy="3759382"/>
          </a:xfrm>
          <a:prstGeom prst="rect">
            <a:avLst/>
          </a:prstGeom>
        </p:spPr>
      </p:pic>
      <p:sp>
        <p:nvSpPr>
          <p:cNvPr id="13" name="Rektangel 12">
            <a:extLst>
              <a:ext uri="{FF2B5EF4-FFF2-40B4-BE49-F238E27FC236}">
                <a16:creationId xmlns:a16="http://schemas.microsoft.com/office/drawing/2014/main" id="{9598112E-E28F-9481-3F81-0C11F8CAAE48}"/>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5C065FEB-0831-AF21-B680-69A259825685}"/>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sp>
        <p:nvSpPr>
          <p:cNvPr id="2" name="TextBox 6">
            <a:extLst>
              <a:ext uri="{FF2B5EF4-FFF2-40B4-BE49-F238E27FC236}">
                <a16:creationId xmlns:a16="http://schemas.microsoft.com/office/drawing/2014/main" id="{B23F75BF-E9D9-BBAF-FFB9-23C73C3F9DDB}"/>
              </a:ext>
            </a:extLst>
          </p:cNvPr>
          <p:cNvSpPr txBox="1"/>
          <p:nvPr/>
        </p:nvSpPr>
        <p:spPr>
          <a:xfrm>
            <a:off x="533400" y="2723185"/>
            <a:ext cx="8153400" cy="2160015"/>
          </a:xfrm>
          <a:prstGeom prst="rect">
            <a:avLst/>
          </a:prstGeom>
        </p:spPr>
        <p:txBody>
          <a:bodyPr wrap="square" lIns="0" tIns="0" rIns="0" bIns="0" rtlCol="0" anchor="t">
            <a:spAutoFit/>
          </a:bodyPr>
          <a:lstStyle/>
          <a:p>
            <a:pPr marL="436995" lvl="1" indent="-218497" algn="just">
              <a:lnSpc>
                <a:spcPct val="150000"/>
              </a:lnSpc>
              <a:buFont typeface="Arial"/>
              <a:buChar char="•"/>
            </a:pPr>
            <a:r>
              <a:rPr lang="en-US" sz="2400" dirty="0">
                <a:solidFill>
                  <a:srgbClr val="044579"/>
                </a:solidFill>
                <a:latin typeface="Poppins"/>
                <a:ea typeface="Poppins"/>
                <a:cs typeface="Poppins"/>
                <a:sym typeface="Poppins"/>
              </a:rPr>
              <a:t>Appearance: Clear, colorless or slightly yellow solution.</a:t>
            </a:r>
          </a:p>
          <a:p>
            <a:pPr marL="436995" lvl="1" indent="-218497" algn="just">
              <a:lnSpc>
                <a:spcPct val="150000"/>
              </a:lnSpc>
              <a:buFont typeface="Arial"/>
              <a:buChar char="•"/>
            </a:pPr>
            <a:r>
              <a:rPr lang="en-US" sz="2400" dirty="0">
                <a:solidFill>
                  <a:srgbClr val="044579"/>
                </a:solidFill>
                <a:latin typeface="Poppins"/>
                <a:ea typeface="Poppins"/>
                <a:cs typeface="Poppins"/>
                <a:sym typeface="Poppins"/>
              </a:rPr>
              <a:t>¹²³I isotope characterized by ~13.2 h half-life and : 159 keV γ emission peak.</a:t>
            </a:r>
          </a:p>
        </p:txBody>
      </p:sp>
      <p:sp>
        <p:nvSpPr>
          <p:cNvPr id="5" name="TextBox 7">
            <a:extLst>
              <a:ext uri="{FF2B5EF4-FFF2-40B4-BE49-F238E27FC236}">
                <a16:creationId xmlns:a16="http://schemas.microsoft.com/office/drawing/2014/main" id="{4E83C96D-2BFE-AE04-9E0F-B1094199E679}"/>
              </a:ext>
            </a:extLst>
          </p:cNvPr>
          <p:cNvSpPr txBox="1"/>
          <p:nvPr/>
        </p:nvSpPr>
        <p:spPr>
          <a:xfrm>
            <a:off x="560055" y="6606939"/>
            <a:ext cx="6145545" cy="3671133"/>
          </a:xfrm>
          <a:prstGeom prst="rect">
            <a:avLst/>
          </a:prstGeom>
        </p:spPr>
        <p:txBody>
          <a:bodyPr wrap="square" lIns="0" tIns="0" rIns="0" bIns="0" rtlCol="0" anchor="t">
            <a:spAutoFit/>
          </a:bodyPr>
          <a:lstStyle/>
          <a:p>
            <a:pPr marL="436995" lvl="1" indent="-218497" algn="just">
              <a:lnSpc>
                <a:spcPct val="150000"/>
              </a:lnSpc>
              <a:buFont typeface="Arial"/>
              <a:buChar char="•"/>
            </a:pPr>
            <a:r>
              <a:rPr lang="en-US" sz="2400" dirty="0">
                <a:solidFill>
                  <a:srgbClr val="044579"/>
                </a:solidFill>
                <a:latin typeface="Poppins"/>
                <a:ea typeface="Poppins"/>
                <a:cs typeface="Poppins"/>
                <a:sym typeface="Poppins"/>
              </a:rPr>
              <a:t>Gamma/X-ray spectrometry: Confirms radionuclide (¹²³I γ peak at 159 keV).</a:t>
            </a:r>
          </a:p>
          <a:p>
            <a:pPr marL="436995" lvl="1" indent="-218497" algn="just">
              <a:lnSpc>
                <a:spcPct val="150000"/>
              </a:lnSpc>
              <a:buFont typeface="Arial"/>
              <a:buChar char="•"/>
            </a:pPr>
            <a:r>
              <a:rPr lang="en-US" sz="2400" dirty="0">
                <a:solidFill>
                  <a:srgbClr val="044579"/>
                </a:solidFill>
                <a:latin typeface="Poppins"/>
                <a:ea typeface="Poppins"/>
                <a:cs typeface="Poppins"/>
                <a:sym typeface="Poppins"/>
              </a:rPr>
              <a:t>Chromatography (radiochemical purity test): Confirms the molecule itself is [¹²³I]-</a:t>
            </a:r>
            <a:r>
              <a:rPr lang="en-US" sz="2400" dirty="0" err="1">
                <a:solidFill>
                  <a:srgbClr val="044579"/>
                </a:solidFill>
                <a:latin typeface="Poppins"/>
                <a:ea typeface="Poppins"/>
                <a:cs typeface="Poppins"/>
                <a:sym typeface="Poppins"/>
              </a:rPr>
              <a:t>iobenguane</a:t>
            </a:r>
            <a:r>
              <a:rPr lang="en-US" sz="2400" dirty="0">
                <a:solidFill>
                  <a:srgbClr val="044579"/>
                </a:solidFill>
                <a:latin typeface="Poppins"/>
                <a:ea typeface="Poppins"/>
                <a:cs typeface="Poppins"/>
                <a:sym typeface="Poppins"/>
              </a:rPr>
              <a:t>.</a:t>
            </a:r>
          </a:p>
          <a:p>
            <a:pPr algn="just">
              <a:lnSpc>
                <a:spcPts val="2833"/>
              </a:lnSpc>
            </a:pPr>
            <a:endParaRPr lang="en-US" sz="2024" dirty="0">
              <a:solidFill>
                <a:srgbClr val="044579"/>
              </a:solidFill>
              <a:latin typeface="Poppins"/>
              <a:ea typeface="Poppins"/>
              <a:cs typeface="Poppins"/>
              <a:sym typeface="Poppins"/>
            </a:endParaRPr>
          </a:p>
        </p:txBody>
      </p:sp>
      <p:pic>
        <p:nvPicPr>
          <p:cNvPr id="17" name="Picture 16">
            <a:extLst>
              <a:ext uri="{FF2B5EF4-FFF2-40B4-BE49-F238E27FC236}">
                <a16:creationId xmlns:a16="http://schemas.microsoft.com/office/drawing/2014/main" id="{025CED8C-CA22-44D0-FD20-EA49462039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7397" y="4838700"/>
            <a:ext cx="9121735" cy="918295"/>
          </a:xfrm>
          <a:prstGeom prst="rect">
            <a:avLst/>
          </a:prstGeom>
        </p:spPr>
      </p:pic>
      <p:pic>
        <p:nvPicPr>
          <p:cNvPr id="19" name="Picture 18" descr="A white sheet with black text&#10;&#10;AI-generated content may be incorrect.">
            <a:extLst>
              <a:ext uri="{FF2B5EF4-FFF2-40B4-BE49-F238E27FC236}">
                <a16:creationId xmlns:a16="http://schemas.microsoft.com/office/drawing/2014/main" id="{6373C767-F46A-1319-B593-30FED80A90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8283" y="5756995"/>
            <a:ext cx="9110849" cy="2486458"/>
          </a:xfrm>
          <a:prstGeom prst="rect">
            <a:avLst/>
          </a:prstGeom>
        </p:spPr>
      </p:pic>
      <p:sp>
        <p:nvSpPr>
          <p:cNvPr id="20" name="TextBox 19">
            <a:extLst>
              <a:ext uri="{FF2B5EF4-FFF2-40B4-BE49-F238E27FC236}">
                <a16:creationId xmlns:a16="http://schemas.microsoft.com/office/drawing/2014/main" id="{52E4B2C8-C8E7-CBA4-BF5D-F56FB60FC617}"/>
              </a:ext>
            </a:extLst>
          </p:cNvPr>
          <p:cNvSpPr txBox="1"/>
          <p:nvPr/>
        </p:nvSpPr>
        <p:spPr>
          <a:xfrm>
            <a:off x="8040464" y="8230969"/>
            <a:ext cx="9942736" cy="646331"/>
          </a:xfrm>
          <a:prstGeom prst="rect">
            <a:avLst/>
          </a:prstGeom>
          <a:noFill/>
        </p:spPr>
        <p:txBody>
          <a:bodyPr wrap="square" rtlCol="0">
            <a:spAutoFit/>
          </a:bodyPr>
          <a:lstStyle/>
          <a:p>
            <a:r>
              <a:rPr lang="en-AU" i="1" dirty="0"/>
              <a:t>5.7. TABLE OF PHYSICAL</a:t>
            </a:r>
            <a:r>
              <a:rPr lang="en-AU" dirty="0"/>
              <a:t> </a:t>
            </a:r>
            <a:r>
              <a:rPr lang="en-AU" i="1" dirty="0"/>
              <a:t>CHARACTERISTICS OF</a:t>
            </a:r>
            <a:r>
              <a:rPr lang="en-AU" dirty="0"/>
              <a:t> </a:t>
            </a:r>
            <a:r>
              <a:rPr lang="en-AU" i="1" dirty="0"/>
              <a:t>RADIONUCLIDES MENTIONED IN</a:t>
            </a:r>
            <a:r>
              <a:rPr lang="en-AU" dirty="0"/>
              <a:t> </a:t>
            </a:r>
            <a:r>
              <a:rPr lang="en-AU" i="1" dirty="0"/>
              <a:t>Eu Phr.</a:t>
            </a:r>
            <a:endParaRPr lang="en-AU" dirty="0"/>
          </a:p>
          <a:p>
            <a:endParaRPr lang="en-US" dirty="0"/>
          </a:p>
        </p:txBody>
      </p:sp>
      <p:sp>
        <p:nvSpPr>
          <p:cNvPr id="7" name="Freeform 6">
            <a:extLst>
              <a:ext uri="{FF2B5EF4-FFF2-40B4-BE49-F238E27FC236}">
                <a16:creationId xmlns:a16="http://schemas.microsoft.com/office/drawing/2014/main" id="{55C388DA-3C3F-F2AC-35D0-15D97DD2B4BB}"/>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extLst>
      <p:ext uri="{BB962C8B-B14F-4D97-AF65-F5344CB8AC3E}">
        <p14:creationId xmlns:p14="http://schemas.microsoft.com/office/powerpoint/2010/main" val="2907016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DE9C2-BD91-E12D-EF74-21B26455E872}"/>
            </a:ext>
          </a:extLst>
        </p:cNvPr>
        <p:cNvGrpSpPr/>
        <p:nvPr/>
      </p:nvGrpSpPr>
      <p:grpSpPr>
        <a:xfrm>
          <a:off x="0" y="0"/>
          <a:ext cx="0" cy="0"/>
          <a:chOff x="0" y="0"/>
          <a:chExt cx="0" cy="0"/>
        </a:xfrm>
      </p:grpSpPr>
      <p:sp>
        <p:nvSpPr>
          <p:cNvPr id="4" name="AutoShape 4">
            <a:extLst>
              <a:ext uri="{FF2B5EF4-FFF2-40B4-BE49-F238E27FC236}">
                <a16:creationId xmlns:a16="http://schemas.microsoft.com/office/drawing/2014/main" id="{E1824737-9DEF-C16A-5395-0226A6158F42}"/>
              </a:ext>
            </a:extLst>
          </p:cNvPr>
          <p:cNvSpPr/>
          <p:nvPr/>
        </p:nvSpPr>
        <p:spPr>
          <a:xfrm>
            <a:off x="652526" y="2013259"/>
            <a:ext cx="6492240" cy="0"/>
          </a:xfrm>
          <a:prstGeom prst="line">
            <a:avLst/>
          </a:prstGeom>
          <a:ln w="19050" cap="flat">
            <a:solidFill>
              <a:srgbClr val="1B75BB"/>
            </a:solidFill>
            <a:prstDash val="solid"/>
            <a:headEnd type="none" w="sm" len="sm"/>
            <a:tailEnd type="none" w="sm" len="sm"/>
          </a:ln>
        </p:spPr>
      </p:sp>
      <p:sp>
        <p:nvSpPr>
          <p:cNvPr id="10" name="TextBox 7">
            <a:extLst>
              <a:ext uri="{FF2B5EF4-FFF2-40B4-BE49-F238E27FC236}">
                <a16:creationId xmlns:a16="http://schemas.microsoft.com/office/drawing/2014/main" id="{D50B257F-1E4E-E376-E327-37F91029A8E0}"/>
              </a:ext>
            </a:extLst>
          </p:cNvPr>
          <p:cNvSpPr txBox="1"/>
          <p:nvPr/>
        </p:nvSpPr>
        <p:spPr>
          <a:xfrm>
            <a:off x="652526" y="900538"/>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Radiochemical purity</a:t>
            </a:r>
          </a:p>
        </p:txBody>
      </p:sp>
      <p:sp>
        <p:nvSpPr>
          <p:cNvPr id="13" name="Rektangel 12">
            <a:extLst>
              <a:ext uri="{FF2B5EF4-FFF2-40B4-BE49-F238E27FC236}">
                <a16:creationId xmlns:a16="http://schemas.microsoft.com/office/drawing/2014/main" id="{324F11CB-4216-7094-B6F4-3E2CFCF42401}"/>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47285141-ECB0-3DC4-7339-D6D90B9DBE3D}"/>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pic>
        <p:nvPicPr>
          <p:cNvPr id="8" name="Bildobjekt 7">
            <a:extLst>
              <a:ext uri="{FF2B5EF4-FFF2-40B4-BE49-F238E27FC236}">
                <a16:creationId xmlns:a16="http://schemas.microsoft.com/office/drawing/2014/main" id="{D8EA7520-785E-38D5-8451-29F4129B1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0" y="370071"/>
            <a:ext cx="6572689" cy="4940928"/>
          </a:xfrm>
          <a:prstGeom prst="rect">
            <a:avLst/>
          </a:prstGeom>
        </p:spPr>
      </p:pic>
      <p:sp>
        <p:nvSpPr>
          <p:cNvPr id="2" name="textruta 1">
            <a:extLst>
              <a:ext uri="{FF2B5EF4-FFF2-40B4-BE49-F238E27FC236}">
                <a16:creationId xmlns:a16="http://schemas.microsoft.com/office/drawing/2014/main" id="{50B79803-D031-9B5B-E772-C0C49751431E}"/>
              </a:ext>
            </a:extLst>
          </p:cNvPr>
          <p:cNvSpPr txBox="1"/>
          <p:nvPr/>
        </p:nvSpPr>
        <p:spPr>
          <a:xfrm>
            <a:off x="9351930" y="4686300"/>
            <a:ext cx="8650759" cy="3924151"/>
          </a:xfrm>
          <a:prstGeom prst="rect">
            <a:avLst/>
          </a:prstGeom>
          <a:noFill/>
        </p:spPr>
        <p:txBody>
          <a:bodyPr wrap="square">
            <a:spAutoFit/>
          </a:bodyPr>
          <a:lstStyle/>
          <a:p>
            <a:pPr marL="352425" indent="-265113">
              <a:lnSpc>
                <a:spcPct val="150000"/>
              </a:lnSpc>
              <a:buFont typeface="Arial" panose="020B0604020202020204" pitchFamily="34" charset="0"/>
              <a:buChar char="•"/>
            </a:pPr>
            <a:r>
              <a:rPr lang="en-US" sz="2400" b="1" dirty="0">
                <a:solidFill>
                  <a:srgbClr val="044579"/>
                </a:solidFill>
                <a:latin typeface="Poppins" panose="00000500000000000000" pitchFamily="2" charset="0"/>
                <a:cs typeface="Poppins" panose="00000500000000000000" pitchFamily="2" charset="0"/>
              </a:rPr>
              <a:t>Limits</a:t>
            </a:r>
            <a:r>
              <a:rPr lang="en-US" sz="2400" dirty="0">
                <a:solidFill>
                  <a:srgbClr val="044579"/>
                </a:solidFill>
                <a:latin typeface="Poppins" panose="00000500000000000000" pitchFamily="2" charset="0"/>
                <a:cs typeface="Poppins" panose="00000500000000000000" pitchFamily="2" charset="0"/>
              </a:rPr>
              <a:t>:</a:t>
            </a:r>
          </a:p>
          <a:p>
            <a:pPr marL="430212" indent="-342900">
              <a:lnSpc>
                <a:spcPct val="150000"/>
              </a:lnSpc>
              <a:buFontTx/>
              <a:buChar char="-"/>
            </a:pPr>
            <a:r>
              <a:rPr lang="en-US" sz="2400" dirty="0">
                <a:solidFill>
                  <a:srgbClr val="044579"/>
                </a:solidFill>
                <a:latin typeface="Poppins" panose="00000500000000000000" pitchFamily="2" charset="0"/>
                <a:cs typeface="Poppins" panose="00000500000000000000" pitchFamily="2" charset="0"/>
              </a:rPr>
              <a:t>[123I]</a:t>
            </a:r>
            <a:r>
              <a:rPr lang="en-US" sz="2400" dirty="0" err="1">
                <a:solidFill>
                  <a:srgbClr val="044579"/>
                </a:solidFill>
                <a:latin typeface="Poppins" panose="00000500000000000000" pitchFamily="2" charset="0"/>
                <a:cs typeface="Poppins" panose="00000500000000000000" pitchFamily="2" charset="0"/>
              </a:rPr>
              <a:t>iobenguane</a:t>
            </a:r>
            <a:r>
              <a:rPr lang="en-US" sz="2400" dirty="0">
                <a:solidFill>
                  <a:srgbClr val="044579"/>
                </a:solidFill>
                <a:latin typeface="Poppins" panose="00000500000000000000" pitchFamily="2" charset="0"/>
                <a:cs typeface="Poppins" panose="00000500000000000000" pitchFamily="2" charset="0"/>
              </a:rPr>
              <a:t>: minimum 95% of the radioactivity due to iodine-123;</a:t>
            </a:r>
          </a:p>
          <a:p>
            <a:pPr marL="87312">
              <a:lnSpc>
                <a:spcPct val="150000"/>
              </a:lnSpc>
            </a:pPr>
            <a:r>
              <a:rPr lang="en-US" sz="2400" dirty="0">
                <a:solidFill>
                  <a:srgbClr val="044579"/>
                </a:solidFill>
                <a:latin typeface="Poppins" panose="00000500000000000000" pitchFamily="2" charset="0"/>
                <a:cs typeface="Poppins" panose="00000500000000000000" pitchFamily="2" charset="0"/>
              </a:rPr>
              <a:t>– impurity A ([123I]iodide): maximum 4% of the radioactivity due to iodine-123;</a:t>
            </a:r>
          </a:p>
          <a:p>
            <a:pPr marL="87312">
              <a:lnSpc>
                <a:spcPct val="150000"/>
              </a:lnSpc>
            </a:pPr>
            <a:r>
              <a:rPr lang="en-US" sz="2400" dirty="0">
                <a:solidFill>
                  <a:srgbClr val="044579"/>
                </a:solidFill>
                <a:latin typeface="Poppins" panose="00000500000000000000" pitchFamily="2" charset="0"/>
                <a:cs typeface="Poppins" panose="00000500000000000000" pitchFamily="2" charset="0"/>
              </a:rPr>
              <a:t>– other impurities: maximum 1 % of the radioactivity due to iodine-123.</a:t>
            </a:r>
          </a:p>
        </p:txBody>
      </p:sp>
      <p:pic>
        <p:nvPicPr>
          <p:cNvPr id="17" name="Picture 16" descr="A white text on a white background&#10;&#10;AI-generated content may be incorrect.">
            <a:extLst>
              <a:ext uri="{FF2B5EF4-FFF2-40B4-BE49-F238E27FC236}">
                <a16:creationId xmlns:a16="http://schemas.microsoft.com/office/drawing/2014/main" id="{A2EDCA53-B399-9589-075B-A5F2208010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815" y="2245729"/>
            <a:ext cx="8420257" cy="7167111"/>
          </a:xfrm>
          <a:prstGeom prst="rect">
            <a:avLst/>
          </a:prstGeom>
        </p:spPr>
      </p:pic>
      <p:sp>
        <p:nvSpPr>
          <p:cNvPr id="3" name="Freeform 6">
            <a:extLst>
              <a:ext uri="{FF2B5EF4-FFF2-40B4-BE49-F238E27FC236}">
                <a16:creationId xmlns:a16="http://schemas.microsoft.com/office/drawing/2014/main" id="{3847034A-0FB3-34F7-8EAA-FF49E1D001EC}"/>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extLst>
      <p:ext uri="{BB962C8B-B14F-4D97-AF65-F5344CB8AC3E}">
        <p14:creationId xmlns:p14="http://schemas.microsoft.com/office/powerpoint/2010/main" val="4147284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05F16-736C-CC6F-7A29-8161E9E36AEC}"/>
            </a:ext>
          </a:extLst>
        </p:cNvPr>
        <p:cNvGrpSpPr/>
        <p:nvPr/>
      </p:nvGrpSpPr>
      <p:grpSpPr>
        <a:xfrm>
          <a:off x="0" y="0"/>
          <a:ext cx="0" cy="0"/>
          <a:chOff x="0" y="0"/>
          <a:chExt cx="0" cy="0"/>
        </a:xfrm>
      </p:grpSpPr>
      <p:sp>
        <p:nvSpPr>
          <p:cNvPr id="4" name="AutoShape 4">
            <a:extLst>
              <a:ext uri="{FF2B5EF4-FFF2-40B4-BE49-F238E27FC236}">
                <a16:creationId xmlns:a16="http://schemas.microsoft.com/office/drawing/2014/main" id="{00EBBD30-6621-8164-ED64-482B48468984}"/>
              </a:ext>
            </a:extLst>
          </p:cNvPr>
          <p:cNvSpPr/>
          <p:nvPr/>
        </p:nvSpPr>
        <p:spPr>
          <a:xfrm>
            <a:off x="652526" y="2543227"/>
            <a:ext cx="6492240" cy="0"/>
          </a:xfrm>
          <a:prstGeom prst="line">
            <a:avLst/>
          </a:prstGeom>
          <a:ln w="19050" cap="flat">
            <a:solidFill>
              <a:srgbClr val="1B75BB"/>
            </a:solidFill>
            <a:prstDash val="solid"/>
            <a:headEnd type="none" w="sm" len="sm"/>
            <a:tailEnd type="none" w="sm" len="sm"/>
          </a:ln>
        </p:spPr>
      </p:sp>
      <p:sp>
        <p:nvSpPr>
          <p:cNvPr id="10" name="TextBox 7">
            <a:extLst>
              <a:ext uri="{FF2B5EF4-FFF2-40B4-BE49-F238E27FC236}">
                <a16:creationId xmlns:a16="http://schemas.microsoft.com/office/drawing/2014/main" id="{4B473A38-520F-02F3-8E4F-5CE77F265BAC}"/>
              </a:ext>
            </a:extLst>
          </p:cNvPr>
          <p:cNvSpPr txBox="1"/>
          <p:nvPr/>
        </p:nvSpPr>
        <p:spPr>
          <a:xfrm>
            <a:off x="619869" y="1204336"/>
            <a:ext cx="7810866" cy="1122680"/>
          </a:xfrm>
          <a:prstGeom prst="rect">
            <a:avLst/>
          </a:prstGeom>
        </p:spPr>
        <p:txBody>
          <a:bodyPr lIns="0" tIns="0" rIns="0" bIns="0" rtlCol="0" anchor="t">
            <a:spAutoFit/>
          </a:bodyPr>
          <a:lstStyle/>
          <a:p>
            <a:pPr algn="l">
              <a:lnSpc>
                <a:spcPts val="9296"/>
              </a:lnSpc>
            </a:pPr>
            <a:r>
              <a:rPr lang="en-US" sz="5400" b="1" dirty="0">
                <a:solidFill>
                  <a:srgbClr val="044579"/>
                </a:solidFill>
                <a:latin typeface="Breul Grotesk Bold"/>
                <a:ea typeface="Breul Grotesk Bold"/>
                <a:cs typeface="Breul Grotesk Bold"/>
                <a:sym typeface="Breul Grotesk Bold"/>
              </a:rPr>
              <a:t>Tests</a:t>
            </a:r>
          </a:p>
        </p:txBody>
      </p:sp>
      <p:sp>
        <p:nvSpPr>
          <p:cNvPr id="13" name="Rektangel 12">
            <a:extLst>
              <a:ext uri="{FF2B5EF4-FFF2-40B4-BE49-F238E27FC236}">
                <a16:creationId xmlns:a16="http://schemas.microsoft.com/office/drawing/2014/main" id="{4E02DED0-F79F-CE81-31DE-97D58DAB5851}"/>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E09E6DC0-8C6D-AD8B-FC7A-DD030A81907B}"/>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pic>
        <p:nvPicPr>
          <p:cNvPr id="8" name="Bildobjekt 7">
            <a:extLst>
              <a:ext uri="{FF2B5EF4-FFF2-40B4-BE49-F238E27FC236}">
                <a16:creationId xmlns:a16="http://schemas.microsoft.com/office/drawing/2014/main" id="{A09D3320-B874-C86A-AA57-17BCAD8F0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1911" y="751857"/>
            <a:ext cx="6572689" cy="4940928"/>
          </a:xfrm>
          <a:prstGeom prst="rect">
            <a:avLst/>
          </a:prstGeom>
        </p:spPr>
      </p:pic>
      <p:pic>
        <p:nvPicPr>
          <p:cNvPr id="9" name="Picture 8">
            <a:extLst>
              <a:ext uri="{FF2B5EF4-FFF2-40B4-BE49-F238E27FC236}">
                <a16:creationId xmlns:a16="http://schemas.microsoft.com/office/drawing/2014/main" id="{22808B14-CA5B-4E77-8A89-3C181736C133}"/>
              </a:ext>
            </a:extLst>
          </p:cNvPr>
          <p:cNvPicPr>
            <a:picLocks noChangeAspect="1"/>
          </p:cNvPicPr>
          <p:nvPr/>
        </p:nvPicPr>
        <p:blipFill>
          <a:blip r:embed="rId4">
            <a:extLst>
              <a:ext uri="{28A0092B-C50C-407E-A947-70E740481C1C}">
                <a14:useLocalDpi xmlns:a14="http://schemas.microsoft.com/office/drawing/2010/main" val="0"/>
              </a:ext>
            </a:extLst>
          </a:blip>
          <a:srcRect r="1660" b="19093"/>
          <a:stretch>
            <a:fillRect/>
          </a:stretch>
        </p:blipFill>
        <p:spPr>
          <a:xfrm>
            <a:off x="555171" y="3083708"/>
            <a:ext cx="9431693" cy="5998956"/>
          </a:xfrm>
          <a:prstGeom prst="rect">
            <a:avLst/>
          </a:prstGeom>
        </p:spPr>
      </p:pic>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7F9357FD-D61C-053E-43AD-A97658EEFDDA}"/>
                  </a:ext>
                </a:extLst>
              </p14:cNvPr>
              <p14:cNvContentPartPr/>
              <p14:nvPr/>
            </p14:nvContentPartPr>
            <p14:xfrm>
              <a:off x="14166823" y="6370097"/>
              <a:ext cx="360" cy="360"/>
            </p14:xfrm>
          </p:contentPart>
        </mc:Choice>
        <mc:Fallback xmlns="">
          <p:pic>
            <p:nvPicPr>
              <p:cNvPr id="28" name="Ink 27">
                <a:extLst>
                  <a:ext uri="{FF2B5EF4-FFF2-40B4-BE49-F238E27FC236}">
                    <a16:creationId xmlns:a16="http://schemas.microsoft.com/office/drawing/2014/main" id="{7F9357FD-D61C-053E-43AD-A97658EEFDDA}"/>
                  </a:ext>
                </a:extLst>
              </p:cNvPr>
              <p:cNvPicPr/>
              <p:nvPr/>
            </p:nvPicPr>
            <p:blipFill>
              <a:blip r:embed="rId8"/>
              <a:stretch>
                <a:fillRect/>
              </a:stretch>
            </p:blipFill>
            <p:spPr>
              <a:xfrm>
                <a:off x="14130823" y="6298457"/>
                <a:ext cx="72000" cy="144000"/>
              </a:xfrm>
              <a:prstGeom prst="rect">
                <a:avLst/>
              </a:prstGeom>
            </p:spPr>
          </p:pic>
        </mc:Fallback>
      </mc:AlternateContent>
      <p:pic>
        <p:nvPicPr>
          <p:cNvPr id="31" name="Picture 30" descr="A chemical structure with black text&#10;&#10;AI-generated content may be incorrect.">
            <a:extLst>
              <a:ext uri="{FF2B5EF4-FFF2-40B4-BE49-F238E27FC236}">
                <a16:creationId xmlns:a16="http://schemas.microsoft.com/office/drawing/2014/main" id="{BFA2B082-2915-DB98-A587-1151E8676B6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77249" y="5670522"/>
            <a:ext cx="6541983" cy="2685656"/>
          </a:xfrm>
          <a:prstGeom prst="rect">
            <a:avLst/>
          </a:prstGeom>
        </p:spPr>
      </p:pic>
      <mc:AlternateContent xmlns:mc="http://schemas.openxmlformats.org/markup-compatibility/2006" xmlns:p14="http://schemas.microsoft.com/office/powerpoint/2010/main">
        <mc:Choice Requires="p14">
          <p:contentPart p14:bwMode="auto" r:id="rId10">
            <p14:nvContentPartPr>
              <p14:cNvPr id="32" name="Ink 31">
                <a:extLst>
                  <a:ext uri="{FF2B5EF4-FFF2-40B4-BE49-F238E27FC236}">
                    <a16:creationId xmlns:a16="http://schemas.microsoft.com/office/drawing/2014/main" id="{B2243523-5D9C-BF10-F188-2D640CC48BA0}"/>
                  </a:ext>
                </a:extLst>
              </p14:cNvPr>
              <p14:cNvContentPartPr/>
              <p14:nvPr/>
            </p14:nvContentPartPr>
            <p14:xfrm>
              <a:off x="4141135" y="6230465"/>
              <a:ext cx="490320" cy="55440"/>
            </p14:xfrm>
          </p:contentPart>
        </mc:Choice>
        <mc:Fallback xmlns="">
          <p:pic>
            <p:nvPicPr>
              <p:cNvPr id="32" name="Ink 31">
                <a:extLst>
                  <a:ext uri="{FF2B5EF4-FFF2-40B4-BE49-F238E27FC236}">
                    <a16:creationId xmlns:a16="http://schemas.microsoft.com/office/drawing/2014/main" id="{B2243523-5D9C-BF10-F188-2D640CC48BA0}"/>
                  </a:ext>
                </a:extLst>
              </p:cNvPr>
              <p:cNvPicPr/>
              <p:nvPr/>
            </p:nvPicPr>
            <p:blipFill>
              <a:blip r:embed="rId12"/>
              <a:stretch>
                <a:fillRect/>
              </a:stretch>
            </p:blipFill>
            <p:spPr>
              <a:xfrm>
                <a:off x="4105135" y="6158825"/>
                <a:ext cx="56196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3" name="Ink 32">
                <a:extLst>
                  <a:ext uri="{FF2B5EF4-FFF2-40B4-BE49-F238E27FC236}">
                    <a16:creationId xmlns:a16="http://schemas.microsoft.com/office/drawing/2014/main" id="{3CED55B5-D83D-432C-1AB0-1BC4D0C4E81B}"/>
                  </a:ext>
                </a:extLst>
              </p14:cNvPr>
              <p14:cNvContentPartPr/>
              <p14:nvPr/>
            </p14:nvContentPartPr>
            <p14:xfrm>
              <a:off x="16484952" y="7206156"/>
              <a:ext cx="1034280" cy="106560"/>
            </p14:xfrm>
          </p:contentPart>
        </mc:Choice>
        <mc:Fallback xmlns="">
          <p:pic>
            <p:nvPicPr>
              <p:cNvPr id="33" name="Ink 32">
                <a:extLst>
                  <a:ext uri="{FF2B5EF4-FFF2-40B4-BE49-F238E27FC236}">
                    <a16:creationId xmlns:a16="http://schemas.microsoft.com/office/drawing/2014/main" id="{3CED55B5-D83D-432C-1AB0-1BC4D0C4E81B}"/>
                  </a:ext>
                </a:extLst>
              </p:cNvPr>
              <p:cNvPicPr/>
              <p:nvPr/>
            </p:nvPicPr>
            <p:blipFill>
              <a:blip r:embed="rId14"/>
              <a:stretch>
                <a:fillRect/>
              </a:stretch>
            </p:blipFill>
            <p:spPr>
              <a:xfrm>
                <a:off x="16448952" y="7134156"/>
                <a:ext cx="1105920" cy="250200"/>
              </a:xfrm>
              <a:prstGeom prst="rect">
                <a:avLst/>
              </a:prstGeom>
            </p:spPr>
          </p:pic>
        </mc:Fallback>
      </mc:AlternateContent>
      <p:sp>
        <p:nvSpPr>
          <p:cNvPr id="2" name="Freeform 6">
            <a:extLst>
              <a:ext uri="{FF2B5EF4-FFF2-40B4-BE49-F238E27FC236}">
                <a16:creationId xmlns:a16="http://schemas.microsoft.com/office/drawing/2014/main" id="{EB14A43F-64DD-1445-3240-ECCC1222FAE4}"/>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Tree>
    <p:extLst>
      <p:ext uri="{BB962C8B-B14F-4D97-AF65-F5344CB8AC3E}">
        <p14:creationId xmlns:p14="http://schemas.microsoft.com/office/powerpoint/2010/main" val="3268664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DD3B1-E45E-5507-9BD3-4D6855A0E080}"/>
            </a:ext>
          </a:extLst>
        </p:cNvPr>
        <p:cNvGrpSpPr/>
        <p:nvPr/>
      </p:nvGrpSpPr>
      <p:grpSpPr>
        <a:xfrm>
          <a:off x="0" y="0"/>
          <a:ext cx="0" cy="0"/>
          <a:chOff x="0" y="0"/>
          <a:chExt cx="0" cy="0"/>
        </a:xfrm>
      </p:grpSpPr>
      <p:sp>
        <p:nvSpPr>
          <p:cNvPr id="4" name="AutoShape 4">
            <a:extLst>
              <a:ext uri="{FF2B5EF4-FFF2-40B4-BE49-F238E27FC236}">
                <a16:creationId xmlns:a16="http://schemas.microsoft.com/office/drawing/2014/main" id="{A82B4624-AFC5-8C12-240F-CE2DF698E6BF}"/>
              </a:ext>
            </a:extLst>
          </p:cNvPr>
          <p:cNvSpPr/>
          <p:nvPr/>
        </p:nvSpPr>
        <p:spPr>
          <a:xfrm>
            <a:off x="652526" y="2543227"/>
            <a:ext cx="6492240" cy="0"/>
          </a:xfrm>
          <a:prstGeom prst="line">
            <a:avLst/>
          </a:prstGeom>
          <a:ln w="19050" cap="flat">
            <a:solidFill>
              <a:srgbClr val="1B75BB"/>
            </a:solidFill>
            <a:prstDash val="solid"/>
            <a:headEnd type="none" w="sm" len="sm"/>
            <a:tailEnd type="none" w="sm" len="sm"/>
          </a:ln>
        </p:spPr>
      </p:sp>
      <p:sp>
        <p:nvSpPr>
          <p:cNvPr id="10" name="TextBox 7">
            <a:extLst>
              <a:ext uri="{FF2B5EF4-FFF2-40B4-BE49-F238E27FC236}">
                <a16:creationId xmlns:a16="http://schemas.microsoft.com/office/drawing/2014/main" id="{687345EA-E056-9545-99AE-BE81D7C6BB60}"/>
              </a:ext>
            </a:extLst>
          </p:cNvPr>
          <p:cNvSpPr txBox="1"/>
          <p:nvPr/>
        </p:nvSpPr>
        <p:spPr>
          <a:xfrm>
            <a:off x="652526" y="1430506"/>
            <a:ext cx="7810866" cy="1122680"/>
          </a:xfrm>
          <a:prstGeom prst="rect">
            <a:avLst/>
          </a:prstGeom>
        </p:spPr>
        <p:txBody>
          <a:bodyPr lIns="0" tIns="0" rIns="0" bIns="0" rtlCol="0" anchor="t">
            <a:spAutoFit/>
          </a:bodyPr>
          <a:lstStyle/>
          <a:p>
            <a:pPr algn="l">
              <a:lnSpc>
                <a:spcPts val="9296"/>
              </a:lnSpc>
            </a:pPr>
            <a:r>
              <a:rPr lang="en-US" sz="5400" b="1" dirty="0" err="1">
                <a:solidFill>
                  <a:srgbClr val="044579"/>
                </a:solidFill>
                <a:latin typeface="Breul Grotesk Bold"/>
                <a:ea typeface="Breul Grotesk Bold"/>
                <a:cs typeface="Breul Grotesk Bold"/>
                <a:sym typeface="Breul Grotesk Bold"/>
              </a:rPr>
              <a:t>Radionuclidic</a:t>
            </a:r>
            <a:r>
              <a:rPr lang="en-US" sz="5400" b="1" dirty="0">
                <a:solidFill>
                  <a:srgbClr val="044579"/>
                </a:solidFill>
                <a:latin typeface="Breul Grotesk Bold"/>
                <a:ea typeface="Breul Grotesk Bold"/>
                <a:cs typeface="Breul Grotesk Bold"/>
                <a:sym typeface="Breul Grotesk Bold"/>
              </a:rPr>
              <a:t> purity</a:t>
            </a:r>
          </a:p>
        </p:txBody>
      </p:sp>
      <p:sp>
        <p:nvSpPr>
          <p:cNvPr id="13" name="Rektangel 12">
            <a:extLst>
              <a:ext uri="{FF2B5EF4-FFF2-40B4-BE49-F238E27FC236}">
                <a16:creationId xmlns:a16="http://schemas.microsoft.com/office/drawing/2014/main" id="{B0DAB643-FA5A-4CFE-742C-3E348BAEAEA0}"/>
              </a:ext>
            </a:extLst>
          </p:cNvPr>
          <p:cNvSpPr/>
          <p:nvPr/>
        </p:nvSpPr>
        <p:spPr>
          <a:xfrm>
            <a:off x="0" y="0"/>
            <a:ext cx="18288000" cy="918296"/>
          </a:xfrm>
          <a:prstGeom prst="rect">
            <a:avLst/>
          </a:prstGeom>
          <a:gradFill flip="none" rotWithShape="1">
            <a:gsLst>
              <a:gs pos="0">
                <a:schemeClr val="accent1">
                  <a:lumMod val="5000"/>
                  <a:lumOff val="95000"/>
                </a:schemeClr>
              </a:gs>
              <a:gs pos="74000">
                <a:schemeClr val="accent1">
                  <a:lumMod val="45000"/>
                  <a:lumOff val="55000"/>
                </a:schemeClr>
              </a:gs>
              <a:gs pos="100000">
                <a:schemeClr val="accent1">
                  <a:lumMod val="45000"/>
                  <a:lumOff val="55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TextBox 8">
            <a:extLst>
              <a:ext uri="{FF2B5EF4-FFF2-40B4-BE49-F238E27FC236}">
                <a16:creationId xmlns:a16="http://schemas.microsoft.com/office/drawing/2014/main" id="{E888008B-EBFB-87B9-E917-1ED2C2EC681A}"/>
              </a:ext>
            </a:extLst>
          </p:cNvPr>
          <p:cNvSpPr txBox="1"/>
          <p:nvPr/>
        </p:nvSpPr>
        <p:spPr>
          <a:xfrm>
            <a:off x="533400" y="365986"/>
            <a:ext cx="11734800" cy="398571"/>
          </a:xfrm>
          <a:prstGeom prst="rect">
            <a:avLst/>
          </a:prstGeom>
        </p:spPr>
        <p:txBody>
          <a:bodyPr wrap="square" lIns="0" tIns="0" rIns="0" bIns="0" rtlCol="0" anchor="t">
            <a:spAutoFit/>
          </a:bodyPr>
          <a:lstStyle/>
          <a:p>
            <a:pPr algn="just">
              <a:lnSpc>
                <a:spcPts val="2799"/>
              </a:lnSpc>
            </a:pPr>
            <a:r>
              <a:rPr lang="en-US" sz="3600" dirty="0" err="1">
                <a:solidFill>
                  <a:srgbClr val="044579"/>
                </a:solidFill>
                <a:latin typeface="Poppins"/>
                <a:ea typeface="Poppins"/>
                <a:cs typeface="Poppins"/>
                <a:sym typeface="Poppins"/>
              </a:rPr>
              <a:t>Iobenguane</a:t>
            </a:r>
            <a:r>
              <a:rPr lang="en-US" sz="3600" dirty="0">
                <a:solidFill>
                  <a:srgbClr val="044579"/>
                </a:solidFill>
                <a:latin typeface="Poppins"/>
                <a:ea typeface="Poppins"/>
                <a:cs typeface="Poppins"/>
                <a:sym typeface="Poppins"/>
              </a:rPr>
              <a:t> (¹²³I) Injection for diagnostic use</a:t>
            </a:r>
          </a:p>
        </p:txBody>
      </p:sp>
      <p:pic>
        <p:nvPicPr>
          <p:cNvPr id="8" name="Bildobjekt 7">
            <a:extLst>
              <a:ext uri="{FF2B5EF4-FFF2-40B4-BE49-F238E27FC236}">
                <a16:creationId xmlns:a16="http://schemas.microsoft.com/office/drawing/2014/main" id="{BFDBA971-794D-34E1-76B7-F1B3EDB25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39339" y="370071"/>
            <a:ext cx="6572689" cy="4940928"/>
          </a:xfrm>
          <a:prstGeom prst="rect">
            <a:avLst/>
          </a:prstGeom>
        </p:spPr>
      </p:pic>
      <p:pic>
        <p:nvPicPr>
          <p:cNvPr id="2" name="Picture 1" descr="A black and white text on a white background&#10;&#10;AI-generated content may be incorrect.">
            <a:extLst>
              <a:ext uri="{FF2B5EF4-FFF2-40B4-BE49-F238E27FC236}">
                <a16:creationId xmlns:a16="http://schemas.microsoft.com/office/drawing/2014/main" id="{977EF2D6-72DE-EB14-EB78-429F94B2C4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526" y="2840535"/>
            <a:ext cx="9653706" cy="6609276"/>
          </a:xfrm>
          <a:prstGeom prst="rect">
            <a:avLst/>
          </a:prstGeom>
        </p:spPr>
      </p:pic>
      <p:pic>
        <p:nvPicPr>
          <p:cNvPr id="5" name="Picture 4" descr="A close up of a text&#10;&#10;AI-generated content may be incorrect.">
            <a:extLst>
              <a:ext uri="{FF2B5EF4-FFF2-40B4-BE49-F238E27FC236}">
                <a16:creationId xmlns:a16="http://schemas.microsoft.com/office/drawing/2014/main" id="{FEC715F9-C612-90BC-7C87-968A223F5E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11400" y="5143500"/>
            <a:ext cx="3276600" cy="2673705"/>
          </a:xfrm>
          <a:prstGeom prst="rect">
            <a:avLst/>
          </a:prstGeom>
        </p:spPr>
      </p:pic>
      <p:sp>
        <p:nvSpPr>
          <p:cNvPr id="3" name="Freeform 6">
            <a:extLst>
              <a:ext uri="{FF2B5EF4-FFF2-40B4-BE49-F238E27FC236}">
                <a16:creationId xmlns:a16="http://schemas.microsoft.com/office/drawing/2014/main" id="{FADE63C0-9F81-39D9-B3DA-4413A95DC762}"/>
              </a:ext>
            </a:extLst>
          </p:cNvPr>
          <p:cNvSpPr/>
          <p:nvPr/>
        </p:nvSpPr>
        <p:spPr>
          <a:xfrm>
            <a:off x="16306800" y="8439067"/>
            <a:ext cx="1537535" cy="1537535"/>
          </a:xfrm>
          <a:custGeom>
            <a:avLst/>
            <a:gdLst/>
            <a:ahLst/>
            <a:cxnLst/>
            <a:rect l="l" t="t" r="r" b="b"/>
            <a:pathLst>
              <a:path w="1537535" h="1537535">
                <a:moveTo>
                  <a:pt x="0" y="0"/>
                </a:moveTo>
                <a:lnTo>
                  <a:pt x="1537535" y="0"/>
                </a:lnTo>
                <a:lnTo>
                  <a:pt x="1537535" y="1537536"/>
                </a:lnTo>
                <a:lnTo>
                  <a:pt x="0" y="153753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extLst>
      <p:ext uri="{BB962C8B-B14F-4D97-AF65-F5344CB8AC3E}">
        <p14:creationId xmlns:p14="http://schemas.microsoft.com/office/powerpoint/2010/main" val="2407502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TotalTime>
  <Words>1974</Words>
  <Application>Microsoft Office PowerPoint</Application>
  <PresentationFormat>Anpassad</PresentationFormat>
  <Paragraphs>154</Paragraphs>
  <Slides>12</Slides>
  <Notes>10</Notes>
  <HiddenSlides>0</HiddenSlides>
  <MMClips>0</MMClips>
  <ScaleCrop>false</ScaleCrop>
  <HeadingPairs>
    <vt:vector size="6" baseType="variant">
      <vt:variant>
        <vt:lpstr>Använt teckensnitt</vt:lpstr>
      </vt:variant>
      <vt:variant>
        <vt:i4>5</vt:i4>
      </vt:variant>
      <vt:variant>
        <vt:lpstr>Tema</vt:lpstr>
      </vt:variant>
      <vt:variant>
        <vt:i4>1</vt:i4>
      </vt:variant>
      <vt:variant>
        <vt:lpstr>Bildrubriker</vt:lpstr>
      </vt:variant>
      <vt:variant>
        <vt:i4>12</vt:i4>
      </vt:variant>
    </vt:vector>
  </HeadingPairs>
  <TitlesOfParts>
    <vt:vector size="18" baseType="lpstr">
      <vt:lpstr>Wingdings</vt:lpstr>
      <vt:lpstr>Calibri</vt:lpstr>
      <vt:lpstr>Arial</vt:lpstr>
      <vt:lpstr>Breul Grotesk Bold</vt:lpstr>
      <vt:lpstr>Poppins</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Iobenguane (¹²³I) Injection</dc:title>
  <dc:creator>Adam Tillo</dc:creator>
  <cp:lastModifiedBy>Adam Tillo</cp:lastModifiedBy>
  <cp:revision>68</cp:revision>
  <dcterms:created xsi:type="dcterms:W3CDTF">2006-08-16T00:00:00Z</dcterms:created>
  <dcterms:modified xsi:type="dcterms:W3CDTF">2025-09-04T08:57:01Z</dcterms:modified>
  <dc:identifier>DAGxW6a_J-U</dc:identifier>
</cp:coreProperties>
</file>