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1" r:id="rId5"/>
    <p:sldId id="263" r:id="rId6"/>
    <p:sldId id="265" r:id="rId7"/>
    <p:sldId id="267" r:id="rId8"/>
    <p:sldId id="268" r:id="rId9"/>
    <p:sldId id="269" r:id="rId10"/>
    <p:sldId id="271" r:id="rId11"/>
  </p:sldIdLst>
  <p:sldSz cx="12192000" cy="6858000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2116" autoAdjust="0"/>
  </p:normalViewPr>
  <p:slideViewPr>
    <p:cSldViewPr snapToGrid="0">
      <p:cViewPr varScale="1">
        <p:scale>
          <a:sx n="70" d="100"/>
          <a:sy n="70" d="100"/>
        </p:scale>
        <p:origin x="116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14337-B9B6-4FA1-BA0B-EFCC39782EE4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D4549-9A06-407B-A51E-A11AA64D29F0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2201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/>
              <a:t>FDG </a:t>
            </a:r>
            <a:r>
              <a:rPr lang="sl-SI" dirty="0" err="1"/>
              <a:t>injection</a:t>
            </a:r>
            <a:r>
              <a:rPr lang="sl-SI" dirty="0"/>
              <a:t> is a </a:t>
            </a:r>
            <a:r>
              <a:rPr lang="sl-SI" dirty="0" err="1"/>
              <a:t>sterile</a:t>
            </a:r>
            <a:r>
              <a:rPr lang="sl-SI" dirty="0"/>
              <a:t>, </a:t>
            </a:r>
            <a:r>
              <a:rPr lang="sl-SI" dirty="0" err="1"/>
              <a:t>clear</a:t>
            </a:r>
            <a:r>
              <a:rPr lang="sl-SI" dirty="0"/>
              <a:t>, </a:t>
            </a:r>
            <a:r>
              <a:rPr lang="sl-SI" dirty="0" err="1"/>
              <a:t>colourless</a:t>
            </a:r>
            <a:r>
              <a:rPr lang="sl-SI" dirty="0"/>
              <a:t> </a:t>
            </a:r>
            <a:r>
              <a:rPr lang="sl-SI" dirty="0" err="1"/>
              <a:t>or</a:t>
            </a:r>
            <a:r>
              <a:rPr lang="sl-SI" dirty="0"/>
              <a:t> </a:t>
            </a:r>
            <a:r>
              <a:rPr lang="sl-SI" dirty="0" err="1"/>
              <a:t>slightly</a:t>
            </a:r>
            <a:r>
              <a:rPr lang="sl-SI" dirty="0"/>
              <a:t> </a:t>
            </a:r>
            <a:r>
              <a:rPr lang="sl-SI" dirty="0" err="1"/>
              <a:t>yellow</a:t>
            </a:r>
            <a:r>
              <a:rPr lang="sl-SI" dirty="0"/>
              <a:t> </a:t>
            </a:r>
            <a:r>
              <a:rPr lang="sl-SI" dirty="0" err="1"/>
              <a:t>solution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radioactive</a:t>
            </a:r>
            <a:r>
              <a:rPr lang="sl-SI" dirty="0"/>
              <a:t> </a:t>
            </a:r>
            <a:r>
              <a:rPr lang="sl-SI" dirty="0" err="1"/>
              <a:t>glucose</a:t>
            </a:r>
            <a:r>
              <a:rPr lang="sl-SI" dirty="0"/>
              <a:t> analog, used </a:t>
            </a:r>
            <a:r>
              <a:rPr lang="sl-SI" dirty="0" err="1"/>
              <a:t>for</a:t>
            </a:r>
            <a:r>
              <a:rPr lang="sl-SI" dirty="0"/>
              <a:t> PET </a:t>
            </a:r>
            <a:r>
              <a:rPr lang="sl-SI" dirty="0" err="1"/>
              <a:t>imaging</a:t>
            </a:r>
            <a:r>
              <a:rPr lang="sl-SI" dirty="0"/>
              <a:t>. </a:t>
            </a:r>
            <a:r>
              <a:rPr lang="sl-SI" dirty="0" err="1"/>
              <a:t>Its</a:t>
            </a:r>
            <a:r>
              <a:rPr lang="sl-SI" dirty="0"/>
              <a:t> </a:t>
            </a:r>
            <a:r>
              <a:rPr lang="sl-SI" dirty="0" err="1"/>
              <a:t>content</a:t>
            </a:r>
            <a:r>
              <a:rPr lang="sl-SI" dirty="0"/>
              <a:t> is </a:t>
            </a:r>
            <a:r>
              <a:rPr lang="sl-SI" dirty="0" err="1"/>
              <a:t>defined</a:t>
            </a:r>
            <a:r>
              <a:rPr lang="sl-SI" dirty="0"/>
              <a:t> </a:t>
            </a:r>
            <a:r>
              <a:rPr lang="sl-SI" dirty="0" err="1"/>
              <a:t>by</a:t>
            </a:r>
            <a:r>
              <a:rPr lang="sl-SI" dirty="0"/>
              <a:t> 90-100%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declared</a:t>
            </a:r>
            <a:r>
              <a:rPr lang="sl-SI" dirty="0"/>
              <a:t> </a:t>
            </a:r>
            <a:r>
              <a:rPr lang="sl-SI" dirty="0" err="1"/>
              <a:t>radioactivity</a:t>
            </a:r>
            <a:r>
              <a:rPr lang="sl-SI" dirty="0"/>
              <a:t> at </a:t>
            </a:r>
            <a:r>
              <a:rPr lang="sl-SI" dirty="0" err="1"/>
              <a:t>the</a:t>
            </a:r>
            <a:r>
              <a:rPr lang="sl-SI" dirty="0"/>
              <a:t> date </a:t>
            </a:r>
            <a:r>
              <a:rPr lang="sl-SI" dirty="0" err="1"/>
              <a:t>and</a:t>
            </a:r>
            <a:r>
              <a:rPr lang="sl-SI" dirty="0"/>
              <a:t> time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label</a:t>
            </a:r>
            <a:r>
              <a:rPr lang="sl-SI" dirty="0"/>
              <a:t>,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contains</a:t>
            </a:r>
            <a:r>
              <a:rPr lang="sl-SI" dirty="0"/>
              <a:t> </a:t>
            </a:r>
            <a:r>
              <a:rPr lang="sl-SI" dirty="0" err="1"/>
              <a:t>maximum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0,5mg </a:t>
            </a:r>
            <a:r>
              <a:rPr lang="sl-SI" dirty="0" err="1"/>
              <a:t>of</a:t>
            </a:r>
            <a:r>
              <a:rPr lang="sl-SI" dirty="0"/>
              <a:t> non </a:t>
            </a:r>
            <a:r>
              <a:rPr lang="sl-SI" dirty="0" err="1"/>
              <a:t>radioactive</a:t>
            </a:r>
            <a:r>
              <a:rPr lang="sl-SI" dirty="0"/>
              <a:t> FDG per </a:t>
            </a:r>
            <a:r>
              <a:rPr lang="sl-SI" dirty="0" err="1"/>
              <a:t>maximum</a:t>
            </a:r>
            <a:r>
              <a:rPr lang="sl-SI" dirty="0"/>
              <a:t> </a:t>
            </a:r>
            <a:r>
              <a:rPr lang="sl-SI" dirty="0" err="1"/>
              <a:t>dose</a:t>
            </a:r>
            <a:r>
              <a:rPr lang="sl-SI" dirty="0"/>
              <a:t>. It </a:t>
            </a:r>
            <a:r>
              <a:rPr lang="sl-SI" dirty="0" err="1"/>
              <a:t>may</a:t>
            </a:r>
            <a:r>
              <a:rPr lang="sl-SI" dirty="0"/>
              <a:t> </a:t>
            </a:r>
            <a:r>
              <a:rPr lang="sl-SI" dirty="0" err="1"/>
              <a:t>also</a:t>
            </a:r>
            <a:r>
              <a:rPr lang="sl-SI" dirty="0"/>
              <a:t> </a:t>
            </a:r>
            <a:r>
              <a:rPr lang="sl-SI" dirty="0" err="1"/>
              <a:t>contain</a:t>
            </a:r>
            <a:r>
              <a:rPr lang="sl-SI" dirty="0"/>
              <a:t> 2- </a:t>
            </a:r>
            <a:r>
              <a:rPr lang="sl-SI" dirty="0" err="1"/>
              <a:t>fluoro</a:t>
            </a:r>
            <a:r>
              <a:rPr lang="sl-SI" dirty="0"/>
              <a:t> -2 </a:t>
            </a:r>
            <a:r>
              <a:rPr lang="sl-SI" dirty="0" err="1"/>
              <a:t>deoxy</a:t>
            </a:r>
            <a:r>
              <a:rPr lang="sl-SI" dirty="0"/>
              <a:t>- D- </a:t>
            </a:r>
            <a:r>
              <a:rPr lang="sl-SI" dirty="0" err="1"/>
              <a:t>mannose</a:t>
            </a:r>
            <a:r>
              <a:rPr lang="sl-SI" dirty="0"/>
              <a:t>. 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4549-9A06-407B-A51E-A11AA64D29F0}" type="slidenum">
              <a:rPr lang="sl-SI" smtClean="0"/>
              <a:t>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42300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err="1"/>
              <a:t>Identification</a:t>
            </a:r>
            <a:r>
              <a:rPr lang="sl-SI" dirty="0"/>
              <a:t> is </a:t>
            </a:r>
            <a:r>
              <a:rPr lang="sl-SI" dirty="0" err="1"/>
              <a:t>based</a:t>
            </a:r>
            <a:r>
              <a:rPr lang="sl-SI" dirty="0"/>
              <a:t> on </a:t>
            </a:r>
            <a:r>
              <a:rPr lang="sl-SI" dirty="0" err="1"/>
              <a:t>three</a:t>
            </a:r>
            <a:r>
              <a:rPr lang="sl-SI" dirty="0"/>
              <a:t> </a:t>
            </a:r>
            <a:r>
              <a:rPr lang="sl-SI" dirty="0" err="1"/>
              <a:t>checks</a:t>
            </a:r>
            <a:r>
              <a:rPr lang="sl-SI" dirty="0"/>
              <a:t>, </a:t>
            </a:r>
            <a:r>
              <a:rPr lang="sl-SI" dirty="0" err="1"/>
              <a:t>first</a:t>
            </a:r>
            <a:r>
              <a:rPr lang="sl-SI" dirty="0"/>
              <a:t>, </a:t>
            </a:r>
            <a:r>
              <a:rPr lang="sl-SI" dirty="0" err="1"/>
              <a:t>gamma</a:t>
            </a:r>
            <a:r>
              <a:rPr lang="sl-SI" dirty="0"/>
              <a:t> </a:t>
            </a:r>
            <a:r>
              <a:rPr lang="sl-SI" dirty="0" err="1"/>
              <a:t>spectrometry</a:t>
            </a:r>
            <a:r>
              <a:rPr lang="sl-SI" dirty="0"/>
              <a:t> </a:t>
            </a:r>
            <a:r>
              <a:rPr lang="sl-SI" dirty="0" err="1"/>
              <a:t>shows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characteristic</a:t>
            </a:r>
            <a:r>
              <a:rPr lang="sl-SI" dirty="0"/>
              <a:t> 511keV </a:t>
            </a:r>
            <a:r>
              <a:rPr lang="sl-SI" dirty="0" err="1"/>
              <a:t>photons</a:t>
            </a:r>
            <a:r>
              <a:rPr lang="sl-SI" dirty="0"/>
              <a:t>,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sometimes</a:t>
            </a:r>
            <a:r>
              <a:rPr lang="sl-SI" dirty="0"/>
              <a:t> a 1,022 </a:t>
            </a:r>
            <a:r>
              <a:rPr lang="sl-SI" dirty="0" err="1"/>
              <a:t>MeV</a:t>
            </a:r>
            <a:r>
              <a:rPr lang="sl-SI" dirty="0"/>
              <a:t> </a:t>
            </a:r>
            <a:r>
              <a:rPr lang="sl-SI" dirty="0" err="1"/>
              <a:t>peak</a:t>
            </a:r>
            <a:r>
              <a:rPr lang="sl-SI" dirty="0"/>
              <a:t> </a:t>
            </a:r>
            <a:r>
              <a:rPr lang="sl-SI" dirty="0" err="1"/>
              <a:t>can</a:t>
            </a:r>
            <a:r>
              <a:rPr lang="sl-SI" dirty="0"/>
              <a:t> be </a:t>
            </a:r>
            <a:r>
              <a:rPr lang="sl-SI" dirty="0" err="1"/>
              <a:t>observed</a:t>
            </a:r>
            <a:r>
              <a:rPr lang="sl-SI" dirty="0"/>
              <a:t>. </a:t>
            </a:r>
            <a:r>
              <a:rPr lang="sl-SI" dirty="0" err="1"/>
              <a:t>Secondly</a:t>
            </a:r>
            <a:r>
              <a:rPr lang="sl-SI" dirty="0"/>
              <a:t>, </a:t>
            </a:r>
            <a:r>
              <a:rPr lang="sl-SI" dirty="0" err="1"/>
              <a:t>measurement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half </a:t>
            </a:r>
            <a:r>
              <a:rPr lang="sl-SI" dirty="0" err="1"/>
              <a:t>life</a:t>
            </a:r>
            <a:r>
              <a:rPr lang="sl-SI" dirty="0"/>
              <a:t> </a:t>
            </a:r>
            <a:r>
              <a:rPr lang="sl-SI" dirty="0" err="1"/>
              <a:t>should</a:t>
            </a:r>
            <a:r>
              <a:rPr lang="sl-SI" dirty="0"/>
              <a:t> </a:t>
            </a:r>
            <a:r>
              <a:rPr lang="sl-SI" dirty="0" err="1"/>
              <a:t>give</a:t>
            </a:r>
            <a:r>
              <a:rPr lang="sl-SI" dirty="0"/>
              <a:t> a </a:t>
            </a:r>
            <a:r>
              <a:rPr lang="sl-SI" dirty="0" err="1"/>
              <a:t>result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105 – 115 </a:t>
            </a:r>
            <a:r>
              <a:rPr lang="sl-SI" dirty="0" err="1"/>
              <a:t>minutes</a:t>
            </a:r>
            <a:r>
              <a:rPr lang="sl-SI" dirty="0"/>
              <a:t>, </a:t>
            </a:r>
            <a:r>
              <a:rPr lang="sl-SI" dirty="0" err="1"/>
              <a:t>matching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half live </a:t>
            </a:r>
            <a:r>
              <a:rPr lang="sl-SI" dirty="0" err="1"/>
              <a:t>of</a:t>
            </a:r>
            <a:r>
              <a:rPr lang="sl-SI" dirty="0"/>
              <a:t> 18F. </a:t>
            </a:r>
            <a:br>
              <a:rPr lang="sl-SI" dirty="0"/>
            </a:br>
            <a:r>
              <a:rPr lang="sl-SI" dirty="0" err="1"/>
              <a:t>Third</a:t>
            </a:r>
            <a:r>
              <a:rPr lang="sl-SI" dirty="0"/>
              <a:t>, </a:t>
            </a:r>
            <a:r>
              <a:rPr lang="sl-SI" dirty="0" err="1"/>
              <a:t>chromatographic</a:t>
            </a:r>
            <a:r>
              <a:rPr lang="sl-SI" dirty="0"/>
              <a:t> </a:t>
            </a:r>
            <a:r>
              <a:rPr lang="sl-SI" dirty="0" err="1"/>
              <a:t>analysis</a:t>
            </a:r>
            <a:r>
              <a:rPr lang="sl-SI" dirty="0"/>
              <a:t> </a:t>
            </a:r>
            <a:r>
              <a:rPr lang="sl-SI" dirty="0" err="1"/>
              <a:t>confirms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main</a:t>
            </a:r>
            <a:r>
              <a:rPr lang="sl-SI" dirty="0"/>
              <a:t> </a:t>
            </a:r>
            <a:r>
              <a:rPr lang="sl-SI" dirty="0" err="1"/>
              <a:t>radioactive</a:t>
            </a:r>
            <a:r>
              <a:rPr lang="sl-SI" dirty="0"/>
              <a:t> </a:t>
            </a:r>
            <a:r>
              <a:rPr lang="sl-SI" dirty="0" err="1"/>
              <a:t>peak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reference </a:t>
            </a:r>
            <a:r>
              <a:rPr lang="sl-SI" dirty="0" err="1"/>
              <a:t>solution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FDG. 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4549-9A06-407B-A51E-A11AA64D29F0}" type="slidenum">
              <a:rPr lang="sl-SI" smtClean="0"/>
              <a:t>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22727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err="1"/>
              <a:t>The</a:t>
            </a:r>
            <a:r>
              <a:rPr lang="sl-SI" dirty="0"/>
              <a:t> PH </a:t>
            </a:r>
            <a:r>
              <a:rPr lang="sl-SI" dirty="0" err="1"/>
              <a:t>of</a:t>
            </a:r>
            <a:r>
              <a:rPr lang="sl-SI" dirty="0"/>
              <a:t> FDG </a:t>
            </a:r>
            <a:r>
              <a:rPr lang="sl-SI" dirty="0" err="1"/>
              <a:t>must</a:t>
            </a:r>
            <a:r>
              <a:rPr lang="sl-SI" dirty="0"/>
              <a:t> be </a:t>
            </a:r>
            <a:r>
              <a:rPr lang="sl-SI" dirty="0" err="1"/>
              <a:t>between</a:t>
            </a:r>
            <a:r>
              <a:rPr lang="sl-SI" dirty="0"/>
              <a:t> 4.5 </a:t>
            </a:r>
            <a:r>
              <a:rPr lang="sl-SI" dirty="0" err="1"/>
              <a:t>and</a:t>
            </a:r>
            <a:r>
              <a:rPr lang="sl-SI" dirty="0"/>
              <a:t> 8.5, done </a:t>
            </a:r>
            <a:r>
              <a:rPr lang="sl-SI" dirty="0" err="1"/>
              <a:t>with</a:t>
            </a:r>
            <a:r>
              <a:rPr lang="sl-SI" dirty="0"/>
              <a:t> a </a:t>
            </a:r>
            <a:r>
              <a:rPr lang="sl-SI" dirty="0" err="1"/>
              <a:t>calibrated</a:t>
            </a:r>
            <a:r>
              <a:rPr lang="sl-SI" dirty="0"/>
              <a:t> Ph meter </a:t>
            </a:r>
            <a:r>
              <a:rPr lang="sl-SI" dirty="0" err="1"/>
              <a:t>or</a:t>
            </a:r>
            <a:r>
              <a:rPr lang="sl-SI" dirty="0"/>
              <a:t> a </a:t>
            </a:r>
            <a:r>
              <a:rPr lang="sl-SI" dirty="0" err="1"/>
              <a:t>suitable</a:t>
            </a:r>
            <a:r>
              <a:rPr lang="sl-SI" dirty="0"/>
              <a:t> Ph </a:t>
            </a:r>
            <a:r>
              <a:rPr lang="sl-SI" dirty="0" err="1"/>
              <a:t>indicator</a:t>
            </a:r>
            <a:r>
              <a:rPr lang="sl-SI" dirty="0"/>
              <a:t>. </a:t>
            </a:r>
            <a:r>
              <a:rPr lang="sl-SI" dirty="0" err="1"/>
              <a:t>Value</a:t>
            </a:r>
            <a:r>
              <a:rPr lang="sl-SI" dirty="0"/>
              <a:t> </a:t>
            </a:r>
            <a:r>
              <a:rPr lang="sl-SI" dirty="0" err="1"/>
              <a:t>outside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range </a:t>
            </a:r>
            <a:r>
              <a:rPr lang="sl-SI" dirty="0" err="1"/>
              <a:t>would</a:t>
            </a:r>
            <a:r>
              <a:rPr lang="sl-SI" dirty="0"/>
              <a:t> </a:t>
            </a:r>
            <a:r>
              <a:rPr lang="sl-SI" dirty="0" err="1"/>
              <a:t>indicate</a:t>
            </a:r>
            <a:r>
              <a:rPr lang="sl-SI" dirty="0"/>
              <a:t> a </a:t>
            </a:r>
            <a:r>
              <a:rPr lang="sl-SI" dirty="0" err="1"/>
              <a:t>formulation</a:t>
            </a:r>
            <a:r>
              <a:rPr lang="sl-SI" dirty="0"/>
              <a:t> </a:t>
            </a:r>
            <a:r>
              <a:rPr lang="sl-SI" dirty="0" err="1"/>
              <a:t>error</a:t>
            </a:r>
            <a:r>
              <a:rPr lang="sl-SI" dirty="0"/>
              <a:t> </a:t>
            </a:r>
            <a:r>
              <a:rPr lang="sl-SI" dirty="0" err="1"/>
              <a:t>or</a:t>
            </a:r>
            <a:r>
              <a:rPr lang="sl-SI" dirty="0"/>
              <a:t> a </a:t>
            </a:r>
            <a:r>
              <a:rPr lang="sl-SI" dirty="0" err="1"/>
              <a:t>present</a:t>
            </a:r>
            <a:r>
              <a:rPr lang="sl-SI" dirty="0"/>
              <a:t> </a:t>
            </a:r>
            <a:r>
              <a:rPr lang="sl-SI" dirty="0" err="1"/>
              <a:t>contamination</a:t>
            </a:r>
            <a:r>
              <a:rPr lang="sl-SI" dirty="0"/>
              <a:t>.</a:t>
            </a:r>
          </a:p>
          <a:p>
            <a:endParaRPr lang="sl-SI" dirty="0"/>
          </a:p>
          <a:p>
            <a:r>
              <a:rPr lang="sl-SI" dirty="0" err="1"/>
              <a:t>Impurity</a:t>
            </a:r>
            <a:r>
              <a:rPr lang="sl-SI" dirty="0"/>
              <a:t> A </a:t>
            </a:r>
            <a:r>
              <a:rPr lang="sl-SI" dirty="0" err="1"/>
              <a:t>and</a:t>
            </a:r>
            <a:r>
              <a:rPr lang="sl-SI" dirty="0"/>
              <a:t> FDG test is </a:t>
            </a:r>
            <a:r>
              <a:rPr lang="sl-SI" dirty="0" err="1"/>
              <a:t>carried</a:t>
            </a:r>
            <a:r>
              <a:rPr lang="sl-SI" dirty="0"/>
              <a:t> out </a:t>
            </a:r>
            <a:r>
              <a:rPr lang="sl-SI" dirty="0" err="1"/>
              <a:t>by</a:t>
            </a:r>
            <a:r>
              <a:rPr lang="sl-SI" dirty="0"/>
              <a:t> </a:t>
            </a:r>
            <a:r>
              <a:rPr lang="sl-SI" dirty="0" err="1"/>
              <a:t>liquid</a:t>
            </a:r>
            <a:r>
              <a:rPr lang="sl-SI" dirty="0"/>
              <a:t> </a:t>
            </a:r>
            <a:r>
              <a:rPr lang="sl-SI" dirty="0" err="1"/>
              <a:t>chromatography</a:t>
            </a:r>
            <a:r>
              <a:rPr lang="sl-SI" dirty="0"/>
              <a:t>, </a:t>
            </a:r>
            <a:r>
              <a:rPr lang="sl-SI" dirty="0" err="1"/>
              <a:t>using</a:t>
            </a:r>
            <a:r>
              <a:rPr lang="sl-SI" dirty="0"/>
              <a:t> </a:t>
            </a:r>
            <a:r>
              <a:rPr lang="sl-SI" dirty="0" err="1"/>
              <a:t>an</a:t>
            </a:r>
            <a:r>
              <a:rPr lang="sl-SI" dirty="0"/>
              <a:t> anion </a:t>
            </a:r>
            <a:r>
              <a:rPr lang="sl-SI" dirty="0" err="1"/>
              <a:t>exchange</a:t>
            </a:r>
            <a:r>
              <a:rPr lang="sl-SI" dirty="0"/>
              <a:t> </a:t>
            </a:r>
            <a:r>
              <a:rPr lang="sl-SI" dirty="0" err="1"/>
              <a:t>column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sodium</a:t>
            </a:r>
            <a:r>
              <a:rPr lang="sl-SI" dirty="0"/>
              <a:t> </a:t>
            </a:r>
            <a:r>
              <a:rPr lang="sl-SI" dirty="0" err="1"/>
              <a:t>hydroxide</a:t>
            </a:r>
            <a:r>
              <a:rPr lang="sl-SI" dirty="0"/>
              <a:t> </a:t>
            </a:r>
            <a:r>
              <a:rPr lang="sl-SI" dirty="0" err="1"/>
              <a:t>mobile</a:t>
            </a:r>
            <a:r>
              <a:rPr lang="sl-SI" dirty="0"/>
              <a:t> </a:t>
            </a:r>
            <a:r>
              <a:rPr lang="sl-SI" dirty="0" err="1"/>
              <a:t>phase</a:t>
            </a:r>
            <a:r>
              <a:rPr lang="sl-SI" dirty="0"/>
              <a:t>,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serves</a:t>
            </a:r>
            <a:r>
              <a:rPr lang="sl-SI" dirty="0"/>
              <a:t> to </a:t>
            </a:r>
            <a:r>
              <a:rPr lang="sl-SI" dirty="0" err="1"/>
              <a:t>quantify</a:t>
            </a:r>
            <a:r>
              <a:rPr lang="sl-SI" dirty="0"/>
              <a:t> non </a:t>
            </a:r>
            <a:r>
              <a:rPr lang="sl-SI" dirty="0" err="1"/>
              <a:t>radioactive</a:t>
            </a:r>
            <a:r>
              <a:rPr lang="sl-SI" dirty="0"/>
              <a:t> FDG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chlorinated</a:t>
            </a:r>
            <a:r>
              <a:rPr lang="sl-SI" dirty="0"/>
              <a:t> </a:t>
            </a:r>
            <a:r>
              <a:rPr lang="sl-SI" dirty="0" err="1"/>
              <a:t>analogue</a:t>
            </a:r>
            <a:r>
              <a:rPr lang="sl-SI" dirty="0"/>
              <a:t>, </a:t>
            </a:r>
            <a:r>
              <a:rPr lang="sl-SI" dirty="0" err="1"/>
              <a:t>impurity</a:t>
            </a:r>
            <a:r>
              <a:rPr lang="sl-SI" dirty="0"/>
              <a:t> A. </a:t>
            </a:r>
            <a:br>
              <a:rPr lang="sl-SI" dirty="0"/>
            </a:br>
            <a:r>
              <a:rPr lang="sl-SI" dirty="0" err="1"/>
              <a:t>Retention</a:t>
            </a:r>
            <a:r>
              <a:rPr lang="sl-SI" dirty="0"/>
              <a:t> time </a:t>
            </a:r>
            <a:r>
              <a:rPr lang="sl-SI" dirty="0" err="1"/>
              <a:t>for</a:t>
            </a:r>
            <a:r>
              <a:rPr lang="sl-SI" dirty="0"/>
              <a:t> FDG </a:t>
            </a:r>
            <a:r>
              <a:rPr lang="sl-SI" dirty="0" err="1"/>
              <a:t>should</a:t>
            </a:r>
            <a:r>
              <a:rPr lang="sl-SI" dirty="0"/>
              <a:t> be </a:t>
            </a:r>
            <a:r>
              <a:rPr lang="sl-SI" dirty="0" err="1"/>
              <a:t>around</a:t>
            </a:r>
            <a:r>
              <a:rPr lang="sl-SI" dirty="0"/>
              <a:t> 12 </a:t>
            </a:r>
            <a:r>
              <a:rPr lang="sl-SI" dirty="0" err="1"/>
              <a:t>minutes</a:t>
            </a:r>
            <a:r>
              <a:rPr lang="sl-SI" dirty="0"/>
              <a:t> </a:t>
            </a:r>
            <a:r>
              <a:rPr lang="sl-SI" dirty="0" err="1"/>
              <a:t>for</a:t>
            </a:r>
            <a:r>
              <a:rPr lang="sl-SI" dirty="0"/>
              <a:t> FDG,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Rf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impurity</a:t>
            </a:r>
            <a:r>
              <a:rPr lang="sl-SI" dirty="0"/>
              <a:t> A is </a:t>
            </a:r>
            <a:r>
              <a:rPr lang="sl-SI" dirty="0" err="1"/>
              <a:t>about</a:t>
            </a:r>
            <a:r>
              <a:rPr lang="sl-SI" dirty="0"/>
              <a:t> 1.1,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mannose</a:t>
            </a:r>
            <a:r>
              <a:rPr lang="sl-SI" dirty="0"/>
              <a:t> </a:t>
            </a:r>
            <a:r>
              <a:rPr lang="sl-SI" dirty="0" err="1"/>
              <a:t>about</a:t>
            </a:r>
            <a:r>
              <a:rPr lang="sl-SI" dirty="0"/>
              <a:t> 0.9. FDG AUC </a:t>
            </a:r>
            <a:r>
              <a:rPr lang="sl-SI" dirty="0" err="1"/>
              <a:t>should</a:t>
            </a:r>
            <a:r>
              <a:rPr lang="sl-SI" dirty="0"/>
              <a:t> be </a:t>
            </a:r>
            <a:r>
              <a:rPr lang="sl-SI" dirty="0" err="1"/>
              <a:t>below</a:t>
            </a:r>
            <a:r>
              <a:rPr lang="sl-SI" dirty="0"/>
              <a:t> </a:t>
            </a:r>
            <a:r>
              <a:rPr lang="sl-SI" dirty="0" err="1"/>
              <a:t>refrence</a:t>
            </a:r>
            <a:r>
              <a:rPr lang="sl-SI" dirty="0"/>
              <a:t> 0.5mg/</a:t>
            </a:r>
            <a:r>
              <a:rPr lang="sl-SI" dirty="0" err="1"/>
              <a:t>volume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injection</a:t>
            </a:r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4549-9A06-407B-A51E-A11AA64D29F0}" type="slidenum">
              <a:rPr lang="sl-SI" smtClean="0"/>
              <a:t>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92284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err="1"/>
              <a:t>Impurity</a:t>
            </a:r>
            <a:r>
              <a:rPr lang="sl-SI" dirty="0"/>
              <a:t> B is </a:t>
            </a:r>
            <a:r>
              <a:rPr lang="sl-SI" dirty="0" err="1"/>
              <a:t>an</a:t>
            </a:r>
            <a:r>
              <a:rPr lang="sl-SI" dirty="0"/>
              <a:t> </a:t>
            </a:r>
            <a:r>
              <a:rPr lang="sl-SI" dirty="0" err="1"/>
              <a:t>aminopolyether</a:t>
            </a:r>
            <a:r>
              <a:rPr lang="sl-SI" dirty="0"/>
              <a:t> </a:t>
            </a:r>
            <a:r>
              <a:rPr lang="sl-SI" dirty="0" err="1"/>
              <a:t>originating</a:t>
            </a:r>
            <a:r>
              <a:rPr lang="sl-SI" dirty="0"/>
              <a:t> </a:t>
            </a:r>
            <a:r>
              <a:rPr lang="sl-SI" dirty="0" err="1"/>
              <a:t>from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synthesis</a:t>
            </a:r>
            <a:r>
              <a:rPr lang="sl-SI" dirty="0"/>
              <a:t> </a:t>
            </a:r>
            <a:r>
              <a:rPr lang="sl-SI" dirty="0" err="1"/>
              <a:t>process</a:t>
            </a:r>
            <a:r>
              <a:rPr lang="sl-SI" dirty="0"/>
              <a:t> (</a:t>
            </a:r>
            <a:r>
              <a:rPr lang="sl-SI" dirty="0" err="1"/>
              <a:t>from</a:t>
            </a:r>
            <a:r>
              <a:rPr lang="sl-SI" dirty="0"/>
              <a:t> </a:t>
            </a:r>
            <a:r>
              <a:rPr lang="sl-SI" dirty="0" err="1"/>
              <a:t>using</a:t>
            </a:r>
            <a:r>
              <a:rPr lang="sl-SI" dirty="0"/>
              <a:t> </a:t>
            </a:r>
            <a:r>
              <a:rPr lang="sl-SI" dirty="0" err="1"/>
              <a:t>cryptands</a:t>
            </a:r>
            <a:r>
              <a:rPr lang="sl-SI" dirty="0"/>
              <a:t> </a:t>
            </a:r>
            <a:r>
              <a:rPr lang="sl-SI" dirty="0" err="1"/>
              <a:t>or</a:t>
            </a:r>
            <a:r>
              <a:rPr lang="sl-SI" dirty="0"/>
              <a:t> </a:t>
            </a:r>
            <a:r>
              <a:rPr lang="sl-SI" dirty="0" err="1"/>
              <a:t>crown</a:t>
            </a:r>
            <a:r>
              <a:rPr lang="sl-SI" dirty="0"/>
              <a:t> </a:t>
            </a:r>
            <a:r>
              <a:rPr lang="sl-SI" dirty="0" err="1"/>
              <a:t>ethers</a:t>
            </a:r>
            <a:r>
              <a:rPr lang="sl-SI" dirty="0"/>
              <a:t> </a:t>
            </a:r>
            <a:r>
              <a:rPr lang="sl-SI" dirty="0" err="1"/>
              <a:t>for</a:t>
            </a:r>
            <a:r>
              <a:rPr lang="sl-SI" dirty="0"/>
              <a:t> </a:t>
            </a:r>
            <a:r>
              <a:rPr lang="sl-SI" dirty="0" err="1"/>
              <a:t>phase</a:t>
            </a:r>
            <a:r>
              <a:rPr lang="sl-SI" dirty="0"/>
              <a:t> transfer </a:t>
            </a:r>
            <a:r>
              <a:rPr lang="sl-SI" dirty="0" err="1"/>
              <a:t>catalysts</a:t>
            </a:r>
            <a:r>
              <a:rPr lang="sl-SI" dirty="0"/>
              <a:t> – </a:t>
            </a:r>
            <a:r>
              <a:rPr lang="sl-SI" dirty="0" err="1"/>
              <a:t>kyrptofix</a:t>
            </a:r>
            <a:r>
              <a:rPr lang="sl-SI" dirty="0"/>
              <a:t>). </a:t>
            </a:r>
            <a:r>
              <a:rPr lang="sl-SI" dirty="0" err="1"/>
              <a:t>The</a:t>
            </a:r>
            <a:r>
              <a:rPr lang="sl-SI" dirty="0"/>
              <a:t> procedure </a:t>
            </a:r>
            <a:r>
              <a:rPr lang="sl-SI" dirty="0" err="1"/>
              <a:t>for</a:t>
            </a:r>
            <a:r>
              <a:rPr lang="sl-SI" dirty="0"/>
              <a:t> </a:t>
            </a:r>
            <a:r>
              <a:rPr lang="sl-SI" dirty="0" err="1"/>
              <a:t>detection</a:t>
            </a:r>
            <a:r>
              <a:rPr lang="sl-SI" dirty="0"/>
              <a:t> is a TLC spot test </a:t>
            </a:r>
            <a:r>
              <a:rPr lang="sl-SI" dirty="0" err="1"/>
              <a:t>using</a:t>
            </a:r>
            <a:r>
              <a:rPr lang="sl-SI" dirty="0"/>
              <a:t> a </a:t>
            </a:r>
            <a:r>
              <a:rPr lang="sl-SI" dirty="0" err="1"/>
              <a:t>special</a:t>
            </a:r>
            <a:r>
              <a:rPr lang="sl-SI" dirty="0"/>
              <a:t> test plate. </a:t>
            </a:r>
            <a:r>
              <a:rPr lang="sl-SI" dirty="0" err="1"/>
              <a:t>Small</a:t>
            </a:r>
            <a:r>
              <a:rPr lang="sl-SI" dirty="0"/>
              <a:t> </a:t>
            </a:r>
            <a:r>
              <a:rPr lang="sl-SI" dirty="0" err="1"/>
              <a:t>sample</a:t>
            </a:r>
            <a:r>
              <a:rPr lang="sl-SI" dirty="0"/>
              <a:t> is </a:t>
            </a:r>
            <a:r>
              <a:rPr lang="sl-SI" dirty="0" err="1"/>
              <a:t>spotted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compared</a:t>
            </a:r>
            <a:r>
              <a:rPr lang="sl-SI" dirty="0"/>
              <a:t> </a:t>
            </a:r>
            <a:r>
              <a:rPr lang="sl-SI" dirty="0" err="1"/>
              <a:t>with</a:t>
            </a:r>
            <a:r>
              <a:rPr lang="sl-SI" dirty="0"/>
              <a:t> </a:t>
            </a:r>
            <a:r>
              <a:rPr lang="sl-SI" dirty="0" err="1"/>
              <a:t>water</a:t>
            </a:r>
            <a:r>
              <a:rPr lang="sl-SI" dirty="0"/>
              <a:t> as a negative </a:t>
            </a:r>
            <a:r>
              <a:rPr lang="sl-SI" dirty="0" err="1"/>
              <a:t>control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a reference </a:t>
            </a:r>
            <a:r>
              <a:rPr lang="sl-SI" dirty="0" err="1"/>
              <a:t>solution</a:t>
            </a:r>
            <a:r>
              <a:rPr lang="sl-SI" dirty="0"/>
              <a:t> as a </a:t>
            </a:r>
            <a:r>
              <a:rPr lang="sl-SI" dirty="0" err="1"/>
              <a:t>positive</a:t>
            </a:r>
            <a:r>
              <a:rPr lang="sl-SI" dirty="0"/>
              <a:t> reference.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impurity</a:t>
            </a:r>
            <a:r>
              <a:rPr lang="sl-SI" dirty="0"/>
              <a:t> </a:t>
            </a:r>
            <a:r>
              <a:rPr lang="sl-SI" dirty="0" err="1"/>
              <a:t>gives</a:t>
            </a:r>
            <a:r>
              <a:rPr lang="sl-SI" dirty="0"/>
              <a:t> a </a:t>
            </a:r>
            <a:r>
              <a:rPr lang="sl-SI" dirty="0" err="1"/>
              <a:t>distinctive</a:t>
            </a:r>
            <a:r>
              <a:rPr lang="sl-SI" dirty="0"/>
              <a:t> </a:t>
            </a:r>
            <a:r>
              <a:rPr lang="sl-SI" dirty="0" err="1"/>
              <a:t>series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concentric</a:t>
            </a:r>
            <a:r>
              <a:rPr lang="sl-SI" dirty="0"/>
              <a:t> </a:t>
            </a:r>
            <a:r>
              <a:rPr lang="sl-SI" dirty="0" err="1"/>
              <a:t>circles</a:t>
            </a:r>
            <a:r>
              <a:rPr lang="sl-SI" dirty="0"/>
              <a:t> </a:t>
            </a:r>
            <a:r>
              <a:rPr lang="sl-SI" dirty="0" err="1"/>
              <a:t>with</a:t>
            </a:r>
            <a:r>
              <a:rPr lang="sl-SI" dirty="0"/>
              <a:t> a </a:t>
            </a:r>
            <a:r>
              <a:rPr lang="sl-SI" dirty="0" err="1"/>
              <a:t>dark</a:t>
            </a:r>
            <a:r>
              <a:rPr lang="sl-SI" dirty="0"/>
              <a:t> </a:t>
            </a:r>
            <a:r>
              <a:rPr lang="sl-SI" dirty="0" err="1"/>
              <a:t>inner</a:t>
            </a:r>
            <a:r>
              <a:rPr lang="sl-SI" dirty="0"/>
              <a:t> spot. </a:t>
            </a:r>
            <a:r>
              <a:rPr lang="sl-SI" dirty="0" err="1"/>
              <a:t>The</a:t>
            </a:r>
            <a:r>
              <a:rPr lang="sl-SI" dirty="0"/>
              <a:t> test </a:t>
            </a:r>
            <a:r>
              <a:rPr lang="sl-SI" dirty="0" err="1"/>
              <a:t>solution</a:t>
            </a:r>
            <a:r>
              <a:rPr lang="sl-SI" dirty="0"/>
              <a:t> </a:t>
            </a:r>
            <a:r>
              <a:rPr lang="sl-SI" dirty="0" err="1"/>
              <a:t>must</a:t>
            </a:r>
            <a:r>
              <a:rPr lang="sl-SI" dirty="0"/>
              <a:t> not </a:t>
            </a:r>
            <a:r>
              <a:rPr lang="sl-SI" dirty="0" err="1"/>
              <a:t>have</a:t>
            </a:r>
            <a:r>
              <a:rPr lang="sl-SI" dirty="0"/>
              <a:t> a more </a:t>
            </a:r>
            <a:r>
              <a:rPr lang="sl-SI" dirty="0" err="1"/>
              <a:t>intense</a:t>
            </a:r>
            <a:r>
              <a:rPr lang="sl-SI" dirty="0"/>
              <a:t> </a:t>
            </a:r>
            <a:r>
              <a:rPr lang="sl-SI" dirty="0" err="1"/>
              <a:t>color</a:t>
            </a:r>
            <a:r>
              <a:rPr lang="sl-SI" dirty="0"/>
              <a:t> </a:t>
            </a:r>
            <a:r>
              <a:rPr lang="sl-SI" dirty="0" err="1"/>
              <a:t>than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reference </a:t>
            </a:r>
            <a:r>
              <a:rPr lang="sl-SI" dirty="0" err="1"/>
              <a:t>solution</a:t>
            </a:r>
            <a:r>
              <a:rPr lang="sl-SI" dirty="0"/>
              <a:t>, </a:t>
            </a:r>
            <a:r>
              <a:rPr lang="sl-SI" dirty="0" err="1"/>
              <a:t>which</a:t>
            </a:r>
            <a:r>
              <a:rPr lang="sl-SI" dirty="0"/>
              <a:t> </a:t>
            </a:r>
            <a:r>
              <a:rPr lang="sl-SI" dirty="0" err="1"/>
              <a:t>should</a:t>
            </a:r>
            <a:r>
              <a:rPr lang="sl-SI" dirty="0"/>
              <a:t> match </a:t>
            </a:r>
            <a:r>
              <a:rPr lang="sl-SI" dirty="0" err="1"/>
              <a:t>the</a:t>
            </a:r>
            <a:r>
              <a:rPr lang="sl-SI" dirty="0"/>
              <a:t> 2.2 mg per </a:t>
            </a:r>
            <a:r>
              <a:rPr lang="sl-SI" dirty="0" err="1"/>
              <a:t>maximum</a:t>
            </a:r>
            <a:r>
              <a:rPr lang="sl-SI" dirty="0"/>
              <a:t> </a:t>
            </a:r>
            <a:r>
              <a:rPr lang="sl-SI" dirty="0" err="1"/>
              <a:t>dose</a:t>
            </a:r>
            <a:r>
              <a:rPr lang="sl-SI" dirty="0"/>
              <a:t>. 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4549-9A06-407B-A51E-A11AA64D29F0}" type="slidenum">
              <a:rPr lang="sl-SI" smtClean="0"/>
              <a:t>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34979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err="1"/>
              <a:t>Tetrabutylaminium</a:t>
            </a:r>
            <a:r>
              <a:rPr lang="sl-SI" dirty="0"/>
              <a:t> </a:t>
            </a:r>
            <a:r>
              <a:rPr lang="sl-SI" dirty="0" err="1"/>
              <a:t>salts</a:t>
            </a:r>
            <a:r>
              <a:rPr lang="sl-SI" dirty="0"/>
              <a:t> </a:t>
            </a:r>
            <a:r>
              <a:rPr lang="sl-SI" dirty="0" err="1"/>
              <a:t>may</a:t>
            </a:r>
            <a:r>
              <a:rPr lang="sl-SI" dirty="0"/>
              <a:t> be used in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nucleophilic</a:t>
            </a:r>
            <a:r>
              <a:rPr lang="sl-SI" dirty="0"/>
              <a:t> </a:t>
            </a:r>
            <a:r>
              <a:rPr lang="sl-SI" dirty="0" err="1"/>
              <a:t>substitution</a:t>
            </a:r>
            <a:r>
              <a:rPr lang="sl-SI" dirty="0"/>
              <a:t> </a:t>
            </a:r>
            <a:r>
              <a:rPr lang="sl-SI" dirty="0" err="1"/>
              <a:t>process</a:t>
            </a:r>
            <a:r>
              <a:rPr lang="sl-SI" dirty="0"/>
              <a:t> </a:t>
            </a:r>
            <a:r>
              <a:rPr lang="sl-SI" dirty="0" err="1"/>
              <a:t>during</a:t>
            </a:r>
            <a:r>
              <a:rPr lang="sl-SI" dirty="0"/>
              <a:t> </a:t>
            </a:r>
            <a:r>
              <a:rPr lang="sl-SI" dirty="0" err="1"/>
              <a:t>production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FDG.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detection</a:t>
            </a:r>
            <a:r>
              <a:rPr lang="sl-SI" dirty="0"/>
              <a:t> is </a:t>
            </a:r>
            <a:r>
              <a:rPr lang="sl-SI" dirty="0" err="1"/>
              <a:t>carried</a:t>
            </a:r>
            <a:r>
              <a:rPr lang="sl-SI" dirty="0"/>
              <a:t> </a:t>
            </a:r>
            <a:r>
              <a:rPr lang="sl-SI" dirty="0" err="1"/>
              <a:t>with</a:t>
            </a:r>
            <a:r>
              <a:rPr lang="sl-SI" dirty="0"/>
              <a:t> </a:t>
            </a:r>
            <a:r>
              <a:rPr lang="sl-SI" dirty="0" err="1"/>
              <a:t>liquid</a:t>
            </a:r>
            <a:r>
              <a:rPr lang="sl-SI" dirty="0"/>
              <a:t> </a:t>
            </a:r>
            <a:r>
              <a:rPr lang="sl-SI" dirty="0" err="1"/>
              <a:t>chromatography</a:t>
            </a:r>
            <a:r>
              <a:rPr lang="sl-SI" dirty="0"/>
              <a:t> on a C18 </a:t>
            </a:r>
            <a:r>
              <a:rPr lang="sl-SI" dirty="0" err="1"/>
              <a:t>reversed</a:t>
            </a:r>
            <a:r>
              <a:rPr lang="sl-SI" dirty="0"/>
              <a:t> </a:t>
            </a:r>
            <a:r>
              <a:rPr lang="sl-SI" dirty="0" err="1"/>
              <a:t>phase</a:t>
            </a:r>
            <a:r>
              <a:rPr lang="sl-SI" dirty="0"/>
              <a:t> </a:t>
            </a:r>
            <a:r>
              <a:rPr lang="sl-SI" dirty="0" err="1"/>
              <a:t>column</a:t>
            </a:r>
            <a:r>
              <a:rPr lang="sl-SI" dirty="0"/>
              <a:t> </a:t>
            </a:r>
            <a:r>
              <a:rPr lang="sl-SI" dirty="0" err="1"/>
              <a:t>using</a:t>
            </a:r>
            <a:r>
              <a:rPr lang="sl-SI" dirty="0"/>
              <a:t> a </a:t>
            </a:r>
            <a:r>
              <a:rPr lang="sl-SI" dirty="0" err="1"/>
              <a:t>mixture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toluensulfonic</a:t>
            </a:r>
            <a:r>
              <a:rPr lang="sl-SI" dirty="0"/>
              <a:t> </a:t>
            </a:r>
            <a:r>
              <a:rPr lang="sl-SI" dirty="0" err="1"/>
              <a:t>acid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acetonitrile</a:t>
            </a:r>
            <a:r>
              <a:rPr lang="sl-SI" dirty="0"/>
              <a:t> as </a:t>
            </a:r>
            <a:r>
              <a:rPr lang="sl-SI" dirty="0" err="1"/>
              <a:t>mobile</a:t>
            </a:r>
            <a:r>
              <a:rPr lang="sl-SI" dirty="0"/>
              <a:t> </a:t>
            </a:r>
            <a:r>
              <a:rPr lang="sl-SI" dirty="0" err="1"/>
              <a:t>phase</a:t>
            </a:r>
            <a:r>
              <a:rPr lang="sl-SI" dirty="0"/>
              <a:t>. </a:t>
            </a:r>
            <a:r>
              <a:rPr lang="sl-SI" dirty="0" err="1"/>
              <a:t>The</a:t>
            </a:r>
            <a:r>
              <a:rPr lang="sl-SI" dirty="0"/>
              <a:t> limit is 2,6mg per </a:t>
            </a:r>
            <a:r>
              <a:rPr lang="sl-SI" dirty="0" err="1"/>
              <a:t>maximum</a:t>
            </a:r>
            <a:r>
              <a:rPr lang="sl-SI" dirty="0"/>
              <a:t> </a:t>
            </a:r>
            <a:r>
              <a:rPr lang="sl-SI" dirty="0" err="1"/>
              <a:t>dose</a:t>
            </a:r>
            <a:r>
              <a:rPr lang="sl-SI" dirty="0"/>
              <a:t>. 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4549-9A06-407B-A51E-A11AA64D29F0}" type="slidenum">
              <a:rPr lang="sl-SI" smtClean="0"/>
              <a:t>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8031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err="1"/>
              <a:t>This</a:t>
            </a:r>
            <a:r>
              <a:rPr lang="sl-SI" dirty="0"/>
              <a:t> </a:t>
            </a:r>
            <a:r>
              <a:rPr lang="sl-SI" dirty="0" err="1"/>
              <a:t>impurity</a:t>
            </a:r>
            <a:r>
              <a:rPr lang="sl-SI" dirty="0"/>
              <a:t> </a:t>
            </a:r>
            <a:r>
              <a:rPr lang="sl-SI" dirty="0" err="1"/>
              <a:t>may</a:t>
            </a:r>
            <a:r>
              <a:rPr lang="sl-SI" dirty="0"/>
              <a:t> be </a:t>
            </a:r>
            <a:r>
              <a:rPr lang="sl-SI" dirty="0" err="1"/>
              <a:t>present</a:t>
            </a:r>
            <a:r>
              <a:rPr lang="sl-SI" dirty="0"/>
              <a:t> </a:t>
            </a:r>
            <a:r>
              <a:rPr lang="sl-SI" dirty="0" err="1"/>
              <a:t>from</a:t>
            </a:r>
            <a:r>
              <a:rPr lang="sl-SI" dirty="0"/>
              <a:t> </a:t>
            </a:r>
            <a:r>
              <a:rPr lang="sl-SI" dirty="0" err="1"/>
              <a:t>reagents</a:t>
            </a:r>
            <a:r>
              <a:rPr lang="sl-SI" dirty="0"/>
              <a:t> used in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synthesis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FDG, </a:t>
            </a:r>
            <a:r>
              <a:rPr lang="sl-SI" dirty="0" err="1"/>
              <a:t>and</a:t>
            </a:r>
            <a:r>
              <a:rPr lang="sl-SI" dirty="0"/>
              <a:t> is </a:t>
            </a:r>
            <a:r>
              <a:rPr lang="sl-SI" dirty="0" err="1"/>
              <a:t>measured</a:t>
            </a:r>
            <a:r>
              <a:rPr lang="sl-SI" dirty="0"/>
              <a:t> </a:t>
            </a:r>
            <a:r>
              <a:rPr lang="sl-SI" dirty="0" err="1"/>
              <a:t>by</a:t>
            </a:r>
            <a:r>
              <a:rPr lang="sl-SI" dirty="0"/>
              <a:t> UV </a:t>
            </a:r>
            <a:r>
              <a:rPr lang="sl-SI" dirty="0" err="1"/>
              <a:t>spectrophotometry</a:t>
            </a:r>
            <a:r>
              <a:rPr lang="sl-SI" dirty="0"/>
              <a:t>. A reference </a:t>
            </a:r>
            <a:r>
              <a:rPr lang="sl-SI" dirty="0" err="1"/>
              <a:t>solution</a:t>
            </a:r>
            <a:r>
              <a:rPr lang="sl-SI" dirty="0"/>
              <a:t> is </a:t>
            </a:r>
            <a:r>
              <a:rPr lang="sl-SI" dirty="0" err="1"/>
              <a:t>prepared</a:t>
            </a:r>
            <a:r>
              <a:rPr lang="sl-SI" dirty="0"/>
              <a:t> </a:t>
            </a:r>
            <a:r>
              <a:rPr lang="sl-SI" dirty="0" err="1"/>
              <a:t>corresponding</a:t>
            </a:r>
            <a:r>
              <a:rPr lang="sl-SI" dirty="0"/>
              <a:t> to 0,02mg per </a:t>
            </a:r>
            <a:r>
              <a:rPr lang="sl-SI" dirty="0" err="1"/>
              <a:t>maximum</a:t>
            </a:r>
            <a:r>
              <a:rPr lang="sl-SI" dirty="0"/>
              <a:t> </a:t>
            </a:r>
            <a:r>
              <a:rPr lang="sl-SI" dirty="0" err="1"/>
              <a:t>recommended</a:t>
            </a:r>
            <a:r>
              <a:rPr lang="sl-SI" dirty="0"/>
              <a:t> </a:t>
            </a:r>
            <a:r>
              <a:rPr lang="sl-SI" dirty="0" err="1"/>
              <a:t>dose</a:t>
            </a:r>
            <a:r>
              <a:rPr lang="sl-SI" dirty="0"/>
              <a:t>,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absorbance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test </a:t>
            </a:r>
            <a:r>
              <a:rPr lang="sl-SI" dirty="0" err="1"/>
              <a:t>and</a:t>
            </a:r>
            <a:r>
              <a:rPr lang="sl-SI" dirty="0"/>
              <a:t> reference </a:t>
            </a:r>
            <a:r>
              <a:rPr lang="sl-SI" dirty="0" err="1"/>
              <a:t>solution</a:t>
            </a:r>
            <a:r>
              <a:rPr lang="sl-SI" dirty="0"/>
              <a:t> are </a:t>
            </a:r>
            <a:r>
              <a:rPr lang="sl-SI" dirty="0" err="1"/>
              <a:t>measured</a:t>
            </a:r>
            <a:r>
              <a:rPr lang="sl-SI" dirty="0"/>
              <a:t> at 263 </a:t>
            </a:r>
            <a:r>
              <a:rPr lang="sl-SI" dirty="0" err="1"/>
              <a:t>nm</a:t>
            </a:r>
            <a:r>
              <a:rPr lang="sl-SI" dirty="0"/>
              <a:t>. 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4549-9A06-407B-A51E-A11AA64D29F0}" type="slidenum">
              <a:rPr lang="sl-SI" smtClean="0"/>
              <a:t>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10348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err="1"/>
              <a:t>Residual</a:t>
            </a:r>
            <a:r>
              <a:rPr lang="sl-SI" dirty="0"/>
              <a:t> </a:t>
            </a:r>
            <a:r>
              <a:rPr lang="sl-SI" dirty="0" err="1"/>
              <a:t>solvents</a:t>
            </a:r>
            <a:r>
              <a:rPr lang="sl-SI" dirty="0"/>
              <a:t> </a:t>
            </a:r>
            <a:r>
              <a:rPr lang="sl-SI" dirty="0" err="1"/>
              <a:t>such</a:t>
            </a:r>
            <a:r>
              <a:rPr lang="sl-SI" dirty="0"/>
              <a:t> as </a:t>
            </a:r>
            <a:r>
              <a:rPr lang="sl-SI" dirty="0" err="1"/>
              <a:t>acetonitrile</a:t>
            </a:r>
            <a:r>
              <a:rPr lang="sl-SI" dirty="0"/>
              <a:t>, </a:t>
            </a:r>
            <a:r>
              <a:rPr lang="sl-SI" dirty="0" err="1"/>
              <a:t>ethanol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other</a:t>
            </a:r>
            <a:r>
              <a:rPr lang="sl-SI" dirty="0"/>
              <a:t> </a:t>
            </a:r>
            <a:r>
              <a:rPr lang="sl-SI" dirty="0" err="1"/>
              <a:t>organic</a:t>
            </a:r>
            <a:r>
              <a:rPr lang="sl-SI" dirty="0"/>
              <a:t> </a:t>
            </a:r>
            <a:r>
              <a:rPr lang="sl-SI" dirty="0" err="1"/>
              <a:t>solvents</a:t>
            </a:r>
            <a:r>
              <a:rPr lang="sl-SI" dirty="0"/>
              <a:t> </a:t>
            </a:r>
            <a:r>
              <a:rPr lang="sl-SI" dirty="0" err="1"/>
              <a:t>may</a:t>
            </a:r>
            <a:r>
              <a:rPr lang="sl-SI" dirty="0"/>
              <a:t> be </a:t>
            </a:r>
            <a:r>
              <a:rPr lang="sl-SI" dirty="0" err="1"/>
              <a:t>present</a:t>
            </a:r>
            <a:r>
              <a:rPr lang="sl-SI" dirty="0"/>
              <a:t> </a:t>
            </a:r>
            <a:r>
              <a:rPr lang="sl-SI" dirty="0" err="1"/>
              <a:t>from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synthesis</a:t>
            </a:r>
            <a:r>
              <a:rPr lang="sl-SI" dirty="0"/>
              <a:t>,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must</a:t>
            </a:r>
            <a:r>
              <a:rPr lang="sl-SI" dirty="0"/>
              <a:t> </a:t>
            </a:r>
            <a:r>
              <a:rPr lang="sl-SI" dirty="0" err="1"/>
              <a:t>comply</a:t>
            </a:r>
            <a:r>
              <a:rPr lang="sl-SI" dirty="0"/>
              <a:t> </a:t>
            </a:r>
            <a:r>
              <a:rPr lang="sl-SI" dirty="0" err="1"/>
              <a:t>with</a:t>
            </a:r>
            <a:r>
              <a:rPr lang="sl-SI" dirty="0"/>
              <a:t> </a:t>
            </a:r>
            <a:r>
              <a:rPr lang="sl-SI" dirty="0" err="1"/>
              <a:t>chapter</a:t>
            </a:r>
            <a:r>
              <a:rPr lang="sl-SI" dirty="0"/>
              <a:t> 5.4. </a:t>
            </a:r>
          </a:p>
          <a:p>
            <a:endParaRPr lang="sl-SI" dirty="0"/>
          </a:p>
          <a:p>
            <a:r>
              <a:rPr lang="sl-SI" dirty="0"/>
              <a:t>Test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sterility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test </a:t>
            </a:r>
            <a:r>
              <a:rPr lang="sl-SI" dirty="0" err="1"/>
              <a:t>for</a:t>
            </a:r>
            <a:r>
              <a:rPr lang="sl-SI" dirty="0"/>
              <a:t> </a:t>
            </a:r>
            <a:r>
              <a:rPr lang="sl-SI" dirty="0" err="1"/>
              <a:t>bacterial</a:t>
            </a:r>
            <a:r>
              <a:rPr lang="sl-SI" dirty="0"/>
              <a:t> </a:t>
            </a:r>
            <a:r>
              <a:rPr lang="sl-SI" dirty="0" err="1"/>
              <a:t>endotoxins</a:t>
            </a:r>
            <a:r>
              <a:rPr lang="sl-SI" dirty="0"/>
              <a:t> is </a:t>
            </a:r>
            <a:r>
              <a:rPr lang="sl-SI" dirty="0" err="1"/>
              <a:t>also</a:t>
            </a:r>
            <a:r>
              <a:rPr lang="sl-SI" dirty="0"/>
              <a:t> </a:t>
            </a:r>
            <a:r>
              <a:rPr lang="sl-SI" dirty="0" err="1"/>
              <a:t>required</a:t>
            </a:r>
            <a:r>
              <a:rPr lang="sl-SI" dirty="0"/>
              <a:t>. </a:t>
            </a:r>
          </a:p>
          <a:p>
            <a:endParaRPr lang="sl-SI" dirty="0"/>
          </a:p>
          <a:p>
            <a:r>
              <a:rPr lang="sl-SI" dirty="0" err="1"/>
              <a:t>These</a:t>
            </a:r>
            <a:r>
              <a:rPr lang="sl-SI" dirty="0"/>
              <a:t> </a:t>
            </a:r>
            <a:r>
              <a:rPr lang="sl-SI" dirty="0" err="1"/>
              <a:t>three</a:t>
            </a:r>
            <a:r>
              <a:rPr lang="sl-SI" dirty="0"/>
              <a:t> </a:t>
            </a:r>
            <a:r>
              <a:rPr lang="sl-SI" dirty="0" err="1"/>
              <a:t>tests</a:t>
            </a:r>
            <a:r>
              <a:rPr lang="sl-SI" dirty="0"/>
              <a:t> </a:t>
            </a:r>
            <a:r>
              <a:rPr lang="sl-SI" dirty="0" err="1"/>
              <a:t>can</a:t>
            </a:r>
            <a:r>
              <a:rPr lang="sl-SI" dirty="0"/>
              <a:t> be </a:t>
            </a:r>
            <a:r>
              <a:rPr lang="sl-SI" dirty="0" err="1"/>
              <a:t>completed</a:t>
            </a:r>
            <a:r>
              <a:rPr lang="sl-SI" dirty="0"/>
              <a:t> post </a:t>
            </a:r>
            <a:r>
              <a:rPr lang="sl-SI" dirty="0" err="1"/>
              <a:t>release</a:t>
            </a:r>
            <a:r>
              <a:rPr lang="sl-SI" dirty="0"/>
              <a:t>. 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4549-9A06-407B-A51E-A11AA64D29F0}" type="slidenum">
              <a:rPr lang="sl-SI" smtClean="0"/>
              <a:t>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59900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err="1"/>
              <a:t>Radionuclidid</a:t>
            </a:r>
            <a:r>
              <a:rPr lang="sl-SI" dirty="0"/>
              <a:t> </a:t>
            </a:r>
            <a:r>
              <a:rPr lang="sl-SI" dirty="0" err="1"/>
              <a:t>purity</a:t>
            </a:r>
            <a:r>
              <a:rPr lang="sl-SI" dirty="0"/>
              <a:t> test is </a:t>
            </a:r>
            <a:r>
              <a:rPr lang="sl-SI" dirty="0" err="1"/>
              <a:t>carried</a:t>
            </a:r>
            <a:r>
              <a:rPr lang="sl-SI" dirty="0"/>
              <a:t> out in </a:t>
            </a:r>
            <a:r>
              <a:rPr lang="sl-SI" dirty="0" err="1"/>
              <a:t>two</a:t>
            </a:r>
            <a:r>
              <a:rPr lang="sl-SI" dirty="0"/>
              <a:t> </a:t>
            </a:r>
            <a:r>
              <a:rPr lang="sl-SI" dirty="0" err="1"/>
              <a:t>parts</a:t>
            </a:r>
            <a:r>
              <a:rPr lang="sl-SI" dirty="0"/>
              <a:t>. First part </a:t>
            </a:r>
            <a:r>
              <a:rPr lang="sl-SI" dirty="0" err="1"/>
              <a:t>has</a:t>
            </a:r>
            <a:r>
              <a:rPr lang="sl-SI" dirty="0"/>
              <a:t> to be </a:t>
            </a:r>
            <a:r>
              <a:rPr lang="sl-SI" dirty="0" err="1"/>
              <a:t>conducted</a:t>
            </a:r>
            <a:r>
              <a:rPr lang="sl-SI" dirty="0"/>
              <a:t> </a:t>
            </a:r>
            <a:r>
              <a:rPr lang="sl-SI" dirty="0" err="1"/>
              <a:t>before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release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second</a:t>
            </a:r>
            <a:r>
              <a:rPr lang="sl-SI" dirty="0"/>
              <a:t> part is a post </a:t>
            </a:r>
            <a:r>
              <a:rPr lang="sl-SI" dirty="0" err="1"/>
              <a:t>release</a:t>
            </a:r>
            <a:r>
              <a:rPr lang="sl-SI" dirty="0"/>
              <a:t> test. In part A,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peaks</a:t>
            </a:r>
            <a:r>
              <a:rPr lang="sl-SI" dirty="0"/>
              <a:t> at 511 </a:t>
            </a:r>
            <a:r>
              <a:rPr lang="sl-SI" dirty="0" err="1"/>
              <a:t>keV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1,022 </a:t>
            </a:r>
            <a:r>
              <a:rPr lang="sl-SI" dirty="0" err="1"/>
              <a:t>MeV</a:t>
            </a:r>
            <a:r>
              <a:rPr lang="sl-SI" dirty="0"/>
              <a:t> </a:t>
            </a:r>
            <a:r>
              <a:rPr lang="sl-SI" dirty="0" err="1"/>
              <a:t>must</a:t>
            </a:r>
            <a:r>
              <a:rPr lang="sl-SI" dirty="0"/>
              <a:t> </a:t>
            </a:r>
            <a:r>
              <a:rPr lang="sl-SI" dirty="0" err="1"/>
              <a:t>represent</a:t>
            </a:r>
            <a:r>
              <a:rPr lang="sl-SI" dirty="0"/>
              <a:t> 99,9%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total </a:t>
            </a:r>
            <a:r>
              <a:rPr lang="sl-SI" dirty="0" err="1"/>
              <a:t>activity</a:t>
            </a:r>
            <a:r>
              <a:rPr lang="sl-SI" dirty="0"/>
              <a:t>. Part B </a:t>
            </a:r>
            <a:r>
              <a:rPr lang="sl-SI" dirty="0" err="1"/>
              <a:t>tests</a:t>
            </a:r>
            <a:r>
              <a:rPr lang="sl-SI" dirty="0"/>
              <a:t> </a:t>
            </a:r>
            <a:r>
              <a:rPr lang="sl-SI" dirty="0" err="1"/>
              <a:t>for</a:t>
            </a:r>
            <a:r>
              <a:rPr lang="sl-SI" dirty="0"/>
              <a:t> </a:t>
            </a:r>
            <a:r>
              <a:rPr lang="sl-SI" dirty="0" err="1"/>
              <a:t>any</a:t>
            </a:r>
            <a:r>
              <a:rPr lang="sl-SI" dirty="0"/>
              <a:t> </a:t>
            </a:r>
            <a:r>
              <a:rPr lang="sl-SI" dirty="0" err="1"/>
              <a:t>long</a:t>
            </a:r>
            <a:r>
              <a:rPr lang="sl-SI" dirty="0"/>
              <a:t> </a:t>
            </a:r>
            <a:r>
              <a:rPr lang="sl-SI" dirty="0" err="1"/>
              <a:t>lived</a:t>
            </a:r>
            <a:r>
              <a:rPr lang="sl-SI" dirty="0"/>
              <a:t> </a:t>
            </a:r>
            <a:r>
              <a:rPr lang="sl-SI" dirty="0" err="1"/>
              <a:t>radionuclide</a:t>
            </a:r>
            <a:r>
              <a:rPr lang="sl-SI" dirty="0"/>
              <a:t> </a:t>
            </a:r>
            <a:r>
              <a:rPr lang="sl-SI" dirty="0" err="1"/>
              <a:t>impurities</a:t>
            </a:r>
            <a:r>
              <a:rPr lang="sl-SI" dirty="0"/>
              <a:t>, </a:t>
            </a:r>
            <a:r>
              <a:rPr lang="sl-SI" dirty="0" err="1"/>
              <a:t>which</a:t>
            </a:r>
            <a:r>
              <a:rPr lang="sl-SI" dirty="0"/>
              <a:t> </a:t>
            </a:r>
            <a:r>
              <a:rPr lang="sl-SI" dirty="0" err="1"/>
              <a:t>may</a:t>
            </a:r>
            <a:r>
              <a:rPr lang="sl-SI" dirty="0"/>
              <a:t> </a:t>
            </a:r>
            <a:r>
              <a:rPr lang="sl-SI" dirty="0" err="1"/>
              <a:t>arise</a:t>
            </a:r>
            <a:r>
              <a:rPr lang="sl-SI" dirty="0"/>
              <a:t> </a:t>
            </a:r>
            <a:r>
              <a:rPr lang="sl-SI" dirty="0" err="1"/>
              <a:t>if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cyclotron</a:t>
            </a:r>
            <a:r>
              <a:rPr lang="sl-SI" dirty="0"/>
              <a:t> </a:t>
            </a:r>
            <a:r>
              <a:rPr lang="sl-SI" dirty="0" err="1"/>
              <a:t>target</a:t>
            </a:r>
            <a:r>
              <a:rPr lang="sl-SI" dirty="0"/>
              <a:t> material </a:t>
            </a:r>
            <a:r>
              <a:rPr lang="sl-SI" dirty="0" err="1"/>
              <a:t>or</a:t>
            </a:r>
            <a:r>
              <a:rPr lang="sl-SI" dirty="0"/>
              <a:t> </a:t>
            </a:r>
            <a:r>
              <a:rPr lang="sl-SI" dirty="0" err="1"/>
              <a:t>any</a:t>
            </a:r>
            <a:r>
              <a:rPr lang="sl-SI" dirty="0"/>
              <a:t> </a:t>
            </a:r>
            <a:r>
              <a:rPr lang="sl-SI" dirty="0" err="1"/>
              <a:t>contaminants</a:t>
            </a:r>
            <a:r>
              <a:rPr lang="sl-SI" dirty="0"/>
              <a:t> are </a:t>
            </a:r>
            <a:r>
              <a:rPr lang="sl-SI" dirty="0" err="1"/>
              <a:t>activated</a:t>
            </a:r>
            <a:r>
              <a:rPr lang="sl-SI" dirty="0"/>
              <a:t>.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combined</a:t>
            </a:r>
            <a:r>
              <a:rPr lang="sl-SI" dirty="0"/>
              <a:t> </a:t>
            </a:r>
            <a:r>
              <a:rPr lang="sl-SI" dirty="0" err="1"/>
              <a:t>contribution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activity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such</a:t>
            </a:r>
            <a:r>
              <a:rPr lang="sl-SI" dirty="0"/>
              <a:t> </a:t>
            </a:r>
            <a:r>
              <a:rPr lang="sl-SI" dirty="0" err="1"/>
              <a:t>radionuclides</a:t>
            </a:r>
            <a:r>
              <a:rPr lang="sl-SI" dirty="0"/>
              <a:t> </a:t>
            </a:r>
            <a:r>
              <a:rPr lang="sl-SI" dirty="0" err="1"/>
              <a:t>must</a:t>
            </a:r>
            <a:r>
              <a:rPr lang="sl-SI" dirty="0"/>
              <a:t> be </a:t>
            </a:r>
            <a:r>
              <a:rPr lang="sl-SI" dirty="0" err="1"/>
              <a:t>below</a:t>
            </a:r>
            <a:r>
              <a:rPr lang="sl-SI" dirty="0"/>
              <a:t> 0,1%. 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4549-9A06-407B-A51E-A11AA64D29F0}" type="slidenum">
              <a:rPr lang="sl-SI" smtClean="0"/>
              <a:t>9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984999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/>
              <a:t>RCP test </a:t>
            </a:r>
            <a:r>
              <a:rPr lang="sl-SI" dirty="0" err="1"/>
              <a:t>ensures</a:t>
            </a:r>
            <a:r>
              <a:rPr lang="sl-SI" dirty="0"/>
              <a:t> </a:t>
            </a:r>
            <a:r>
              <a:rPr lang="sl-SI" dirty="0" err="1"/>
              <a:t>that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activity</a:t>
            </a:r>
            <a:r>
              <a:rPr lang="sl-SI" dirty="0"/>
              <a:t> is </a:t>
            </a:r>
            <a:r>
              <a:rPr lang="sl-SI" dirty="0" err="1"/>
              <a:t>present</a:t>
            </a:r>
            <a:r>
              <a:rPr lang="sl-SI" dirty="0"/>
              <a:t> in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correct</a:t>
            </a:r>
            <a:r>
              <a:rPr lang="sl-SI" dirty="0"/>
              <a:t> form, </a:t>
            </a:r>
            <a:r>
              <a:rPr lang="sl-SI" dirty="0" err="1"/>
              <a:t>and</a:t>
            </a:r>
            <a:r>
              <a:rPr lang="sl-SI" dirty="0"/>
              <a:t> not as </a:t>
            </a:r>
            <a:r>
              <a:rPr lang="sl-SI" dirty="0" err="1"/>
              <a:t>free</a:t>
            </a:r>
            <a:r>
              <a:rPr lang="sl-SI" dirty="0"/>
              <a:t> fluoride </a:t>
            </a:r>
            <a:r>
              <a:rPr lang="sl-SI" dirty="0" err="1"/>
              <a:t>or</a:t>
            </a:r>
            <a:r>
              <a:rPr lang="sl-SI" dirty="0"/>
              <a:t> </a:t>
            </a:r>
            <a:r>
              <a:rPr lang="sl-SI" dirty="0" err="1"/>
              <a:t>other</a:t>
            </a:r>
            <a:r>
              <a:rPr lang="sl-SI" dirty="0"/>
              <a:t> </a:t>
            </a:r>
            <a:r>
              <a:rPr lang="sl-SI" dirty="0" err="1"/>
              <a:t>labelled</a:t>
            </a:r>
            <a:r>
              <a:rPr lang="sl-SI" dirty="0"/>
              <a:t> </a:t>
            </a:r>
            <a:r>
              <a:rPr lang="sl-SI" dirty="0" err="1"/>
              <a:t>byproducts</a:t>
            </a:r>
            <a:r>
              <a:rPr lang="sl-SI" dirty="0"/>
              <a:t>,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can</a:t>
            </a:r>
            <a:r>
              <a:rPr lang="sl-SI" dirty="0"/>
              <a:t> be </a:t>
            </a:r>
            <a:r>
              <a:rPr lang="sl-SI" dirty="0" err="1"/>
              <a:t>carried</a:t>
            </a:r>
            <a:r>
              <a:rPr lang="sl-SI" dirty="0"/>
              <a:t> out </a:t>
            </a:r>
            <a:r>
              <a:rPr lang="sl-SI" dirty="0" err="1"/>
              <a:t>by</a:t>
            </a:r>
            <a:r>
              <a:rPr lang="sl-SI" dirty="0"/>
              <a:t> </a:t>
            </a:r>
            <a:r>
              <a:rPr lang="sl-SI" dirty="0" err="1"/>
              <a:t>two</a:t>
            </a:r>
            <a:r>
              <a:rPr lang="sl-SI" dirty="0"/>
              <a:t> </a:t>
            </a:r>
            <a:r>
              <a:rPr lang="sl-SI" dirty="0" err="1"/>
              <a:t>methods</a:t>
            </a:r>
            <a:r>
              <a:rPr lang="sl-SI" dirty="0"/>
              <a:t>. </a:t>
            </a:r>
          </a:p>
          <a:p>
            <a:endParaRPr lang="sl-SI" dirty="0"/>
          </a:p>
          <a:p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first</a:t>
            </a:r>
            <a:r>
              <a:rPr lang="sl-SI" dirty="0"/>
              <a:t> </a:t>
            </a:r>
            <a:r>
              <a:rPr lang="sl-SI" dirty="0" err="1"/>
              <a:t>method</a:t>
            </a:r>
            <a:r>
              <a:rPr lang="sl-SI" dirty="0"/>
              <a:t> is a </a:t>
            </a:r>
            <a:r>
              <a:rPr lang="sl-SI" dirty="0" err="1"/>
              <a:t>liquid</a:t>
            </a:r>
            <a:r>
              <a:rPr lang="sl-SI" dirty="0"/>
              <a:t> </a:t>
            </a:r>
            <a:r>
              <a:rPr lang="sl-SI" dirty="0" err="1"/>
              <a:t>chromatography</a:t>
            </a:r>
            <a:r>
              <a:rPr lang="sl-SI" dirty="0"/>
              <a:t> </a:t>
            </a:r>
            <a:r>
              <a:rPr lang="sl-SI" dirty="0" err="1"/>
              <a:t>with</a:t>
            </a:r>
            <a:r>
              <a:rPr lang="sl-SI" dirty="0"/>
              <a:t> anione </a:t>
            </a:r>
            <a:r>
              <a:rPr lang="sl-SI" dirty="0" err="1"/>
              <a:t>exchange</a:t>
            </a:r>
            <a:r>
              <a:rPr lang="sl-SI" dirty="0"/>
              <a:t> </a:t>
            </a:r>
            <a:r>
              <a:rPr lang="sl-SI" dirty="0" err="1"/>
              <a:t>column</a:t>
            </a:r>
            <a:r>
              <a:rPr lang="sl-SI" dirty="0"/>
              <a:t>, </a:t>
            </a:r>
            <a:r>
              <a:rPr lang="sl-SI" dirty="0" err="1"/>
              <a:t>the</a:t>
            </a:r>
            <a:r>
              <a:rPr lang="sl-SI" dirty="0"/>
              <a:t> test </a:t>
            </a:r>
            <a:r>
              <a:rPr lang="sl-SI" dirty="0" err="1"/>
              <a:t>solution</a:t>
            </a:r>
            <a:r>
              <a:rPr lang="sl-SI" dirty="0"/>
              <a:t> is </a:t>
            </a:r>
            <a:r>
              <a:rPr lang="sl-SI" dirty="0" err="1"/>
              <a:t>compared</a:t>
            </a:r>
            <a:r>
              <a:rPr lang="sl-SI" dirty="0"/>
              <a:t> to </a:t>
            </a:r>
            <a:r>
              <a:rPr lang="sl-SI" dirty="0" err="1"/>
              <a:t>the</a:t>
            </a:r>
            <a:r>
              <a:rPr lang="sl-SI" dirty="0"/>
              <a:t> reference non-</a:t>
            </a:r>
            <a:r>
              <a:rPr lang="sl-SI" dirty="0" err="1"/>
              <a:t>radiactive</a:t>
            </a:r>
            <a:r>
              <a:rPr lang="sl-SI" dirty="0"/>
              <a:t> FDG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fluorodeoxymannose</a:t>
            </a:r>
            <a:r>
              <a:rPr lang="sl-SI" dirty="0"/>
              <a:t>.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chromatogram</a:t>
            </a:r>
            <a:r>
              <a:rPr lang="sl-SI" dirty="0"/>
              <a:t> </a:t>
            </a:r>
            <a:r>
              <a:rPr lang="sl-SI" dirty="0" err="1"/>
              <a:t>must</a:t>
            </a:r>
            <a:r>
              <a:rPr lang="sl-SI" dirty="0"/>
              <a:t> show </a:t>
            </a:r>
            <a:r>
              <a:rPr lang="sl-SI" dirty="0" err="1"/>
              <a:t>atleast</a:t>
            </a:r>
            <a:r>
              <a:rPr lang="sl-SI" dirty="0"/>
              <a:t> 95% </a:t>
            </a:r>
            <a:r>
              <a:rPr lang="sl-SI" dirty="0" err="1"/>
              <a:t>of</a:t>
            </a:r>
            <a:r>
              <a:rPr lang="sl-SI" dirty="0"/>
              <a:t> total F18 </a:t>
            </a:r>
            <a:r>
              <a:rPr lang="sl-SI" dirty="0" err="1"/>
              <a:t>activity</a:t>
            </a:r>
            <a:r>
              <a:rPr lang="sl-SI" dirty="0"/>
              <a:t> in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peaks</a:t>
            </a:r>
            <a:r>
              <a:rPr lang="sl-SI" dirty="0"/>
              <a:t> </a:t>
            </a:r>
            <a:r>
              <a:rPr lang="sl-SI" dirty="0" err="1"/>
              <a:t>corresponding</a:t>
            </a:r>
            <a:r>
              <a:rPr lang="sl-SI" dirty="0"/>
              <a:t> to FDG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fluorodeoxymannose</a:t>
            </a:r>
            <a:r>
              <a:rPr lang="sl-SI" dirty="0"/>
              <a:t>. </a:t>
            </a:r>
            <a:r>
              <a:rPr lang="sl-SI" dirty="0" err="1"/>
              <a:t>Moreover</a:t>
            </a:r>
            <a:r>
              <a:rPr lang="sl-SI" dirty="0"/>
              <a:t>, </a:t>
            </a:r>
            <a:r>
              <a:rPr lang="sl-SI" dirty="0" err="1"/>
              <a:t>fluorodeoxymannose</a:t>
            </a:r>
            <a:r>
              <a:rPr lang="sl-SI" dirty="0"/>
              <a:t> </a:t>
            </a:r>
            <a:r>
              <a:rPr lang="sl-SI" dirty="0" err="1"/>
              <a:t>activity</a:t>
            </a:r>
            <a:r>
              <a:rPr lang="sl-SI" dirty="0"/>
              <a:t> </a:t>
            </a:r>
            <a:r>
              <a:rPr lang="sl-SI" dirty="0" err="1"/>
              <a:t>must</a:t>
            </a:r>
            <a:r>
              <a:rPr lang="sl-SI" dirty="0"/>
              <a:t> not </a:t>
            </a:r>
            <a:r>
              <a:rPr lang="sl-SI" dirty="0" err="1"/>
              <a:t>exceed</a:t>
            </a:r>
            <a:r>
              <a:rPr lang="sl-SI" dirty="0"/>
              <a:t> 10% </a:t>
            </a:r>
            <a:r>
              <a:rPr lang="sl-SI" dirty="0" err="1"/>
              <a:t>relative</a:t>
            </a:r>
            <a:r>
              <a:rPr lang="sl-SI" dirty="0"/>
              <a:t> to FDG. </a:t>
            </a:r>
            <a:br>
              <a:rPr lang="sl-SI" dirty="0"/>
            </a:br>
            <a:br>
              <a:rPr lang="sl-SI" dirty="0"/>
            </a:b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second</a:t>
            </a:r>
            <a:r>
              <a:rPr lang="sl-SI" dirty="0"/>
              <a:t> </a:t>
            </a:r>
            <a:r>
              <a:rPr lang="sl-SI" dirty="0" err="1"/>
              <a:t>method</a:t>
            </a:r>
            <a:r>
              <a:rPr lang="sl-SI" dirty="0"/>
              <a:t> is TLC </a:t>
            </a:r>
            <a:r>
              <a:rPr lang="sl-SI" dirty="0" err="1"/>
              <a:t>using</a:t>
            </a:r>
            <a:r>
              <a:rPr lang="sl-SI" dirty="0"/>
              <a:t> </a:t>
            </a:r>
            <a:r>
              <a:rPr lang="sl-SI" dirty="0" err="1"/>
              <a:t>silica</a:t>
            </a:r>
            <a:r>
              <a:rPr lang="sl-SI" dirty="0"/>
              <a:t> gel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acetonitrile-water</a:t>
            </a:r>
            <a:r>
              <a:rPr lang="sl-SI" dirty="0"/>
              <a:t> as </a:t>
            </a:r>
            <a:r>
              <a:rPr lang="sl-SI" dirty="0" err="1"/>
              <a:t>mobile</a:t>
            </a:r>
            <a:r>
              <a:rPr lang="sl-SI" dirty="0"/>
              <a:t> </a:t>
            </a:r>
            <a:r>
              <a:rPr lang="sl-SI" dirty="0" err="1"/>
              <a:t>phase</a:t>
            </a:r>
            <a:r>
              <a:rPr lang="sl-SI" dirty="0"/>
              <a:t>. </a:t>
            </a:r>
            <a:r>
              <a:rPr lang="sl-SI" dirty="0" err="1"/>
              <a:t>Free</a:t>
            </a:r>
            <a:r>
              <a:rPr lang="sl-SI" dirty="0"/>
              <a:t> fluoride </a:t>
            </a:r>
            <a:r>
              <a:rPr lang="sl-SI" dirty="0" err="1"/>
              <a:t>remains</a:t>
            </a:r>
            <a:r>
              <a:rPr lang="sl-SI" dirty="0"/>
              <a:t> at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origin</a:t>
            </a:r>
            <a:r>
              <a:rPr lang="sl-SI" dirty="0"/>
              <a:t>, FDG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mannose</a:t>
            </a:r>
            <a:r>
              <a:rPr lang="sl-SI" dirty="0"/>
              <a:t> </a:t>
            </a:r>
            <a:r>
              <a:rPr lang="sl-SI" dirty="0" err="1"/>
              <a:t>migrate</a:t>
            </a:r>
            <a:r>
              <a:rPr lang="sl-SI" dirty="0"/>
              <a:t> to 0.45 RF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acetylated</a:t>
            </a:r>
            <a:r>
              <a:rPr lang="sl-SI" dirty="0"/>
              <a:t> </a:t>
            </a:r>
            <a:r>
              <a:rPr lang="sl-SI" dirty="0" err="1"/>
              <a:t>derivatives</a:t>
            </a:r>
            <a:r>
              <a:rPr lang="sl-SI" dirty="0"/>
              <a:t> run </a:t>
            </a:r>
            <a:r>
              <a:rPr lang="sl-SI" dirty="0" err="1"/>
              <a:t>near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solvent</a:t>
            </a:r>
            <a:r>
              <a:rPr lang="sl-SI" dirty="0"/>
              <a:t> front. 95%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activity</a:t>
            </a:r>
            <a:r>
              <a:rPr lang="sl-SI" dirty="0"/>
              <a:t> </a:t>
            </a:r>
            <a:r>
              <a:rPr lang="sl-SI" dirty="0" err="1"/>
              <a:t>must</a:t>
            </a:r>
            <a:r>
              <a:rPr lang="sl-SI" dirty="0"/>
              <a:t> be in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correct</a:t>
            </a:r>
            <a:r>
              <a:rPr lang="sl-SI" dirty="0"/>
              <a:t> </a:t>
            </a:r>
            <a:r>
              <a:rPr lang="sl-SI" dirty="0" err="1"/>
              <a:t>peaks</a:t>
            </a:r>
            <a:r>
              <a:rPr lang="sl-SI" dirty="0"/>
              <a:t>. </a:t>
            </a:r>
            <a:br>
              <a:rPr lang="sl-SI" dirty="0"/>
            </a:br>
            <a:br>
              <a:rPr lang="sl-SI" dirty="0"/>
            </a:br>
            <a:r>
              <a:rPr lang="sl-SI" dirty="0" err="1"/>
              <a:t>Partially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fully</a:t>
            </a:r>
            <a:r>
              <a:rPr lang="sl-SI" dirty="0"/>
              <a:t> </a:t>
            </a:r>
            <a:r>
              <a:rPr lang="sl-SI" dirty="0" err="1"/>
              <a:t>acetylated</a:t>
            </a:r>
            <a:r>
              <a:rPr lang="sl-SI" dirty="0"/>
              <a:t> </a:t>
            </a:r>
            <a:r>
              <a:rPr lang="sl-SI" dirty="0" err="1"/>
              <a:t>derivatives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FDG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mannose</a:t>
            </a:r>
            <a:r>
              <a:rPr lang="sl-SI" dirty="0"/>
              <a:t> are not </a:t>
            </a:r>
            <a:r>
              <a:rPr lang="sl-SI" dirty="0" err="1"/>
              <a:t>detected</a:t>
            </a:r>
            <a:r>
              <a:rPr lang="sl-SI" dirty="0"/>
              <a:t> as </a:t>
            </a:r>
            <a:r>
              <a:rPr lang="sl-SI" dirty="0" err="1"/>
              <a:t>seperate</a:t>
            </a:r>
            <a:r>
              <a:rPr lang="sl-SI" dirty="0"/>
              <a:t> </a:t>
            </a:r>
            <a:r>
              <a:rPr lang="sl-SI" dirty="0" err="1"/>
              <a:t>peaks</a:t>
            </a:r>
            <a:r>
              <a:rPr lang="sl-SI" dirty="0"/>
              <a:t> in LC </a:t>
            </a:r>
            <a:r>
              <a:rPr lang="sl-SI" dirty="0" err="1"/>
              <a:t>because</a:t>
            </a:r>
            <a:r>
              <a:rPr lang="sl-SI" dirty="0"/>
              <a:t> </a:t>
            </a:r>
            <a:r>
              <a:rPr lang="sl-SI" dirty="0" err="1"/>
              <a:t>they</a:t>
            </a:r>
            <a:r>
              <a:rPr lang="sl-SI" dirty="0"/>
              <a:t> </a:t>
            </a:r>
            <a:r>
              <a:rPr lang="sl-SI" dirty="0" err="1"/>
              <a:t>hydrolise</a:t>
            </a:r>
            <a:r>
              <a:rPr lang="sl-SI" dirty="0"/>
              <a:t> in </a:t>
            </a:r>
            <a:r>
              <a:rPr lang="sl-SI" dirty="0" err="1"/>
              <a:t>strongly</a:t>
            </a:r>
            <a:r>
              <a:rPr lang="sl-SI" dirty="0"/>
              <a:t> </a:t>
            </a:r>
            <a:r>
              <a:rPr lang="sl-SI" dirty="0" err="1"/>
              <a:t>basic</a:t>
            </a:r>
            <a:r>
              <a:rPr lang="sl-SI" dirty="0"/>
              <a:t> </a:t>
            </a:r>
            <a:r>
              <a:rPr lang="sl-SI" dirty="0" err="1"/>
              <a:t>sodium</a:t>
            </a:r>
            <a:r>
              <a:rPr lang="sl-SI" dirty="0"/>
              <a:t> </a:t>
            </a:r>
            <a:r>
              <a:rPr lang="sl-SI" dirty="0" err="1"/>
              <a:t>hydroxide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therefore</a:t>
            </a:r>
            <a:r>
              <a:rPr lang="sl-SI" dirty="0"/>
              <a:t> </a:t>
            </a:r>
            <a:r>
              <a:rPr lang="sl-SI" dirty="0" err="1"/>
              <a:t>convert</a:t>
            </a:r>
            <a:r>
              <a:rPr lang="sl-SI" dirty="0"/>
              <a:t> back to non </a:t>
            </a:r>
            <a:r>
              <a:rPr lang="sl-SI" dirty="0" err="1"/>
              <a:t>hydrolised</a:t>
            </a:r>
            <a:r>
              <a:rPr lang="sl-SI" dirty="0"/>
              <a:t> </a:t>
            </a:r>
            <a:r>
              <a:rPr lang="sl-SI" dirty="0" err="1"/>
              <a:t>forms</a:t>
            </a:r>
            <a:r>
              <a:rPr lang="sl-SI" dirty="0"/>
              <a:t>, so </a:t>
            </a:r>
            <a:r>
              <a:rPr lang="sl-SI" dirty="0" err="1"/>
              <a:t>they</a:t>
            </a:r>
            <a:r>
              <a:rPr lang="sl-SI" dirty="0"/>
              <a:t> </a:t>
            </a:r>
            <a:r>
              <a:rPr lang="sl-SI" dirty="0" err="1"/>
              <a:t>co-elute</a:t>
            </a:r>
            <a:r>
              <a:rPr lang="sl-SI" dirty="0"/>
              <a:t> </a:t>
            </a:r>
            <a:r>
              <a:rPr lang="sl-SI" dirty="0" err="1"/>
              <a:t>with</a:t>
            </a:r>
            <a:r>
              <a:rPr lang="sl-SI" dirty="0"/>
              <a:t> </a:t>
            </a:r>
            <a:r>
              <a:rPr lang="sl-SI" dirty="0" err="1"/>
              <a:t>main</a:t>
            </a:r>
            <a:r>
              <a:rPr lang="sl-SI" dirty="0"/>
              <a:t> </a:t>
            </a:r>
            <a:r>
              <a:rPr lang="sl-SI" dirty="0" err="1"/>
              <a:t>compounds</a:t>
            </a:r>
            <a:r>
              <a:rPr lang="sl-SI" dirty="0"/>
              <a:t>. 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4549-9A06-407B-A51E-A11AA64D29F0}" type="slidenum">
              <a:rPr lang="sl-SI" smtClean="0"/>
              <a:t>10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509169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2DAC882-1EFB-4D0C-94BF-45681C7FE0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05344C5-A895-41E3-ABBB-662BE39E08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/>
              <a:t>Kliknite, če želite urediti slog podnaslova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9B373BB4-F05C-4A93-832A-381AD7D65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B3041526-902E-413B-92B0-A177A1040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4FC3D88F-A3F0-4C7B-A76B-62E6775EE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00902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7677654-8FF8-4FCA-8B4A-D3CEDEC3E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A0077F1F-53C4-4C18-8715-F330349782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7E5C29B0-5701-4BED-998C-CD2EF0376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7B1D5872-85FA-4368-9D61-294EF7F57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DB32152B-B480-4B9C-B784-92CCAE0C7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72782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>
            <a:extLst>
              <a:ext uri="{FF2B5EF4-FFF2-40B4-BE49-F238E27FC236}">
                <a16:creationId xmlns:a16="http://schemas.microsoft.com/office/drawing/2014/main" id="{3B1C67A2-9E2C-4F20-930A-13D797AFE8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F5655767-E9C5-4531-898B-9C08E89B62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6AB3DD3F-0C99-4D67-A48F-FFBED60EF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CBEAB403-F37C-455C-AD1E-EF677C783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72CCA7D7-1B6A-4756-A40F-6FFE13F56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534208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3C0385E-6A36-4BA5-89F2-53434C288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D5C02C2-223A-44F0-AF0A-045FBC9764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30BEA953-6C81-4356-9908-912403851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7C90B09C-6F40-4B06-B0B7-2F584344F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66F25DC7-7733-4B03-92F2-BB493990C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524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19DFC4-4EF2-477C-BEFD-783D7808B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6188F31C-B5C4-46E4-9767-36FB47E9E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78E3541C-FD28-4DCF-9BEF-EC5EAC35B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D017003-3685-4AD4-BC81-9D1AD8C45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9B2957D4-D608-47F9-9C87-183EDEE1A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8453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906E724-A20B-47F9-A8B2-BEB6076BD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7EE3B108-1DDA-4A9C-BC38-852B2EF0B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F5A9D838-170A-406D-BC12-86F9E2ECF1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B841921D-B935-47DB-A760-7BCDD122B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971E79B0-CA3E-4DC8-928D-CED215065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60158FA8-869E-469A-8CF6-3FE05BCAE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6008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B9BAB0-E4B2-474A-A14E-E8F8C7EDC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C3C7B3FF-9953-4994-97EC-88947D998F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24F014EB-D033-4AE7-ADE8-9205AEE947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besedila 4">
            <a:extLst>
              <a:ext uri="{FF2B5EF4-FFF2-40B4-BE49-F238E27FC236}">
                <a16:creationId xmlns:a16="http://schemas.microsoft.com/office/drawing/2014/main" id="{2EBF2143-0C4C-406D-9197-3D0087886B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8B654213-B0F6-4460-88FC-7562093103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7" name="Označba mesta datuma 6">
            <a:extLst>
              <a:ext uri="{FF2B5EF4-FFF2-40B4-BE49-F238E27FC236}">
                <a16:creationId xmlns:a16="http://schemas.microsoft.com/office/drawing/2014/main" id="{1759C197-8923-40AD-B205-7A690CF06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2DCC5742-CAC0-4DB7-9807-AA41C24CF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značba mesta številke diapozitiva 8">
            <a:extLst>
              <a:ext uri="{FF2B5EF4-FFF2-40B4-BE49-F238E27FC236}">
                <a16:creationId xmlns:a16="http://schemas.microsoft.com/office/drawing/2014/main" id="{262EC3D6-0848-403E-BFA3-90AF9945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341609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CAC2E70-8C65-4450-804E-EDAC41EA9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5B52FB9D-78E9-408B-9263-74192DA7A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98599E9A-FDA9-4829-8258-EC30DF063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FA116D44-A5AA-4277-AE93-7089172A1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20415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datuma 1">
            <a:extLst>
              <a:ext uri="{FF2B5EF4-FFF2-40B4-BE49-F238E27FC236}">
                <a16:creationId xmlns:a16="http://schemas.microsoft.com/office/drawing/2014/main" id="{9F999E88-1415-42F5-9481-8ED645378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3" name="Označba mesta noge 2">
            <a:extLst>
              <a:ext uri="{FF2B5EF4-FFF2-40B4-BE49-F238E27FC236}">
                <a16:creationId xmlns:a16="http://schemas.microsoft.com/office/drawing/2014/main" id="{DD29BE31-B81B-4922-841E-9BE22EBA5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AE39E769-7D82-4514-9B54-7280B0120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03548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B4B05F0-224E-43AE-A26A-436E86B36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47EB4BB8-7B35-4BB0-ABF5-87B8EC24A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C7C3CA62-6D93-477B-A37A-CCE5D47A3A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961BFD7E-2E2C-4023-928B-ED250A49F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DFBD5DEF-5D11-437E-83B7-1209A0C5E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BA127268-81B4-4E1E-9A0D-3590486EC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0447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D856FC-4EB4-4AA6-A6BA-D286541BD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E42845DA-4148-4554-BD0F-4FB18ADDF7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453FBD01-4F91-453B-B21C-46856CD1CA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7F20F660-7EA8-46AD-B532-322DC6B79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8A2DD3AD-82E4-45D4-B7FB-C93D65650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C64648F3-5197-4CD8-8815-7FD98F60E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08491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>
            <a:extLst>
              <a:ext uri="{FF2B5EF4-FFF2-40B4-BE49-F238E27FC236}">
                <a16:creationId xmlns:a16="http://schemas.microsoft.com/office/drawing/2014/main" id="{5F03CB2D-F741-40BA-98C8-CA2AFB365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E37A7FAD-5B0C-4E82-B232-445D85CB0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6D8A2E23-CA9F-4CE8-9609-CF72ADCD98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A6CE5-9C76-4A90-A20D-12FF60D03C9D}" type="datetimeFigureOut">
              <a:rPr lang="sl-SI" smtClean="0"/>
              <a:t>4. 09. 2025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B4CA5E20-1D85-4E82-BCCA-2317B32C9A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64A189DB-BE3E-4E7C-A4D9-708B6E4207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D49CF-E418-4BD5-AA63-094CF7829A8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20768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A27FA7D-9353-4F5E-BDEA-3A0305AFEC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3613" y="358320"/>
            <a:ext cx="8784771" cy="1430792"/>
          </a:xfrm>
        </p:spPr>
        <p:txBody>
          <a:bodyPr/>
          <a:lstStyle/>
          <a:p>
            <a:r>
              <a:rPr lang="sl-SI" b="1" dirty="0">
                <a:latin typeface="Bahnschrift Light SemiCondensed" panose="020B0502040204020203" pitchFamily="34" charset="0"/>
              </a:rPr>
              <a:t>(</a:t>
            </a:r>
            <a:r>
              <a:rPr lang="sl-SI" sz="6000" b="1" i="0" baseline="30000" dirty="0">
                <a:solidFill>
                  <a:srgbClr val="202122"/>
                </a:solidFill>
                <a:effectLst/>
                <a:latin typeface="Bahnschrift Light SemiCondensed" panose="020B0502040204020203" pitchFamily="34" charset="0"/>
              </a:rPr>
              <a:t>18</a:t>
            </a:r>
            <a:r>
              <a:rPr lang="sl-SI" sz="6000" b="1" i="0" dirty="0">
                <a:solidFill>
                  <a:srgbClr val="202122"/>
                </a:solidFill>
                <a:effectLst/>
                <a:latin typeface="Bahnschrift Light SemiCondensed" panose="020B0502040204020203" pitchFamily="34" charset="0"/>
              </a:rPr>
              <a:t>F) FDG</a:t>
            </a:r>
            <a:r>
              <a:rPr lang="sl-SI" b="1" dirty="0">
                <a:latin typeface="Bahnschrift Light SemiCondensed" panose="020B0502040204020203" pitchFamily="34" charset="0"/>
              </a:rPr>
              <a:t>) </a:t>
            </a:r>
          </a:p>
        </p:txBody>
      </p:sp>
      <p:pic>
        <p:nvPicPr>
          <p:cNvPr id="1026" name="Picture 2" descr="Ultra-low-dose in brain 18F-FDG PET/MRI in clinical settings | Scientific  Reports">
            <a:extLst>
              <a:ext uri="{FF2B5EF4-FFF2-40B4-BE49-F238E27FC236}">
                <a16:creationId xmlns:a16="http://schemas.microsoft.com/office/drawing/2014/main" id="{927D2CA6-DB8A-4DD9-B283-ADD3A96DF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4" y="2827564"/>
            <a:ext cx="6524625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ljeZBesedilom 5">
            <a:extLst>
              <a:ext uri="{FF2B5EF4-FFF2-40B4-BE49-F238E27FC236}">
                <a16:creationId xmlns:a16="http://schemas.microsoft.com/office/drawing/2014/main" id="{BB821EC3-F26B-450F-8C76-6885FFE7675E}"/>
              </a:ext>
            </a:extLst>
          </p:cNvPr>
          <p:cNvSpPr txBox="1"/>
          <p:nvPr/>
        </p:nvSpPr>
        <p:spPr>
          <a:xfrm>
            <a:off x="4831837" y="2068286"/>
            <a:ext cx="25283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Mag. </a:t>
            </a:r>
            <a:r>
              <a:rPr lang="sl-SI" dirty="0" err="1"/>
              <a:t>Katharina</a:t>
            </a:r>
            <a:r>
              <a:rPr lang="sl-SI" dirty="0"/>
              <a:t> </a:t>
            </a:r>
            <a:r>
              <a:rPr lang="sl-SI" dirty="0" err="1"/>
              <a:t>Schilcher</a:t>
            </a:r>
            <a:endParaRPr lang="sl-SI" dirty="0"/>
          </a:p>
          <a:p>
            <a:r>
              <a:rPr lang="sl-SI" dirty="0"/>
              <a:t>Andraž Gorišek, </a:t>
            </a:r>
            <a:r>
              <a:rPr lang="sl-SI" dirty="0" err="1"/>
              <a:t>Mpharm</a:t>
            </a:r>
            <a:endParaRPr lang="sl-SI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7789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E67B85-1A71-4103-A3BA-8D4B2581F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l-SI" sz="1800" b="1" i="0" u="none" strike="noStrike" baseline="0" dirty="0">
                <a:latin typeface="MinionPro-Bold"/>
              </a:rPr>
              <a:t>FLUDEOXYGLUCOSE </a:t>
            </a:r>
            <a:r>
              <a:rPr lang="sl-SI" sz="1800" b="1" i="0" baseline="30000" dirty="0">
                <a:solidFill>
                  <a:srgbClr val="202122"/>
                </a:solidFill>
                <a:effectLst/>
                <a:latin typeface="MinionPro-Bold"/>
              </a:rPr>
              <a:t>18</a:t>
            </a:r>
            <a:r>
              <a:rPr lang="sl-SI" sz="1800" b="1" i="0" dirty="0">
                <a:solidFill>
                  <a:srgbClr val="202122"/>
                </a:solidFill>
                <a:effectLst/>
                <a:latin typeface="MinionPro-Bold"/>
              </a:rPr>
              <a:t>F</a:t>
            </a:r>
            <a:r>
              <a:rPr lang="sl-SI" sz="1800" b="1" i="0" u="none" strike="noStrike" baseline="0" dirty="0">
                <a:latin typeface="MinionPro-Bold"/>
              </a:rPr>
              <a:t> INJECTION</a:t>
            </a:r>
            <a:br>
              <a:rPr lang="sl-SI" sz="1800" b="1" i="0" u="none" strike="noStrike" baseline="0" dirty="0">
                <a:latin typeface="MinionPro-Bold"/>
              </a:rPr>
            </a:br>
            <a:r>
              <a:rPr lang="sl-SI" sz="1800" b="0" i="0" u="none" strike="noStrike" baseline="0" dirty="0" err="1">
                <a:latin typeface="MinionPro-Regular"/>
              </a:rPr>
              <a:t>Fludeoxyglucosi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i="0" baseline="30000" dirty="0">
                <a:solidFill>
                  <a:srgbClr val="202122"/>
                </a:solidFill>
                <a:effectLst/>
                <a:latin typeface="MinionPro-Regular"/>
              </a:rPr>
              <a:t>18</a:t>
            </a:r>
            <a:r>
              <a:rPr lang="sl-SI" sz="1800" i="0" dirty="0">
                <a:solidFill>
                  <a:srgbClr val="202122"/>
                </a:solidFill>
                <a:effectLst/>
                <a:latin typeface="MinionPro-Regular"/>
              </a:rPr>
              <a:t>F</a:t>
            </a:r>
            <a:r>
              <a:rPr lang="sl-SI" sz="1800" b="0" i="0" u="none" strike="noStrike" baseline="0" dirty="0">
                <a:latin typeface="MinionPro-Regular"/>
              </a:rPr>
              <a:t>) </a:t>
            </a:r>
            <a:r>
              <a:rPr lang="sl-SI" sz="1800" b="0" i="0" u="none" strike="noStrike" baseline="0" dirty="0" err="1">
                <a:latin typeface="MinionPro-Regular"/>
              </a:rPr>
              <a:t>solutio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iniectabilis</a:t>
            </a:r>
            <a:br>
              <a:rPr lang="sl-SI" sz="1800" b="0" i="0" u="none" strike="noStrike" baseline="0" dirty="0">
                <a:latin typeface="MinionPro-Regular"/>
              </a:rPr>
            </a:b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C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6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H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11</a:t>
            </a:r>
            <a:r>
              <a:rPr lang="sl-SI" sz="1800" b="0" i="0" baseline="30000" dirty="0">
                <a:solidFill>
                  <a:srgbClr val="000000"/>
                </a:solidFill>
                <a:effectLst/>
                <a:latin typeface="MinionPro-Regular"/>
              </a:rPr>
              <a:t>18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FO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5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Mr</a:t>
            </a:r>
            <a:r>
              <a:rPr lang="sl-SI" sz="1800" b="0" i="0" u="none" strike="noStrike" baseline="0" dirty="0">
                <a:latin typeface="MinionPro-Regular"/>
              </a:rPr>
              <a:t> 181.1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F82E9AB-4D06-4CD0-AD17-5D2F8B9DC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sl-SI" sz="2900" b="1" dirty="0">
                <a:latin typeface="MinionPro-Regular"/>
              </a:rPr>
              <a:t>TESTS</a:t>
            </a:r>
          </a:p>
          <a:p>
            <a:pPr marL="0" indent="0" algn="l">
              <a:buNone/>
            </a:pPr>
            <a:r>
              <a:rPr lang="sl-SI" sz="1800" b="1" i="1" u="none" strike="noStrike" baseline="0" dirty="0">
                <a:latin typeface="MinionPro-It"/>
              </a:rPr>
              <a:t>RADIOCHEMICAL PURITY </a:t>
            </a:r>
            <a:endParaRPr lang="en-US" sz="1800" b="0" i="0" u="none" strike="noStrike" baseline="0" dirty="0">
              <a:latin typeface="MinionPro-Regular"/>
            </a:endParaRPr>
          </a:p>
          <a:p>
            <a:pPr algn="l"/>
            <a:r>
              <a:rPr lang="sl-SI" sz="1800" b="0" i="0" u="none" strike="noStrike" baseline="0" dirty="0">
                <a:latin typeface="MinionPro-Regular"/>
              </a:rPr>
              <a:t>A. </a:t>
            </a:r>
            <a:r>
              <a:rPr lang="sl-SI" sz="1800" b="0" i="0" u="none" strike="noStrike" baseline="0" dirty="0" err="1">
                <a:latin typeface="MinionPro-Regular"/>
              </a:rPr>
              <a:t>Liquid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chromatography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b="0" i="1" u="none" strike="noStrike" baseline="0" dirty="0">
                <a:latin typeface="MinionPro-It"/>
              </a:rPr>
              <a:t>2.2.29</a:t>
            </a:r>
            <a:r>
              <a:rPr lang="sl-SI" sz="1800" b="0" i="0" u="none" strike="noStrike" baseline="0" dirty="0">
                <a:latin typeface="MinionPro-Regular"/>
              </a:rPr>
              <a:t>)</a:t>
            </a:r>
            <a:r>
              <a:rPr lang="en-US" sz="1800" b="0" i="1" u="none" strike="noStrike" baseline="0" dirty="0">
                <a:latin typeface="MinionPro-It"/>
              </a:rPr>
              <a:t> </a:t>
            </a:r>
            <a:endParaRPr lang="sl-SI" sz="1800" b="0" i="1" u="none" strike="noStrike" baseline="0" dirty="0">
              <a:latin typeface="MinionPro-It"/>
            </a:endParaRPr>
          </a:p>
          <a:p>
            <a:pPr algn="l"/>
            <a:r>
              <a:rPr lang="sl-SI" sz="1800" b="0" i="0" u="none" strike="noStrike" baseline="0" dirty="0">
                <a:latin typeface="MinionPro-Regular"/>
              </a:rPr>
              <a:t>B. </a:t>
            </a:r>
            <a:r>
              <a:rPr lang="sl-SI" sz="1800" b="0" i="0" u="none" strike="noStrike" baseline="0" dirty="0" err="1">
                <a:latin typeface="MinionPro-Regular"/>
              </a:rPr>
              <a:t>Thin-layer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chromatography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b="0" i="1" u="none" strike="noStrike" baseline="0" dirty="0">
                <a:latin typeface="MinionPro-It"/>
              </a:rPr>
              <a:t>2.2.27</a:t>
            </a:r>
            <a:r>
              <a:rPr lang="sl-SI" sz="1800" b="0" i="0" u="none" strike="noStrike" baseline="0" dirty="0">
                <a:latin typeface="MinionPro-Regular"/>
              </a:rPr>
              <a:t>)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42D4C7C-B405-4B9B-8EE1-3B3927D4B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082" y="0"/>
            <a:ext cx="2251066" cy="2095223"/>
          </a:xfrm>
          <a:prstGeom prst="rect">
            <a:avLst/>
          </a:prstGeom>
        </p:spPr>
      </p:pic>
      <p:pic>
        <p:nvPicPr>
          <p:cNvPr id="6146" name="Picture 2" descr="Synthesis, quality control and determination of metallic impurities in  18F-fludeoxyglucose production process - ScienceDirect">
            <a:extLst>
              <a:ext uri="{FF2B5EF4-FFF2-40B4-BE49-F238E27FC236}">
                <a16:creationId xmlns:a16="http://schemas.microsoft.com/office/drawing/2014/main" id="{02DDE2D0-86CA-4A35-A70A-F1B5BD9DF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911" y="3514725"/>
            <a:ext cx="5391150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79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E67B85-1A71-4103-A3BA-8D4B2581F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l-SI" sz="1800" b="1" i="0" u="none" strike="noStrike" baseline="0" dirty="0">
                <a:latin typeface="MinionPro-Bold"/>
              </a:rPr>
              <a:t>FLUDEOXYGLUCOSE </a:t>
            </a:r>
            <a:r>
              <a:rPr lang="sl-SI" sz="1800" b="1" i="0" baseline="30000" dirty="0">
                <a:solidFill>
                  <a:srgbClr val="202122"/>
                </a:solidFill>
                <a:effectLst/>
                <a:latin typeface="MinionPro-Bold"/>
              </a:rPr>
              <a:t>18</a:t>
            </a:r>
            <a:r>
              <a:rPr lang="sl-SI" sz="1800" b="1" i="0" dirty="0">
                <a:solidFill>
                  <a:srgbClr val="202122"/>
                </a:solidFill>
                <a:effectLst/>
                <a:latin typeface="MinionPro-Bold"/>
              </a:rPr>
              <a:t>F</a:t>
            </a:r>
            <a:r>
              <a:rPr lang="sl-SI" sz="1800" b="1" i="0" u="none" strike="noStrike" baseline="0" dirty="0">
                <a:latin typeface="MinionPro-Bold"/>
              </a:rPr>
              <a:t> INJECTION</a:t>
            </a:r>
            <a:br>
              <a:rPr lang="sl-SI" sz="1800" b="1" i="0" u="none" strike="noStrike" baseline="0" dirty="0">
                <a:latin typeface="MinionPro-Bold"/>
              </a:rPr>
            </a:br>
            <a:r>
              <a:rPr lang="sl-SI" sz="1800" b="0" i="0" u="none" strike="noStrike" baseline="0" dirty="0" err="1">
                <a:latin typeface="MinionPro-Regular"/>
              </a:rPr>
              <a:t>Fludeoxyglucosi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i="0" baseline="30000" dirty="0">
                <a:solidFill>
                  <a:srgbClr val="202122"/>
                </a:solidFill>
                <a:effectLst/>
                <a:latin typeface="MinionPro-Regular"/>
              </a:rPr>
              <a:t>18</a:t>
            </a:r>
            <a:r>
              <a:rPr lang="sl-SI" sz="1800" i="0" dirty="0">
                <a:solidFill>
                  <a:srgbClr val="202122"/>
                </a:solidFill>
                <a:effectLst/>
                <a:latin typeface="MinionPro-Regular"/>
              </a:rPr>
              <a:t>F</a:t>
            </a:r>
            <a:r>
              <a:rPr lang="sl-SI" sz="1800" b="0" i="0" u="none" strike="noStrike" baseline="0" dirty="0">
                <a:latin typeface="MinionPro-Regular"/>
              </a:rPr>
              <a:t>) </a:t>
            </a:r>
            <a:r>
              <a:rPr lang="sl-SI" sz="1800" b="0" i="0" u="none" strike="noStrike" baseline="0" dirty="0" err="1">
                <a:latin typeface="MinionPro-Regular"/>
              </a:rPr>
              <a:t>solutio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iniectabilis</a:t>
            </a:r>
            <a:br>
              <a:rPr lang="sl-SI" sz="1800" b="0" i="0" u="none" strike="noStrike" baseline="0" dirty="0">
                <a:latin typeface="MinionPro-Regular"/>
              </a:rPr>
            </a:b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C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6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H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11</a:t>
            </a:r>
            <a:r>
              <a:rPr lang="sl-SI" sz="1800" b="0" i="0" baseline="30000" dirty="0">
                <a:solidFill>
                  <a:srgbClr val="000000"/>
                </a:solidFill>
                <a:effectLst/>
                <a:latin typeface="MinionPro-Regular"/>
              </a:rPr>
              <a:t>18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FO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5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Mr</a:t>
            </a:r>
            <a:r>
              <a:rPr lang="sl-SI" sz="1800" b="0" i="0" u="none" strike="noStrike" baseline="0" dirty="0">
                <a:latin typeface="MinionPro-Regular"/>
              </a:rPr>
              <a:t> 181.1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F82E9AB-4D06-4CD0-AD17-5D2F8B9DC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lang="sl-SI" sz="2400" b="1" i="0" u="none" strike="noStrike" baseline="0" dirty="0">
                <a:latin typeface="MinionPro-Regular"/>
              </a:rPr>
              <a:t>DEFINITION</a:t>
            </a:r>
            <a:endParaRPr lang="sl-SI" sz="1800" b="1" i="0" u="none" strike="noStrike" baseline="0" dirty="0">
              <a:latin typeface="MinionPro-Regular"/>
            </a:endParaRP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MinionPro-Regular"/>
              </a:rPr>
              <a:t>Sterile solution containing 2-[18F]fluoro-2-deoxy-</a:t>
            </a:r>
          </a:p>
          <a:p>
            <a:pPr marL="0" indent="0" algn="l">
              <a:buNone/>
            </a:pPr>
            <a:r>
              <a:rPr lang="sl-SI" sz="1800" b="0" i="0" u="none" strike="noStrike" baseline="0" dirty="0">
                <a:latin typeface="MinionPro-Regular"/>
              </a:rPr>
              <a:t>D-</a:t>
            </a:r>
            <a:r>
              <a:rPr lang="sl-SI" sz="1800" b="0" i="0" u="none" strike="noStrike" baseline="0" dirty="0" err="1">
                <a:latin typeface="MinionPro-Regular"/>
              </a:rPr>
              <a:t>glucopyranose</a:t>
            </a:r>
            <a:r>
              <a:rPr lang="sl-SI" sz="1800" b="0" i="0" u="none" strike="noStrike" baseline="0" dirty="0">
                <a:latin typeface="MinionPro-Regular"/>
              </a:rPr>
              <a:t> (2-[18F]fluoro-2-deoxy-D-glucose)</a:t>
            </a: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MinionPro-Regular"/>
              </a:rPr>
              <a:t>prepared by nucleophilic substitution. It may also contain</a:t>
            </a:r>
          </a:p>
          <a:p>
            <a:pPr marL="0" indent="0" algn="l">
              <a:buNone/>
            </a:pPr>
            <a:r>
              <a:rPr lang="sl-SI" sz="1800" b="0" i="0" u="none" strike="noStrike" baseline="0" dirty="0">
                <a:latin typeface="MinionPro-Regular"/>
              </a:rPr>
              <a:t>2-[18F]fluoro-2-deoxy-D-mannose.</a:t>
            </a:r>
          </a:p>
          <a:p>
            <a:pPr marL="0" indent="0" algn="l">
              <a:buNone/>
            </a:pPr>
            <a:r>
              <a:rPr lang="sl-SI" sz="2400" b="1" i="1" u="none" strike="noStrike" baseline="0" dirty="0" err="1">
                <a:latin typeface="MinionPro-It"/>
              </a:rPr>
              <a:t>Content</a:t>
            </a:r>
            <a:r>
              <a:rPr lang="sl-SI" sz="2400" b="1" i="0" u="none" strike="noStrike" baseline="0" dirty="0">
                <a:latin typeface="MinionPro-Regular"/>
              </a:rPr>
              <a:t>:</a:t>
            </a: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MinionPro-Regular"/>
              </a:rPr>
              <a:t>– </a:t>
            </a:r>
            <a:r>
              <a:rPr lang="en-US" sz="1800" b="0" i="1" u="none" strike="noStrike" baseline="0" dirty="0">
                <a:latin typeface="MinionPro-It"/>
              </a:rPr>
              <a:t>fluorine-18</a:t>
            </a:r>
            <a:r>
              <a:rPr lang="en-US" sz="1800" b="0" i="0" u="none" strike="noStrike" baseline="0" dirty="0">
                <a:latin typeface="MinionPro-Regular"/>
              </a:rPr>
              <a:t>: 90 per cent to 110 per cent of the declared</a:t>
            </a: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MinionPro-Regular"/>
              </a:rPr>
              <a:t>fluorine-18 radioactivity at the date and time stated on</a:t>
            </a:r>
          </a:p>
          <a:p>
            <a:pPr marL="0" indent="0" algn="l">
              <a:buNone/>
            </a:pPr>
            <a:r>
              <a:rPr lang="sl-SI" sz="1800" b="0" i="0" u="none" strike="noStrike" baseline="0" dirty="0" err="1">
                <a:latin typeface="MinionPro-Regular"/>
              </a:rPr>
              <a:t>the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label</a:t>
            </a:r>
            <a:r>
              <a:rPr lang="sl-SI" sz="1800" b="0" i="0" u="none" strike="noStrike" baseline="0" dirty="0">
                <a:latin typeface="MinionPro-Regular"/>
              </a:rPr>
              <a:t>.</a:t>
            </a:r>
          </a:p>
          <a:p>
            <a:pPr marL="0" indent="0" algn="l">
              <a:buNone/>
            </a:pPr>
            <a:r>
              <a:rPr lang="sl-SI" sz="1800" b="0" i="0" u="none" strike="noStrike" baseline="0" dirty="0">
                <a:latin typeface="MinionPro-Regular"/>
              </a:rPr>
              <a:t>– </a:t>
            </a:r>
            <a:r>
              <a:rPr lang="sl-SI" sz="1800" b="0" i="1" u="none" strike="noStrike" baseline="0" dirty="0">
                <a:latin typeface="MinionPro-It"/>
              </a:rPr>
              <a:t>2-fluoro-2-deoxy-D-glucose</a:t>
            </a:r>
            <a:r>
              <a:rPr lang="sl-SI" sz="1800" b="0" i="0" u="none" strike="noStrike" baseline="0" dirty="0">
                <a:latin typeface="MinionPro-Regular"/>
              </a:rPr>
              <a:t>: </a:t>
            </a:r>
            <a:r>
              <a:rPr lang="sl-SI" sz="1800" b="0" i="0" u="none" strike="noStrike" baseline="0" dirty="0" err="1">
                <a:latin typeface="MinionPro-Regular"/>
              </a:rPr>
              <a:t>maximum</a:t>
            </a:r>
            <a:r>
              <a:rPr lang="sl-SI" sz="1800" b="0" i="0" u="none" strike="noStrike" baseline="0" dirty="0">
                <a:latin typeface="MinionPro-Regular"/>
              </a:rPr>
              <a:t> 0.5 mg per</a:t>
            </a: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MinionPro-Regular"/>
              </a:rPr>
              <a:t>maximum recommended dose in </a:t>
            </a:r>
            <a:r>
              <a:rPr lang="en-US" sz="1800" b="0" i="0" u="none" strike="noStrike" baseline="0" dirty="0" err="1">
                <a:latin typeface="MinionPro-Regular"/>
              </a:rPr>
              <a:t>millilitres</a:t>
            </a:r>
            <a:r>
              <a:rPr lang="en-US" sz="1800" b="0" i="0" u="none" strike="noStrike" baseline="0" dirty="0">
                <a:latin typeface="MinionPro-Regular"/>
              </a:rPr>
              <a:t>.</a:t>
            </a:r>
          </a:p>
          <a:p>
            <a:pPr marL="0" indent="0" algn="l">
              <a:buNone/>
            </a:pPr>
            <a:r>
              <a:rPr lang="sl-SI" sz="2400" b="1" i="0" u="none" strike="noStrike" baseline="0" dirty="0">
                <a:latin typeface="MinionPro-Regular"/>
              </a:rPr>
              <a:t>CHARACTERS</a:t>
            </a:r>
          </a:p>
          <a:p>
            <a:pPr marL="0" indent="0" algn="l">
              <a:buNone/>
            </a:pPr>
            <a:r>
              <a:rPr lang="en-US" sz="1800" b="0" i="1" u="none" strike="noStrike" baseline="0" dirty="0">
                <a:latin typeface="MinionPro-It"/>
              </a:rPr>
              <a:t>Appearance</a:t>
            </a:r>
            <a:r>
              <a:rPr lang="en-US" sz="1800" b="0" i="0" u="none" strike="noStrike" baseline="0" dirty="0">
                <a:latin typeface="MinionPro-Regular"/>
              </a:rPr>
              <a:t>: clear, </a:t>
            </a:r>
            <a:r>
              <a:rPr lang="en-US" sz="1800" b="0" i="0" u="none" strike="noStrike" baseline="0" dirty="0" err="1">
                <a:latin typeface="MinionPro-Regular"/>
              </a:rPr>
              <a:t>colourless</a:t>
            </a:r>
            <a:r>
              <a:rPr lang="en-US" sz="1800" b="0" i="0" u="none" strike="noStrike" baseline="0" dirty="0">
                <a:latin typeface="MinionPro-Regular"/>
              </a:rPr>
              <a:t> or slightly yellow solution.</a:t>
            </a:r>
          </a:p>
          <a:p>
            <a:pPr marL="0" indent="0" algn="l">
              <a:buNone/>
            </a:pPr>
            <a:r>
              <a:rPr lang="en-US" sz="1800" b="0" i="1" u="none" strike="noStrike" baseline="0" dirty="0">
                <a:latin typeface="MinionPro-It"/>
              </a:rPr>
              <a:t>Half-life and nature of radiation of fluorine-18</a:t>
            </a:r>
            <a:r>
              <a:rPr lang="en-US" sz="1800" b="0" i="0" u="none" strike="noStrike" baseline="0" dirty="0">
                <a:latin typeface="MinionPro-Regular"/>
              </a:rPr>
              <a:t>: see general</a:t>
            </a: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MinionPro-Regular"/>
              </a:rPr>
              <a:t>chapter </a:t>
            </a:r>
            <a:r>
              <a:rPr lang="en-US" sz="1800" b="0" i="1" u="none" strike="noStrike" baseline="0" dirty="0">
                <a:latin typeface="MinionPro-It"/>
              </a:rPr>
              <a:t>5.7. Table of physical characteristics of radionuclides</a:t>
            </a:r>
            <a:r>
              <a:rPr lang="en-US" sz="1800" b="0" i="0" u="none" strike="noStrike" baseline="0" dirty="0">
                <a:latin typeface="MinionPro-Regular"/>
              </a:rPr>
              <a:t>.</a:t>
            </a:r>
            <a:endParaRPr lang="sl-SI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07B9555F-D13E-48F4-B1C2-2142A4FEB7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082" y="0"/>
            <a:ext cx="2251066" cy="2095223"/>
          </a:xfrm>
          <a:prstGeom prst="rect">
            <a:avLst/>
          </a:prstGeom>
        </p:spPr>
      </p:pic>
      <p:pic>
        <p:nvPicPr>
          <p:cNvPr id="2050" name="Picture 2" descr="MON.FDG (18F) | Monrol">
            <a:extLst>
              <a:ext uri="{FF2B5EF4-FFF2-40B4-BE49-F238E27FC236}">
                <a16:creationId xmlns:a16="http://schemas.microsoft.com/office/drawing/2014/main" id="{EC425606-BBAE-4322-BFC3-C6B7BD2BD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116" y="2498473"/>
            <a:ext cx="3275239" cy="327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583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E67B85-1A71-4103-A3BA-8D4B2581F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l-SI" sz="1800" b="1" i="0" u="none" strike="noStrike" baseline="0" dirty="0">
                <a:latin typeface="MinionPro-Bold"/>
              </a:rPr>
              <a:t>FLUDEOXYGLUCOSE </a:t>
            </a:r>
            <a:r>
              <a:rPr lang="sl-SI" sz="1800" b="1" i="0" baseline="30000" dirty="0">
                <a:solidFill>
                  <a:srgbClr val="202122"/>
                </a:solidFill>
                <a:effectLst/>
                <a:latin typeface="MinionPro-Bold"/>
              </a:rPr>
              <a:t>18</a:t>
            </a:r>
            <a:r>
              <a:rPr lang="sl-SI" sz="1800" b="1" i="0" dirty="0">
                <a:solidFill>
                  <a:srgbClr val="202122"/>
                </a:solidFill>
                <a:effectLst/>
                <a:latin typeface="MinionPro-Bold"/>
              </a:rPr>
              <a:t>F</a:t>
            </a:r>
            <a:r>
              <a:rPr lang="sl-SI" sz="1800" b="1" i="0" u="none" strike="noStrike" baseline="0" dirty="0">
                <a:latin typeface="MinionPro-Bold"/>
              </a:rPr>
              <a:t> INJECTION</a:t>
            </a:r>
            <a:br>
              <a:rPr lang="sl-SI" sz="1800" b="1" i="0" u="none" strike="noStrike" baseline="0" dirty="0">
                <a:latin typeface="MinionPro-Bold"/>
              </a:rPr>
            </a:br>
            <a:r>
              <a:rPr lang="sl-SI" sz="1800" b="0" i="0" u="none" strike="noStrike" baseline="0" dirty="0" err="1">
                <a:latin typeface="MinionPro-Regular"/>
              </a:rPr>
              <a:t>Fludeoxyglucosi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i="0" baseline="30000" dirty="0">
                <a:solidFill>
                  <a:srgbClr val="202122"/>
                </a:solidFill>
                <a:effectLst/>
                <a:latin typeface="MinionPro-Regular"/>
              </a:rPr>
              <a:t>18</a:t>
            </a:r>
            <a:r>
              <a:rPr lang="sl-SI" sz="1800" i="0" dirty="0">
                <a:solidFill>
                  <a:srgbClr val="202122"/>
                </a:solidFill>
                <a:effectLst/>
                <a:latin typeface="MinionPro-Regular"/>
              </a:rPr>
              <a:t>F</a:t>
            </a:r>
            <a:r>
              <a:rPr lang="sl-SI" sz="1800" b="0" i="0" u="none" strike="noStrike" baseline="0" dirty="0">
                <a:latin typeface="MinionPro-Regular"/>
              </a:rPr>
              <a:t>) </a:t>
            </a:r>
            <a:r>
              <a:rPr lang="sl-SI" sz="1800" b="0" i="0" u="none" strike="noStrike" baseline="0" dirty="0" err="1">
                <a:latin typeface="MinionPro-Regular"/>
              </a:rPr>
              <a:t>solutio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iniectabilis</a:t>
            </a:r>
            <a:br>
              <a:rPr lang="sl-SI" sz="1800" b="0" i="0" u="none" strike="noStrike" baseline="0" dirty="0">
                <a:latin typeface="MinionPro-Regular"/>
              </a:rPr>
            </a:b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C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6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H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11</a:t>
            </a:r>
            <a:r>
              <a:rPr lang="sl-SI" sz="1800" b="0" i="0" baseline="30000" dirty="0">
                <a:solidFill>
                  <a:srgbClr val="000000"/>
                </a:solidFill>
                <a:effectLst/>
                <a:latin typeface="MinionPro-Regular"/>
              </a:rPr>
              <a:t>18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FO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5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Mr</a:t>
            </a:r>
            <a:r>
              <a:rPr lang="sl-SI" sz="1800" b="0" i="0" u="none" strike="noStrike" baseline="0" dirty="0">
                <a:latin typeface="MinionPro-Regular"/>
              </a:rPr>
              <a:t> 181.1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F82E9AB-4D06-4CD0-AD17-5D2F8B9DC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sl-SI" sz="2900" b="1" i="0" u="none" strike="noStrike" baseline="0" dirty="0">
                <a:latin typeface="MinionPro-Regular"/>
              </a:rPr>
              <a:t>IDENTIFICATION</a:t>
            </a:r>
          </a:p>
          <a:p>
            <a:r>
              <a:rPr lang="sl-SI" sz="1800" b="0" i="0" u="none" strike="noStrike" baseline="0" dirty="0">
                <a:latin typeface="MinionPro-Regular"/>
              </a:rPr>
              <a:t>A. </a:t>
            </a:r>
            <a:r>
              <a:rPr lang="sl-SI" sz="1800" b="0" i="0" u="none" strike="noStrike" baseline="0" dirty="0" err="1">
                <a:latin typeface="MinionPro-Regular"/>
              </a:rPr>
              <a:t>Gamma-ray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spectrometry</a:t>
            </a:r>
            <a:r>
              <a:rPr lang="sl-SI" sz="1800" b="0" i="0" u="none" strike="noStrike" baseline="0" dirty="0">
                <a:latin typeface="MinionPro-Regular"/>
              </a:rPr>
              <a:t>.</a:t>
            </a:r>
          </a:p>
          <a:p>
            <a:pPr marL="0" indent="0" algn="l">
              <a:buNone/>
            </a:pPr>
            <a:r>
              <a:rPr lang="en-US" sz="1800" b="0" i="1" u="none" strike="noStrike" baseline="0" dirty="0">
                <a:latin typeface="MinionPro-It"/>
              </a:rPr>
              <a:t>Result</a:t>
            </a:r>
            <a:r>
              <a:rPr lang="en-US" sz="1800" b="0" i="0" u="none" strike="noStrike" baseline="0" dirty="0">
                <a:latin typeface="MinionPro-Regular"/>
              </a:rPr>
              <a:t>: the principal gamma photons have an energy of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en-US" sz="1800" b="0" i="0" u="none" strike="noStrike" baseline="0" dirty="0">
                <a:latin typeface="MinionPro-Regular"/>
              </a:rPr>
              <a:t>0.511 MeV and, depending on the</a:t>
            </a:r>
            <a:endParaRPr lang="sl-SI" sz="1800" b="0" i="0" u="none" strike="noStrike" baseline="0" dirty="0">
              <a:latin typeface="MinionPro-Regular"/>
            </a:endParaRP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MinionPro-Regular"/>
              </a:rPr>
              <a:t> measurement geometry,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en-US" sz="1800" b="0" i="0" u="none" strike="noStrike" baseline="0" dirty="0">
                <a:latin typeface="MinionPro-Regular"/>
              </a:rPr>
              <a:t>a sum peak of 1.022 MeV may be observed.</a:t>
            </a:r>
            <a:br>
              <a:rPr lang="sl-SI" sz="1800" b="0" i="0" u="none" strike="noStrike" baseline="0" dirty="0">
                <a:latin typeface="MinionPro-Regular"/>
              </a:rPr>
            </a:br>
            <a:endParaRPr lang="en-US" sz="1800" b="0" i="0" u="none" strike="noStrike" baseline="0" dirty="0">
              <a:latin typeface="MinionPro-Regular"/>
            </a:endParaRPr>
          </a:p>
          <a:p>
            <a:r>
              <a:rPr lang="en-US" sz="1800" b="0" i="0" u="none" strike="noStrike" baseline="0" dirty="0">
                <a:latin typeface="MinionPro-Regular"/>
              </a:rPr>
              <a:t>B. Determine the approximate half-life by no fewer than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en-US" sz="1800" b="0" i="0" u="none" strike="noStrike" baseline="0" dirty="0">
                <a:latin typeface="MinionPro-Regular"/>
              </a:rPr>
              <a:t>3 measurements of the activity</a:t>
            </a:r>
            <a:endParaRPr lang="sl-SI" sz="1800" b="0" i="0" u="none" strike="noStrike" baseline="0" dirty="0">
              <a:latin typeface="MinionPro-Regular"/>
            </a:endParaRPr>
          </a:p>
          <a:p>
            <a:pPr marL="0" indent="0">
              <a:buNone/>
            </a:pPr>
            <a:r>
              <a:rPr lang="en-US" sz="1800" b="0" i="0" u="none" strike="noStrike" baseline="0" dirty="0">
                <a:latin typeface="MinionPro-Regular"/>
              </a:rPr>
              <a:t> of a sample in the same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en-US" sz="1800" b="0" i="0" u="none" strike="noStrike" baseline="0" dirty="0">
                <a:latin typeface="MinionPro-Regular"/>
              </a:rPr>
              <a:t>geometrical conditions within a suitable period of time</a:t>
            </a:r>
            <a:endParaRPr lang="sl-SI" sz="1800" b="0" i="0" u="none" strike="noStrike" baseline="0" dirty="0">
              <a:latin typeface="MinionPro-Regular"/>
            </a:endParaRPr>
          </a:p>
          <a:p>
            <a:pPr marL="0" indent="0">
              <a:buNone/>
            </a:pPr>
            <a:r>
              <a:rPr lang="en-US" sz="1800" b="0" i="0" u="none" strike="noStrike" baseline="0" dirty="0">
                <a:latin typeface="MinionPro-Regular"/>
              </a:rPr>
              <a:t> (for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example</a:t>
            </a:r>
            <a:r>
              <a:rPr lang="sl-SI" sz="1800" b="0" i="0" u="none" strike="noStrike" baseline="0" dirty="0">
                <a:latin typeface="MinionPro-Regular"/>
              </a:rPr>
              <a:t>, 30 min).</a:t>
            </a:r>
          </a:p>
          <a:p>
            <a:pPr marL="0" indent="0" algn="l">
              <a:buNone/>
            </a:pPr>
            <a:r>
              <a:rPr lang="sl-SI" sz="1800" b="0" i="1" u="none" strike="noStrike" baseline="0" dirty="0" err="1">
                <a:latin typeface="MinionPro-It"/>
              </a:rPr>
              <a:t>Result</a:t>
            </a:r>
            <a:r>
              <a:rPr lang="sl-SI" sz="1800" b="0" i="0" u="none" strike="noStrike" baseline="0" dirty="0">
                <a:latin typeface="MinionPro-Regular"/>
              </a:rPr>
              <a:t>: 105 min to 115 min.</a:t>
            </a:r>
            <a:br>
              <a:rPr lang="sl-SI" sz="1800" b="0" i="0" u="none" strike="noStrike" baseline="0" dirty="0">
                <a:latin typeface="MinionPro-Regular"/>
              </a:rPr>
            </a:br>
            <a:endParaRPr lang="sl-SI" sz="1800" b="0" i="0" u="none" strike="noStrike" baseline="0" dirty="0">
              <a:latin typeface="MinionPro-Regular"/>
            </a:endParaRPr>
          </a:p>
          <a:p>
            <a:r>
              <a:rPr lang="en-US" sz="1800" b="0" i="0" u="none" strike="noStrike" baseline="0" dirty="0">
                <a:latin typeface="MinionPro-Regular"/>
              </a:rPr>
              <a:t>C. Examine the chromatograms obtained in test A for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radiochemical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purity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b="0" i="0" u="none" strike="noStrike" baseline="0" dirty="0" err="1">
                <a:latin typeface="MinionPro-Regular"/>
              </a:rPr>
              <a:t>see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Tests</a:t>
            </a:r>
            <a:r>
              <a:rPr lang="sl-SI" sz="1800" b="0" i="0" u="none" strike="noStrike" baseline="0" dirty="0">
                <a:latin typeface="MinionPro-Regular"/>
              </a:rPr>
              <a:t>).</a:t>
            </a:r>
          </a:p>
          <a:p>
            <a:pPr marL="0" indent="0" algn="l">
              <a:buNone/>
            </a:pPr>
            <a:r>
              <a:rPr lang="en-US" sz="1800" b="0" i="1" u="none" strike="noStrike" baseline="0" dirty="0">
                <a:latin typeface="MinionPro-It"/>
              </a:rPr>
              <a:t>Result</a:t>
            </a:r>
            <a:r>
              <a:rPr lang="en-US" sz="1800" b="0" i="0" u="none" strike="noStrike" baseline="0" dirty="0">
                <a:latin typeface="MinionPro-Regular"/>
              </a:rPr>
              <a:t>: the principal peak in the </a:t>
            </a:r>
            <a:r>
              <a:rPr lang="en-US" sz="1800" b="0" i="0" u="none" strike="noStrike" baseline="0" dirty="0" err="1">
                <a:latin typeface="MinionPro-Regular"/>
              </a:rPr>
              <a:t>radiochromatogram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en-US" sz="1800" b="0" i="0" u="none" strike="noStrike" baseline="0" dirty="0">
                <a:latin typeface="MinionPro-Regular"/>
              </a:rPr>
              <a:t>obtained with the test solution is similar</a:t>
            </a:r>
            <a:endParaRPr lang="sl-SI" sz="1800" b="0" i="0" u="none" strike="noStrike" baseline="0" dirty="0">
              <a:latin typeface="MinionPro-Regular"/>
            </a:endParaRP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MinionPro-Regular"/>
              </a:rPr>
              <a:t>in retention time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en-US" sz="1800" b="0" i="0" u="none" strike="noStrike" baseline="0" dirty="0">
                <a:latin typeface="MinionPro-Regular"/>
              </a:rPr>
              <a:t>to the principal peak in the chromatogram obtained with</a:t>
            </a:r>
            <a:r>
              <a:rPr lang="sl-SI" sz="1800" b="0" i="0" u="none" strike="noStrike" baseline="0" dirty="0">
                <a:latin typeface="MinionPro-Regular"/>
              </a:rPr>
              <a:t> reference </a:t>
            </a:r>
            <a:r>
              <a:rPr lang="sl-SI" sz="1800" b="0" i="0" u="none" strike="noStrike" baseline="0" dirty="0" err="1">
                <a:latin typeface="MinionPro-Regular"/>
              </a:rPr>
              <a:t>solution</a:t>
            </a:r>
            <a:r>
              <a:rPr lang="sl-SI" sz="1800" b="0" i="0" u="none" strike="noStrike" baseline="0" dirty="0">
                <a:latin typeface="MinionPro-Regular"/>
              </a:rPr>
              <a:t> (a).</a:t>
            </a:r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42D4C7C-B405-4B9B-8EE1-3B3927D4B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082" y="0"/>
            <a:ext cx="2251066" cy="209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28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E67B85-1A71-4103-A3BA-8D4B2581F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l-SI" sz="1800" b="1" i="0" u="none" strike="noStrike" baseline="0" dirty="0">
                <a:latin typeface="MinionPro-Bold"/>
              </a:rPr>
              <a:t>FLUDEOXYGLUCOSE </a:t>
            </a:r>
            <a:r>
              <a:rPr lang="sl-SI" sz="1800" b="1" i="0" baseline="30000" dirty="0">
                <a:solidFill>
                  <a:srgbClr val="202122"/>
                </a:solidFill>
                <a:effectLst/>
                <a:latin typeface="MinionPro-Bold"/>
              </a:rPr>
              <a:t>18</a:t>
            </a:r>
            <a:r>
              <a:rPr lang="sl-SI" sz="1800" b="1" i="0" dirty="0">
                <a:solidFill>
                  <a:srgbClr val="202122"/>
                </a:solidFill>
                <a:effectLst/>
                <a:latin typeface="MinionPro-Bold"/>
              </a:rPr>
              <a:t>F</a:t>
            </a:r>
            <a:r>
              <a:rPr lang="sl-SI" sz="1800" b="1" i="0" u="none" strike="noStrike" baseline="0" dirty="0">
                <a:latin typeface="MinionPro-Bold"/>
              </a:rPr>
              <a:t> INJECTION</a:t>
            </a:r>
            <a:br>
              <a:rPr lang="sl-SI" sz="1800" b="1" i="0" u="none" strike="noStrike" baseline="0" dirty="0">
                <a:latin typeface="MinionPro-Bold"/>
              </a:rPr>
            </a:br>
            <a:r>
              <a:rPr lang="sl-SI" sz="1800" b="0" i="0" u="none" strike="noStrike" baseline="0" dirty="0" err="1">
                <a:latin typeface="MinionPro-Regular"/>
              </a:rPr>
              <a:t>Fludeoxyglucosi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i="0" baseline="30000" dirty="0">
                <a:solidFill>
                  <a:srgbClr val="202122"/>
                </a:solidFill>
                <a:effectLst/>
                <a:latin typeface="MinionPro-Regular"/>
              </a:rPr>
              <a:t>18</a:t>
            </a:r>
            <a:r>
              <a:rPr lang="sl-SI" sz="1800" i="0" dirty="0">
                <a:solidFill>
                  <a:srgbClr val="202122"/>
                </a:solidFill>
                <a:effectLst/>
                <a:latin typeface="MinionPro-Regular"/>
              </a:rPr>
              <a:t>F</a:t>
            </a:r>
            <a:r>
              <a:rPr lang="sl-SI" sz="1800" b="0" i="0" u="none" strike="noStrike" baseline="0" dirty="0">
                <a:latin typeface="MinionPro-Regular"/>
              </a:rPr>
              <a:t>) </a:t>
            </a:r>
            <a:r>
              <a:rPr lang="sl-SI" sz="1800" b="0" i="0" u="none" strike="noStrike" baseline="0" dirty="0" err="1">
                <a:latin typeface="MinionPro-Regular"/>
              </a:rPr>
              <a:t>solutio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iniectabilis</a:t>
            </a:r>
            <a:br>
              <a:rPr lang="sl-SI" sz="1800" b="0" i="0" u="none" strike="noStrike" baseline="0" dirty="0">
                <a:latin typeface="MinionPro-Regular"/>
              </a:rPr>
            </a:b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C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6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H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11</a:t>
            </a:r>
            <a:r>
              <a:rPr lang="sl-SI" sz="1800" b="0" i="0" baseline="30000" dirty="0">
                <a:solidFill>
                  <a:srgbClr val="000000"/>
                </a:solidFill>
                <a:effectLst/>
                <a:latin typeface="MinionPro-Regular"/>
              </a:rPr>
              <a:t>18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FO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5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Mr</a:t>
            </a:r>
            <a:r>
              <a:rPr lang="sl-SI" sz="1800" b="0" i="0" u="none" strike="noStrike" baseline="0" dirty="0">
                <a:latin typeface="MinionPro-Regular"/>
              </a:rPr>
              <a:t> 181.1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F82E9AB-4D06-4CD0-AD17-5D2F8B9DC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sl-SI" sz="2900" b="1" dirty="0">
                <a:latin typeface="MinionPro-Regular"/>
              </a:rPr>
              <a:t>TESTS</a:t>
            </a:r>
            <a:endParaRPr lang="sl-SI" sz="2900" b="1" i="0" u="none" strike="noStrike" baseline="0" dirty="0">
              <a:latin typeface="MinionPro-Regular"/>
            </a:endParaRPr>
          </a:p>
          <a:p>
            <a:pPr algn="l"/>
            <a:r>
              <a:rPr lang="sl-SI" sz="1800" dirty="0">
                <a:latin typeface="MinionPro-Regular"/>
              </a:rPr>
              <a:t>pH (2.2.3.) 4.5 to 8.5</a:t>
            </a:r>
          </a:p>
          <a:p>
            <a:pPr algn="l"/>
            <a:r>
              <a:rPr lang="sl-SI" sz="1800" dirty="0" err="1">
                <a:latin typeface="MinionPro-Regular"/>
              </a:rPr>
              <a:t>Impurity</a:t>
            </a:r>
            <a:r>
              <a:rPr lang="sl-SI" sz="1800" dirty="0">
                <a:latin typeface="MinionPro-Regular"/>
              </a:rPr>
              <a:t> A </a:t>
            </a:r>
            <a:r>
              <a:rPr lang="sl-SI" sz="1800" dirty="0" err="1">
                <a:latin typeface="MinionPro-Regular"/>
              </a:rPr>
              <a:t>and</a:t>
            </a:r>
            <a:r>
              <a:rPr lang="sl-SI" sz="1800" dirty="0">
                <a:latin typeface="MinionPro-Regular"/>
              </a:rPr>
              <a:t> FDG (</a:t>
            </a:r>
            <a:r>
              <a:rPr lang="sl-SI" sz="1800" b="0" i="0" u="none" strike="noStrike" baseline="0" dirty="0" err="1">
                <a:latin typeface="MinionPro-Regular"/>
              </a:rPr>
              <a:t>Liquid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chromatography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b="0" i="1" u="none" strike="noStrike" baseline="0" dirty="0">
                <a:latin typeface="MinionPro-It"/>
              </a:rPr>
              <a:t>2.2.29</a:t>
            </a:r>
            <a:r>
              <a:rPr lang="sl-SI" sz="1800" b="0" i="0" u="none" strike="noStrike" baseline="0" dirty="0">
                <a:latin typeface="MinionPro-Regular"/>
              </a:rPr>
              <a:t>))</a:t>
            </a:r>
          </a:p>
          <a:p>
            <a:pPr marL="0" indent="0" algn="l">
              <a:buNone/>
            </a:pPr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42D4C7C-B405-4B9B-8EE1-3B3927D4B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082" y="0"/>
            <a:ext cx="2251066" cy="2095223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AF780393-1138-43B1-8056-5E4B66616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149927"/>
            <a:ext cx="2342147" cy="2179998"/>
          </a:xfrm>
          <a:prstGeom prst="rect">
            <a:avLst/>
          </a:prstGeom>
        </p:spPr>
      </p:pic>
      <p:sp>
        <p:nvSpPr>
          <p:cNvPr id="12" name="PoljeZBesedilom 11">
            <a:extLst>
              <a:ext uri="{FF2B5EF4-FFF2-40B4-BE49-F238E27FC236}">
                <a16:creationId xmlns:a16="http://schemas.microsoft.com/office/drawing/2014/main" id="{5B399A96-AB45-46FF-A8A8-5D9239EAB959}"/>
              </a:ext>
            </a:extLst>
          </p:cNvPr>
          <p:cNvSpPr txBox="1"/>
          <p:nvPr/>
        </p:nvSpPr>
        <p:spPr>
          <a:xfrm>
            <a:off x="838200" y="532992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b="0" i="0" u="none" strike="noStrike" baseline="0" dirty="0">
                <a:latin typeface="MinionPro-Regular"/>
              </a:rPr>
              <a:t>A. 2-chloro-2-deoxy-D-glucopyranose (2-chloro-2-deoxy-Dglucose),</a:t>
            </a:r>
            <a:endParaRPr lang="sl-SI" dirty="0"/>
          </a:p>
        </p:txBody>
      </p:sp>
      <p:pic>
        <p:nvPicPr>
          <p:cNvPr id="3074" name="Picture 2" descr="FDG-QC Cubicle">
            <a:extLst>
              <a:ext uri="{FF2B5EF4-FFF2-40B4-BE49-F238E27FC236}">
                <a16:creationId xmlns:a16="http://schemas.microsoft.com/office/drawing/2014/main" id="{31AD2DC4-6B96-48CE-AC1D-58889BF8D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131" y="2695377"/>
            <a:ext cx="3423783" cy="361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274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E67B85-1A71-4103-A3BA-8D4B2581F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l-SI" sz="1800" b="1" i="0" u="none" strike="noStrike" baseline="0" dirty="0">
                <a:latin typeface="MinionPro-Bold"/>
              </a:rPr>
              <a:t>FLUDEOXYGLUCOSE </a:t>
            </a:r>
            <a:r>
              <a:rPr lang="sl-SI" sz="1800" b="1" i="0" baseline="30000" dirty="0">
                <a:solidFill>
                  <a:srgbClr val="202122"/>
                </a:solidFill>
                <a:effectLst/>
                <a:latin typeface="MinionPro-Bold"/>
              </a:rPr>
              <a:t>18</a:t>
            </a:r>
            <a:r>
              <a:rPr lang="sl-SI" sz="1800" b="1" i="0" dirty="0">
                <a:solidFill>
                  <a:srgbClr val="202122"/>
                </a:solidFill>
                <a:effectLst/>
                <a:latin typeface="MinionPro-Bold"/>
              </a:rPr>
              <a:t>F</a:t>
            </a:r>
            <a:r>
              <a:rPr lang="sl-SI" sz="1800" b="1" i="0" u="none" strike="noStrike" baseline="0" dirty="0">
                <a:latin typeface="MinionPro-Bold"/>
              </a:rPr>
              <a:t> INJECTION</a:t>
            </a:r>
            <a:br>
              <a:rPr lang="sl-SI" sz="1800" b="1" i="0" u="none" strike="noStrike" baseline="0" dirty="0">
                <a:latin typeface="MinionPro-Bold"/>
              </a:rPr>
            </a:br>
            <a:r>
              <a:rPr lang="sl-SI" sz="1800" b="0" i="0" u="none" strike="noStrike" baseline="0" dirty="0" err="1">
                <a:latin typeface="MinionPro-Regular"/>
              </a:rPr>
              <a:t>Fludeoxyglucosi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i="0" baseline="30000" dirty="0">
                <a:solidFill>
                  <a:srgbClr val="202122"/>
                </a:solidFill>
                <a:effectLst/>
                <a:latin typeface="MinionPro-Regular"/>
              </a:rPr>
              <a:t>18</a:t>
            </a:r>
            <a:r>
              <a:rPr lang="sl-SI" sz="1800" i="0" dirty="0">
                <a:solidFill>
                  <a:srgbClr val="202122"/>
                </a:solidFill>
                <a:effectLst/>
                <a:latin typeface="MinionPro-Regular"/>
              </a:rPr>
              <a:t>F</a:t>
            </a:r>
            <a:r>
              <a:rPr lang="sl-SI" sz="1800" b="0" i="0" u="none" strike="noStrike" baseline="0" dirty="0">
                <a:latin typeface="MinionPro-Regular"/>
              </a:rPr>
              <a:t>) </a:t>
            </a:r>
            <a:r>
              <a:rPr lang="sl-SI" sz="1800" b="0" i="0" u="none" strike="noStrike" baseline="0" dirty="0" err="1">
                <a:latin typeface="MinionPro-Regular"/>
              </a:rPr>
              <a:t>solutio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iniectabilis</a:t>
            </a:r>
            <a:br>
              <a:rPr lang="sl-SI" sz="1800" b="0" i="0" u="none" strike="noStrike" baseline="0" dirty="0">
                <a:latin typeface="MinionPro-Regular"/>
              </a:rPr>
            </a:b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C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6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H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11</a:t>
            </a:r>
            <a:r>
              <a:rPr lang="sl-SI" sz="1800" b="0" i="0" baseline="30000" dirty="0">
                <a:solidFill>
                  <a:srgbClr val="000000"/>
                </a:solidFill>
                <a:effectLst/>
                <a:latin typeface="MinionPro-Regular"/>
              </a:rPr>
              <a:t>18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FO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5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Mr</a:t>
            </a:r>
            <a:r>
              <a:rPr lang="sl-SI" sz="1800" b="0" i="0" u="none" strike="noStrike" baseline="0" dirty="0">
                <a:latin typeface="MinionPro-Regular"/>
              </a:rPr>
              <a:t> 181.1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F82E9AB-4D06-4CD0-AD17-5D2F8B9DC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sl-SI" sz="2900" b="1" dirty="0">
                <a:latin typeface="MinionPro-Regular"/>
              </a:rPr>
              <a:t>TESTS</a:t>
            </a:r>
            <a:endParaRPr lang="sl-SI" sz="2900" b="1" i="0" u="none" strike="noStrike" baseline="0" dirty="0">
              <a:latin typeface="MinionPro-Regular"/>
            </a:endParaRPr>
          </a:p>
          <a:p>
            <a:pPr algn="l"/>
            <a:r>
              <a:rPr lang="sl-SI" sz="1800" dirty="0" err="1">
                <a:latin typeface="MinionPro-Regular"/>
              </a:rPr>
              <a:t>Impurity</a:t>
            </a:r>
            <a:r>
              <a:rPr lang="sl-SI" sz="1800" dirty="0">
                <a:latin typeface="MinionPro-Regular"/>
              </a:rPr>
              <a:t> B (Spot test) </a:t>
            </a:r>
            <a:endParaRPr lang="sl-SI" sz="1800" b="0" i="0" u="none" strike="noStrike" baseline="0" dirty="0">
              <a:latin typeface="MinionPro-Regular"/>
            </a:endParaRPr>
          </a:p>
          <a:p>
            <a:pPr marL="0" indent="0" algn="l">
              <a:buNone/>
            </a:pPr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42D4C7C-B405-4B9B-8EE1-3B3927D4B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082" y="0"/>
            <a:ext cx="2251066" cy="2095223"/>
          </a:xfrm>
          <a:prstGeom prst="rect">
            <a:avLst/>
          </a:prstGeom>
        </p:spPr>
      </p:pic>
      <p:sp>
        <p:nvSpPr>
          <p:cNvPr id="12" name="PoljeZBesedilom 11">
            <a:extLst>
              <a:ext uri="{FF2B5EF4-FFF2-40B4-BE49-F238E27FC236}">
                <a16:creationId xmlns:a16="http://schemas.microsoft.com/office/drawing/2014/main" id="{5B399A96-AB45-46FF-A8A8-5D9239EAB959}"/>
              </a:ext>
            </a:extLst>
          </p:cNvPr>
          <p:cNvSpPr txBox="1"/>
          <p:nvPr/>
        </p:nvSpPr>
        <p:spPr>
          <a:xfrm>
            <a:off x="838200" y="4520334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sl-SI" sz="1800" b="0" i="0" u="none" strike="noStrike" baseline="0" dirty="0">
                <a:latin typeface="MinionPro-Regular"/>
              </a:rPr>
              <a:t>B. 4,7,13,16,21,24-hexaoxa-1,10-diazabicyclo[8.8.8]-</a:t>
            </a:r>
          </a:p>
          <a:p>
            <a:pPr algn="l"/>
            <a:r>
              <a:rPr lang="sl-SI" sz="1800" b="0" i="0" u="none" strike="noStrike" baseline="0" dirty="0" err="1">
                <a:latin typeface="MinionPro-Regular"/>
              </a:rPr>
              <a:t>hexacosane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b="0" i="0" u="none" strike="noStrike" baseline="0" dirty="0" err="1">
                <a:latin typeface="MinionPro-Regular"/>
              </a:rPr>
              <a:t>aminopolyether</a:t>
            </a:r>
            <a:r>
              <a:rPr lang="sl-SI" sz="1800" b="0" i="0" u="none" strike="noStrike" baseline="0" dirty="0">
                <a:latin typeface="MinionPro-Regular"/>
              </a:rPr>
              <a:t>)</a:t>
            </a:r>
            <a:endParaRPr lang="sl-SI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5108A88-1E2B-4BDE-B87C-5D2B751413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691825"/>
            <a:ext cx="1622738" cy="1693572"/>
          </a:xfrm>
          <a:prstGeom prst="rect">
            <a:avLst/>
          </a:prstGeom>
        </p:spPr>
      </p:pic>
      <p:pic>
        <p:nvPicPr>
          <p:cNvPr id="4098" name="Picture 2" descr="Faster detection method of 2.2.2 Kryptofix in radiopharmaceutical  $$^{18}_{}{\text{F}}$$ -FDG? Development and validation of analytical spot  test | Journal of Radioanalytical and Nuclear Chemistry">
            <a:extLst>
              <a:ext uri="{FF2B5EF4-FFF2-40B4-BE49-F238E27FC236}">
                <a16:creationId xmlns:a16="http://schemas.microsoft.com/office/drawing/2014/main" id="{26668DD2-ACF8-49E1-AF53-51C13634F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431" y="2528887"/>
            <a:ext cx="652462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10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E67B85-1A71-4103-A3BA-8D4B2581F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l-SI" sz="1800" b="1" i="0" u="none" strike="noStrike" baseline="0" dirty="0">
                <a:latin typeface="MinionPro-Bold"/>
              </a:rPr>
              <a:t>FLUDEOXYGLUCOSE </a:t>
            </a:r>
            <a:r>
              <a:rPr lang="sl-SI" sz="1800" b="1" i="0" baseline="30000" dirty="0">
                <a:solidFill>
                  <a:srgbClr val="202122"/>
                </a:solidFill>
                <a:effectLst/>
                <a:latin typeface="MinionPro-Bold"/>
              </a:rPr>
              <a:t>18</a:t>
            </a:r>
            <a:r>
              <a:rPr lang="sl-SI" sz="1800" b="1" i="0" dirty="0">
                <a:solidFill>
                  <a:srgbClr val="202122"/>
                </a:solidFill>
                <a:effectLst/>
                <a:latin typeface="MinionPro-Bold"/>
              </a:rPr>
              <a:t>F</a:t>
            </a:r>
            <a:r>
              <a:rPr lang="sl-SI" sz="1800" b="1" i="0" u="none" strike="noStrike" baseline="0" dirty="0">
                <a:latin typeface="MinionPro-Bold"/>
              </a:rPr>
              <a:t> INJECTION</a:t>
            </a:r>
            <a:br>
              <a:rPr lang="sl-SI" sz="1800" b="1" i="0" u="none" strike="noStrike" baseline="0" dirty="0">
                <a:latin typeface="MinionPro-Bold"/>
              </a:rPr>
            </a:br>
            <a:r>
              <a:rPr lang="sl-SI" sz="1800" b="0" i="0" u="none" strike="noStrike" baseline="0" dirty="0" err="1">
                <a:latin typeface="MinionPro-Regular"/>
              </a:rPr>
              <a:t>Fludeoxyglucosi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i="0" baseline="30000" dirty="0">
                <a:solidFill>
                  <a:srgbClr val="202122"/>
                </a:solidFill>
                <a:effectLst/>
                <a:latin typeface="MinionPro-Regular"/>
              </a:rPr>
              <a:t>18</a:t>
            </a:r>
            <a:r>
              <a:rPr lang="sl-SI" sz="1800" i="0" dirty="0">
                <a:solidFill>
                  <a:srgbClr val="202122"/>
                </a:solidFill>
                <a:effectLst/>
                <a:latin typeface="MinionPro-Regular"/>
              </a:rPr>
              <a:t>F</a:t>
            </a:r>
            <a:r>
              <a:rPr lang="sl-SI" sz="1800" b="0" i="0" u="none" strike="noStrike" baseline="0" dirty="0">
                <a:latin typeface="MinionPro-Regular"/>
              </a:rPr>
              <a:t>) </a:t>
            </a:r>
            <a:r>
              <a:rPr lang="sl-SI" sz="1800" b="0" i="0" u="none" strike="noStrike" baseline="0" dirty="0" err="1">
                <a:latin typeface="MinionPro-Regular"/>
              </a:rPr>
              <a:t>solutio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iniectabilis</a:t>
            </a:r>
            <a:br>
              <a:rPr lang="sl-SI" sz="1800" b="0" i="0" u="none" strike="noStrike" baseline="0" dirty="0">
                <a:latin typeface="MinionPro-Regular"/>
              </a:rPr>
            </a:b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C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6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H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11</a:t>
            </a:r>
            <a:r>
              <a:rPr lang="sl-SI" sz="1800" b="0" i="0" baseline="30000" dirty="0">
                <a:solidFill>
                  <a:srgbClr val="000000"/>
                </a:solidFill>
                <a:effectLst/>
                <a:latin typeface="MinionPro-Regular"/>
              </a:rPr>
              <a:t>18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FO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5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Mr</a:t>
            </a:r>
            <a:r>
              <a:rPr lang="sl-SI" sz="1800" b="0" i="0" u="none" strike="noStrike" baseline="0" dirty="0">
                <a:latin typeface="MinionPro-Regular"/>
              </a:rPr>
              <a:t> 181.1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F82E9AB-4D06-4CD0-AD17-5D2F8B9DC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sl-SI" sz="2900" b="1" dirty="0">
                <a:latin typeface="MinionPro-Regular"/>
              </a:rPr>
              <a:t>TESTS</a:t>
            </a:r>
            <a:endParaRPr lang="sl-SI" sz="2900" b="1" i="0" u="none" strike="noStrike" baseline="0" dirty="0">
              <a:latin typeface="MinionPro-Regular"/>
            </a:endParaRPr>
          </a:p>
          <a:p>
            <a:pPr algn="l"/>
            <a:r>
              <a:rPr lang="sl-SI" sz="1800" dirty="0" err="1">
                <a:latin typeface="MinionPro-Regular"/>
              </a:rPr>
              <a:t>Impurity</a:t>
            </a:r>
            <a:r>
              <a:rPr lang="sl-SI" sz="1800" dirty="0">
                <a:latin typeface="MinionPro-Regular"/>
              </a:rPr>
              <a:t> C (</a:t>
            </a:r>
            <a:r>
              <a:rPr lang="sl-SI" sz="1800" b="0" i="0" u="none" strike="noStrike" baseline="0" dirty="0" err="1">
                <a:latin typeface="MinionPro-Regular"/>
              </a:rPr>
              <a:t>Liquid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chromatography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b="0" i="1" u="none" strike="noStrike" baseline="0" dirty="0">
                <a:latin typeface="MinionPro-It"/>
              </a:rPr>
              <a:t>2.2.29</a:t>
            </a:r>
            <a:r>
              <a:rPr lang="sl-SI" sz="1800" b="0" i="0" u="none" strike="noStrike" baseline="0" dirty="0">
                <a:latin typeface="MinionPro-Regular"/>
              </a:rPr>
              <a:t>))</a:t>
            </a:r>
          </a:p>
          <a:p>
            <a:pPr marL="0" indent="0" algn="l">
              <a:buNone/>
            </a:pPr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42D4C7C-B405-4B9B-8EE1-3B3927D4B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082" y="0"/>
            <a:ext cx="2251066" cy="2095223"/>
          </a:xfrm>
          <a:prstGeom prst="rect">
            <a:avLst/>
          </a:prstGeom>
        </p:spPr>
      </p:pic>
      <p:sp>
        <p:nvSpPr>
          <p:cNvPr id="12" name="PoljeZBesedilom 11">
            <a:extLst>
              <a:ext uri="{FF2B5EF4-FFF2-40B4-BE49-F238E27FC236}">
                <a16:creationId xmlns:a16="http://schemas.microsoft.com/office/drawing/2014/main" id="{5B399A96-AB45-46FF-A8A8-5D9239EAB959}"/>
              </a:ext>
            </a:extLst>
          </p:cNvPr>
          <p:cNvSpPr txBox="1"/>
          <p:nvPr/>
        </p:nvSpPr>
        <p:spPr>
          <a:xfrm>
            <a:off x="838200" y="500676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0" i="0" u="none" strike="noStrike" baseline="0" dirty="0">
                <a:latin typeface="MinionPro-Regular"/>
              </a:rPr>
              <a:t>C. </a:t>
            </a:r>
            <a:r>
              <a:rPr lang="pt-BR" sz="1800" b="0" i="1" u="none" strike="noStrike" baseline="0" dirty="0">
                <a:latin typeface="MinionPro-It"/>
              </a:rPr>
              <a:t>N</a:t>
            </a:r>
            <a:r>
              <a:rPr lang="pt-BR" sz="1800" b="0" i="0" u="none" strike="noStrike" baseline="0" dirty="0">
                <a:latin typeface="MinionPro-Regular"/>
              </a:rPr>
              <a:t>,</a:t>
            </a:r>
            <a:r>
              <a:rPr lang="pt-BR" sz="1800" b="0" i="1" u="none" strike="noStrike" baseline="0" dirty="0">
                <a:latin typeface="MinionPro-It"/>
              </a:rPr>
              <a:t>N</a:t>
            </a:r>
            <a:r>
              <a:rPr lang="pt-BR" sz="1800" b="0" i="0" u="none" strike="noStrike" baseline="0" dirty="0">
                <a:latin typeface="MinionPro-Regular"/>
              </a:rPr>
              <a:t>,</a:t>
            </a:r>
            <a:r>
              <a:rPr lang="pt-BR" sz="1800" b="0" i="1" u="none" strike="noStrike" baseline="0" dirty="0">
                <a:latin typeface="MinionPro-It"/>
              </a:rPr>
              <a:t>N</a:t>
            </a:r>
            <a:r>
              <a:rPr lang="pt-BR" sz="1800" b="0" i="0" u="none" strike="noStrike" baseline="0" dirty="0">
                <a:latin typeface="MinionPro-Regular"/>
              </a:rPr>
              <a:t>-tributylbutan-1-aminium (tetrabutylammonium)</a:t>
            </a:r>
            <a:endParaRPr lang="sl-SI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397D20B2-093B-4D31-86F6-DF488247C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071" y="2948712"/>
            <a:ext cx="5599099" cy="170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19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E67B85-1A71-4103-A3BA-8D4B2581F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l-SI" sz="1800" b="1" i="0" u="none" strike="noStrike" baseline="0" dirty="0">
                <a:latin typeface="MinionPro-Bold"/>
              </a:rPr>
              <a:t>FLUDEOXYGLUCOSE </a:t>
            </a:r>
            <a:r>
              <a:rPr lang="sl-SI" sz="1800" b="1" i="0" baseline="30000" dirty="0">
                <a:solidFill>
                  <a:srgbClr val="202122"/>
                </a:solidFill>
                <a:effectLst/>
                <a:latin typeface="MinionPro-Bold"/>
              </a:rPr>
              <a:t>18</a:t>
            </a:r>
            <a:r>
              <a:rPr lang="sl-SI" sz="1800" b="1" i="0" dirty="0">
                <a:solidFill>
                  <a:srgbClr val="202122"/>
                </a:solidFill>
                <a:effectLst/>
                <a:latin typeface="MinionPro-Bold"/>
              </a:rPr>
              <a:t>F</a:t>
            </a:r>
            <a:r>
              <a:rPr lang="sl-SI" sz="1800" b="1" i="0" u="none" strike="noStrike" baseline="0" dirty="0">
                <a:latin typeface="MinionPro-Bold"/>
              </a:rPr>
              <a:t> INJECTION</a:t>
            </a:r>
            <a:br>
              <a:rPr lang="sl-SI" sz="1800" b="1" i="0" u="none" strike="noStrike" baseline="0" dirty="0">
                <a:latin typeface="MinionPro-Bold"/>
              </a:rPr>
            </a:br>
            <a:r>
              <a:rPr lang="sl-SI" sz="1800" b="0" i="0" u="none" strike="noStrike" baseline="0" dirty="0" err="1">
                <a:latin typeface="MinionPro-Regular"/>
              </a:rPr>
              <a:t>Fludeoxyglucosi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i="0" baseline="30000" dirty="0">
                <a:solidFill>
                  <a:srgbClr val="202122"/>
                </a:solidFill>
                <a:effectLst/>
                <a:latin typeface="MinionPro-Regular"/>
              </a:rPr>
              <a:t>18</a:t>
            </a:r>
            <a:r>
              <a:rPr lang="sl-SI" sz="1800" i="0" dirty="0">
                <a:solidFill>
                  <a:srgbClr val="202122"/>
                </a:solidFill>
                <a:effectLst/>
                <a:latin typeface="MinionPro-Regular"/>
              </a:rPr>
              <a:t>F</a:t>
            </a:r>
            <a:r>
              <a:rPr lang="sl-SI" sz="1800" b="0" i="0" u="none" strike="noStrike" baseline="0" dirty="0">
                <a:latin typeface="MinionPro-Regular"/>
              </a:rPr>
              <a:t>) </a:t>
            </a:r>
            <a:r>
              <a:rPr lang="sl-SI" sz="1800" b="0" i="0" u="none" strike="noStrike" baseline="0" dirty="0" err="1">
                <a:latin typeface="MinionPro-Regular"/>
              </a:rPr>
              <a:t>solutio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iniectabilis</a:t>
            </a:r>
            <a:br>
              <a:rPr lang="sl-SI" sz="1800" b="0" i="0" u="none" strike="noStrike" baseline="0" dirty="0">
                <a:latin typeface="MinionPro-Regular"/>
              </a:rPr>
            </a:b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C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6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H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11</a:t>
            </a:r>
            <a:r>
              <a:rPr lang="sl-SI" sz="1800" b="0" i="0" baseline="30000" dirty="0">
                <a:solidFill>
                  <a:srgbClr val="000000"/>
                </a:solidFill>
                <a:effectLst/>
                <a:latin typeface="MinionPro-Regular"/>
              </a:rPr>
              <a:t>18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FO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5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Mr</a:t>
            </a:r>
            <a:r>
              <a:rPr lang="sl-SI" sz="1800" b="0" i="0" u="none" strike="noStrike" baseline="0" dirty="0">
                <a:latin typeface="MinionPro-Regular"/>
              </a:rPr>
              <a:t> 181.1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F82E9AB-4D06-4CD0-AD17-5D2F8B9DC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sl-SI" sz="2900" b="1" dirty="0">
                <a:latin typeface="MinionPro-Regular"/>
              </a:rPr>
              <a:t>TESTS</a:t>
            </a:r>
            <a:endParaRPr lang="sl-SI" sz="2900" b="1" i="0" u="none" strike="noStrike" baseline="0" dirty="0">
              <a:latin typeface="MinionPro-Regular"/>
            </a:endParaRPr>
          </a:p>
          <a:p>
            <a:pPr algn="l"/>
            <a:r>
              <a:rPr lang="en-US" sz="1800" b="1" i="0" u="none" strike="noStrike" baseline="0" dirty="0">
                <a:latin typeface="MinionPro-Bold"/>
              </a:rPr>
              <a:t>Impurity D</a:t>
            </a:r>
            <a:r>
              <a:rPr lang="en-US" sz="1800" b="0" i="0" u="none" strike="noStrike" baseline="0" dirty="0">
                <a:latin typeface="MinionPro-Regular"/>
              </a:rPr>
              <a:t>: maximum 0.02 mg/</a:t>
            </a:r>
            <a:r>
              <a:rPr lang="en-US" sz="1800" b="0" i="1" u="none" strike="noStrike" baseline="0" dirty="0">
                <a:latin typeface="MinionPro-It"/>
              </a:rPr>
              <a:t>V</a:t>
            </a:r>
            <a:r>
              <a:rPr lang="en-US" sz="1800" b="0" i="0" u="none" strike="noStrike" baseline="0" dirty="0">
                <a:latin typeface="MinionPro-Regular"/>
              </a:rPr>
              <a:t>.</a:t>
            </a:r>
          </a:p>
          <a:p>
            <a:pPr marL="0" indent="0" algn="l">
              <a:buNone/>
            </a:pPr>
            <a:r>
              <a:rPr lang="sl-SI" sz="1800" b="0" i="0" u="none" strike="noStrike" baseline="0" dirty="0" err="1">
                <a:latin typeface="MinionPro-Regular"/>
              </a:rPr>
              <a:t>Ultraviolet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and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visible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absorption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spectrophotometry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b="0" i="1" u="none" strike="noStrike" baseline="0" dirty="0">
                <a:latin typeface="MinionPro-It"/>
              </a:rPr>
              <a:t>2.2.25</a:t>
            </a:r>
            <a:r>
              <a:rPr lang="sl-SI" sz="1800" b="0" i="0" u="none" strike="noStrike" baseline="0" dirty="0">
                <a:latin typeface="MinionPro-Regular"/>
              </a:rPr>
              <a:t>).</a:t>
            </a:r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42D4C7C-B405-4B9B-8EE1-3B3927D4B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082" y="0"/>
            <a:ext cx="2251066" cy="2095223"/>
          </a:xfrm>
          <a:prstGeom prst="rect">
            <a:avLst/>
          </a:prstGeom>
        </p:spPr>
      </p:pic>
      <p:sp>
        <p:nvSpPr>
          <p:cNvPr id="12" name="PoljeZBesedilom 11">
            <a:extLst>
              <a:ext uri="{FF2B5EF4-FFF2-40B4-BE49-F238E27FC236}">
                <a16:creationId xmlns:a16="http://schemas.microsoft.com/office/drawing/2014/main" id="{5B399A96-AB45-46FF-A8A8-5D9239EAB959}"/>
              </a:ext>
            </a:extLst>
          </p:cNvPr>
          <p:cNvSpPr txBox="1"/>
          <p:nvPr/>
        </p:nvSpPr>
        <p:spPr>
          <a:xfrm>
            <a:off x="838200" y="489384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l-SI" sz="1800" b="0" i="0" u="none" strike="noStrike" baseline="0" dirty="0">
                <a:latin typeface="MinionPro-Regular"/>
              </a:rPr>
              <a:t>D. 4-(4-methylpiperidin-1-yl)</a:t>
            </a:r>
            <a:r>
              <a:rPr lang="sl-SI" sz="1800" b="0" i="0" u="none" strike="noStrike" baseline="0" dirty="0" err="1">
                <a:latin typeface="MinionPro-Regular"/>
              </a:rPr>
              <a:t>pyridine</a:t>
            </a:r>
            <a:endParaRPr lang="sl-SI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269523D-E065-475E-A9F5-CD7308965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429000"/>
            <a:ext cx="2009104" cy="1262130"/>
          </a:xfrm>
          <a:prstGeom prst="rect">
            <a:avLst/>
          </a:prstGeom>
        </p:spPr>
      </p:pic>
      <p:pic>
        <p:nvPicPr>
          <p:cNvPr id="5122" name="Picture 2" descr="UV-Vis Spectroscopy: An Overview">
            <a:extLst>
              <a:ext uri="{FF2B5EF4-FFF2-40B4-BE49-F238E27FC236}">
                <a16:creationId xmlns:a16="http://schemas.microsoft.com/office/drawing/2014/main" id="{CE938867-782C-412F-9ADF-DFCEBC12B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469" y="3203860"/>
            <a:ext cx="5077505" cy="337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155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E67B85-1A71-4103-A3BA-8D4B2581F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l-SI" sz="1800" b="1" i="0" u="none" strike="noStrike" baseline="0" dirty="0">
                <a:latin typeface="MinionPro-Bold"/>
              </a:rPr>
              <a:t>FLUDEOXYGLUCOSE </a:t>
            </a:r>
            <a:r>
              <a:rPr lang="sl-SI" sz="1800" b="1" i="0" baseline="30000" dirty="0">
                <a:solidFill>
                  <a:srgbClr val="202122"/>
                </a:solidFill>
                <a:effectLst/>
                <a:latin typeface="MinionPro-Bold"/>
              </a:rPr>
              <a:t>18</a:t>
            </a:r>
            <a:r>
              <a:rPr lang="sl-SI" sz="1800" b="1" i="0" dirty="0">
                <a:solidFill>
                  <a:srgbClr val="202122"/>
                </a:solidFill>
                <a:effectLst/>
                <a:latin typeface="MinionPro-Bold"/>
              </a:rPr>
              <a:t>F</a:t>
            </a:r>
            <a:r>
              <a:rPr lang="sl-SI" sz="1800" b="1" i="0" u="none" strike="noStrike" baseline="0" dirty="0">
                <a:latin typeface="MinionPro-Bold"/>
              </a:rPr>
              <a:t> INJECTION</a:t>
            </a:r>
            <a:br>
              <a:rPr lang="sl-SI" sz="1800" b="1" i="0" u="none" strike="noStrike" baseline="0" dirty="0">
                <a:latin typeface="MinionPro-Bold"/>
              </a:rPr>
            </a:br>
            <a:r>
              <a:rPr lang="sl-SI" sz="1800" b="0" i="0" u="none" strike="noStrike" baseline="0" dirty="0" err="1">
                <a:latin typeface="MinionPro-Regular"/>
              </a:rPr>
              <a:t>Fludeoxyglucosi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i="0" baseline="30000" dirty="0">
                <a:solidFill>
                  <a:srgbClr val="202122"/>
                </a:solidFill>
                <a:effectLst/>
                <a:latin typeface="MinionPro-Regular"/>
              </a:rPr>
              <a:t>18</a:t>
            </a:r>
            <a:r>
              <a:rPr lang="sl-SI" sz="1800" i="0" dirty="0">
                <a:solidFill>
                  <a:srgbClr val="202122"/>
                </a:solidFill>
                <a:effectLst/>
                <a:latin typeface="MinionPro-Regular"/>
              </a:rPr>
              <a:t>F</a:t>
            </a:r>
            <a:r>
              <a:rPr lang="sl-SI" sz="1800" b="0" i="0" u="none" strike="noStrike" baseline="0" dirty="0">
                <a:latin typeface="MinionPro-Regular"/>
              </a:rPr>
              <a:t>) </a:t>
            </a:r>
            <a:r>
              <a:rPr lang="sl-SI" sz="1800" b="0" i="0" u="none" strike="noStrike" baseline="0" dirty="0" err="1">
                <a:latin typeface="MinionPro-Regular"/>
              </a:rPr>
              <a:t>solutio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iniectabilis</a:t>
            </a:r>
            <a:br>
              <a:rPr lang="sl-SI" sz="1800" b="0" i="0" u="none" strike="noStrike" baseline="0" dirty="0">
                <a:latin typeface="MinionPro-Regular"/>
              </a:rPr>
            </a:b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C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6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H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11</a:t>
            </a:r>
            <a:r>
              <a:rPr lang="sl-SI" sz="1800" b="0" i="0" baseline="30000" dirty="0">
                <a:solidFill>
                  <a:srgbClr val="000000"/>
                </a:solidFill>
                <a:effectLst/>
                <a:latin typeface="MinionPro-Regular"/>
              </a:rPr>
              <a:t>18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FO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5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Mr</a:t>
            </a:r>
            <a:r>
              <a:rPr lang="sl-SI" sz="1800" b="0" i="0" u="none" strike="noStrike" baseline="0" dirty="0">
                <a:latin typeface="MinionPro-Regular"/>
              </a:rPr>
              <a:t> 181.1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F82E9AB-4D06-4CD0-AD17-5D2F8B9DC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sl-SI" sz="2900" b="1" dirty="0">
                <a:latin typeface="MinionPro-Regular"/>
              </a:rPr>
              <a:t>TESTS</a:t>
            </a:r>
          </a:p>
          <a:p>
            <a:r>
              <a:rPr lang="en-US" sz="2300" b="1" dirty="0"/>
              <a:t>Residual solvents</a:t>
            </a:r>
            <a:r>
              <a:rPr lang="en-US" sz="2300" dirty="0"/>
              <a:t>: limited according to the principles defined</a:t>
            </a:r>
          </a:p>
          <a:p>
            <a:pPr marL="0" indent="0" algn="l">
              <a:buNone/>
            </a:pPr>
            <a:r>
              <a:rPr lang="en-US" sz="2300" dirty="0"/>
              <a:t>in general chapter 5.4. </a:t>
            </a:r>
            <a:endParaRPr lang="sl-SI" sz="2300" dirty="0"/>
          </a:p>
          <a:p>
            <a:pPr marL="0" indent="0" algn="l">
              <a:buNone/>
            </a:pPr>
            <a:endParaRPr lang="en-US" sz="2300" dirty="0"/>
          </a:p>
          <a:p>
            <a:r>
              <a:rPr lang="en-US" sz="2300" b="1" dirty="0"/>
              <a:t>Sterility. </a:t>
            </a:r>
            <a:r>
              <a:rPr lang="en-US" sz="2300" dirty="0"/>
              <a:t>It complies with the test for sterility prescribed in</a:t>
            </a:r>
          </a:p>
          <a:p>
            <a:pPr marL="0" indent="0" algn="l">
              <a:buNone/>
            </a:pPr>
            <a:r>
              <a:rPr lang="en-US" sz="2300" dirty="0"/>
              <a:t>the monograph Radiopharmaceutical preparations (0125).</a:t>
            </a:r>
          </a:p>
          <a:p>
            <a:pPr marL="0" indent="0" algn="l">
              <a:buNone/>
            </a:pPr>
            <a:endParaRPr lang="en-US" sz="2300" dirty="0"/>
          </a:p>
          <a:p>
            <a:r>
              <a:rPr lang="en-US" sz="2300" b="1" dirty="0"/>
              <a:t>Bacterial endotoxins (2.6.14): </a:t>
            </a:r>
            <a:r>
              <a:rPr lang="en-US" sz="2300" dirty="0"/>
              <a:t>less than 175/V IU/mL, V</a:t>
            </a:r>
          </a:p>
          <a:p>
            <a:pPr marL="0" indent="0" algn="l">
              <a:buNone/>
            </a:pPr>
            <a:r>
              <a:rPr lang="en-US" sz="2300" dirty="0"/>
              <a:t>being the maximum recommended dose in </a:t>
            </a:r>
            <a:r>
              <a:rPr lang="en-US" sz="2300" dirty="0" err="1"/>
              <a:t>millilitres</a:t>
            </a:r>
            <a:r>
              <a:rPr lang="en-US" sz="2300" dirty="0"/>
              <a:t>. </a:t>
            </a:r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42D4C7C-B405-4B9B-8EE1-3B3927D4B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082" y="0"/>
            <a:ext cx="2251066" cy="209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8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E67B85-1A71-4103-A3BA-8D4B2581F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l-SI" sz="1800" b="1" i="0" u="none" strike="noStrike" baseline="0" dirty="0">
                <a:latin typeface="MinionPro-Bold"/>
              </a:rPr>
              <a:t>FLUDEOXYGLUCOSE </a:t>
            </a:r>
            <a:r>
              <a:rPr lang="sl-SI" sz="1800" b="1" i="0" baseline="30000" dirty="0">
                <a:solidFill>
                  <a:srgbClr val="202122"/>
                </a:solidFill>
                <a:effectLst/>
                <a:latin typeface="MinionPro-Bold"/>
              </a:rPr>
              <a:t>18</a:t>
            </a:r>
            <a:r>
              <a:rPr lang="sl-SI" sz="1800" b="1" i="0" dirty="0">
                <a:solidFill>
                  <a:srgbClr val="202122"/>
                </a:solidFill>
                <a:effectLst/>
                <a:latin typeface="MinionPro-Bold"/>
              </a:rPr>
              <a:t>F</a:t>
            </a:r>
            <a:r>
              <a:rPr lang="sl-SI" sz="1800" b="1" i="0" u="none" strike="noStrike" baseline="0" dirty="0">
                <a:latin typeface="MinionPro-Bold"/>
              </a:rPr>
              <a:t> INJECTION</a:t>
            </a:r>
            <a:br>
              <a:rPr lang="sl-SI" sz="1800" b="1" i="0" u="none" strike="noStrike" baseline="0" dirty="0">
                <a:latin typeface="MinionPro-Bold"/>
              </a:rPr>
            </a:br>
            <a:r>
              <a:rPr lang="sl-SI" sz="1800" b="0" i="0" u="none" strike="noStrike" baseline="0" dirty="0" err="1">
                <a:latin typeface="MinionPro-Regular"/>
              </a:rPr>
              <a:t>Fludeoxyglucosi</a:t>
            </a:r>
            <a:r>
              <a:rPr lang="sl-SI" sz="1800" b="0" i="0" u="none" strike="noStrike" baseline="0" dirty="0">
                <a:latin typeface="MinionPro-Regular"/>
              </a:rPr>
              <a:t> (</a:t>
            </a:r>
            <a:r>
              <a:rPr lang="sl-SI" sz="1800" i="0" baseline="30000" dirty="0">
                <a:solidFill>
                  <a:srgbClr val="202122"/>
                </a:solidFill>
                <a:effectLst/>
                <a:latin typeface="MinionPro-Regular"/>
              </a:rPr>
              <a:t>18</a:t>
            </a:r>
            <a:r>
              <a:rPr lang="sl-SI" sz="1800" i="0" dirty="0">
                <a:solidFill>
                  <a:srgbClr val="202122"/>
                </a:solidFill>
                <a:effectLst/>
                <a:latin typeface="MinionPro-Regular"/>
              </a:rPr>
              <a:t>F</a:t>
            </a:r>
            <a:r>
              <a:rPr lang="sl-SI" sz="1800" b="0" i="0" u="none" strike="noStrike" baseline="0" dirty="0">
                <a:latin typeface="MinionPro-Regular"/>
              </a:rPr>
              <a:t>) </a:t>
            </a:r>
            <a:r>
              <a:rPr lang="sl-SI" sz="1800" b="0" i="0" u="none" strike="noStrike" baseline="0" dirty="0" err="1">
                <a:latin typeface="MinionPro-Regular"/>
              </a:rPr>
              <a:t>solutio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iniectabilis</a:t>
            </a:r>
            <a:br>
              <a:rPr lang="sl-SI" sz="1800" b="0" i="0" u="none" strike="noStrike" baseline="0" dirty="0">
                <a:latin typeface="MinionPro-Regular"/>
              </a:rPr>
            </a:b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C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6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H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11</a:t>
            </a:r>
            <a:r>
              <a:rPr lang="sl-SI" sz="1800" b="0" i="0" baseline="30000" dirty="0">
                <a:solidFill>
                  <a:srgbClr val="000000"/>
                </a:solidFill>
                <a:effectLst/>
                <a:latin typeface="MinionPro-Regular"/>
              </a:rPr>
              <a:t>18</a:t>
            </a:r>
            <a:r>
              <a:rPr lang="sl-SI" sz="1800" b="0" i="0" dirty="0">
                <a:solidFill>
                  <a:srgbClr val="000000"/>
                </a:solidFill>
                <a:effectLst/>
                <a:latin typeface="MinionPro-Regular"/>
              </a:rPr>
              <a:t>FO</a:t>
            </a:r>
            <a:r>
              <a:rPr lang="sl-SI" sz="1800" b="0" i="0" baseline="-25000" dirty="0">
                <a:solidFill>
                  <a:srgbClr val="000000"/>
                </a:solidFill>
                <a:effectLst/>
                <a:latin typeface="MinionPro-Regular"/>
              </a:rPr>
              <a:t>5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Mr</a:t>
            </a:r>
            <a:r>
              <a:rPr lang="sl-SI" sz="1800" b="0" i="0" u="none" strike="noStrike" baseline="0" dirty="0">
                <a:latin typeface="MinionPro-Regular"/>
              </a:rPr>
              <a:t> 181.1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F82E9AB-4D06-4CD0-AD17-5D2F8B9DC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sl-SI" sz="2900" b="1" dirty="0">
                <a:latin typeface="MinionPro-Regular"/>
              </a:rPr>
              <a:t>TESTS</a:t>
            </a:r>
          </a:p>
          <a:p>
            <a:pPr marL="0" indent="0" algn="l">
              <a:buNone/>
            </a:pPr>
            <a:r>
              <a:rPr lang="sl-SI" sz="1800" b="1" i="1" u="none" strike="noStrike" baseline="0" dirty="0">
                <a:latin typeface="MinionPro-It"/>
              </a:rPr>
              <a:t>RADIONUCLIDIC PURITY (</a:t>
            </a:r>
            <a:r>
              <a:rPr lang="en-US" sz="1800" b="1" i="0" u="none" strike="noStrike" baseline="0" dirty="0">
                <a:latin typeface="MinionPro-Bold"/>
              </a:rPr>
              <a:t>Fluorine-18</a:t>
            </a:r>
            <a:r>
              <a:rPr lang="en-US" sz="1800" b="0" i="0" u="none" strike="noStrike" baseline="0" dirty="0">
                <a:latin typeface="MinionPro-Regular"/>
              </a:rPr>
              <a:t>: minimum 99.9 per cent of the total radioactivity</a:t>
            </a:r>
            <a:r>
              <a:rPr lang="sl-SI" sz="1800" b="0" i="0" u="none" strike="noStrike" baseline="0" dirty="0">
                <a:latin typeface="MinionPro-Regular"/>
              </a:rPr>
              <a:t>)</a:t>
            </a:r>
            <a:endParaRPr lang="en-US" sz="1800" b="0" i="0" u="none" strike="noStrike" baseline="0" dirty="0">
              <a:latin typeface="MinionPro-Regular"/>
            </a:endParaRPr>
          </a:p>
          <a:p>
            <a:pPr algn="l"/>
            <a:r>
              <a:rPr lang="sl-SI" sz="1800" b="0" i="0" u="none" strike="noStrike" baseline="0" dirty="0">
                <a:latin typeface="MinionPro-Regular"/>
              </a:rPr>
              <a:t>A. </a:t>
            </a:r>
            <a:r>
              <a:rPr lang="sl-SI" sz="1800" b="0" i="0" u="none" strike="noStrike" baseline="0" dirty="0" err="1">
                <a:latin typeface="MinionPro-Regular"/>
              </a:rPr>
              <a:t>Gamma-ray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spectrometry</a:t>
            </a:r>
            <a:r>
              <a:rPr lang="sl-SI" sz="1800" b="0" i="0" u="none" strike="noStrike" baseline="0" dirty="0">
                <a:latin typeface="MinionPro-Regular"/>
              </a:rPr>
              <a:t>.</a:t>
            </a:r>
          </a:p>
          <a:p>
            <a:pPr marL="0" indent="0" algn="l">
              <a:buNone/>
            </a:pPr>
            <a:r>
              <a:rPr lang="en-US" sz="1800" b="0" i="1" u="none" strike="noStrike" baseline="0" dirty="0">
                <a:latin typeface="MinionPro-It"/>
              </a:rPr>
              <a:t>Limit</a:t>
            </a:r>
            <a:r>
              <a:rPr lang="en-US" sz="1800" b="0" i="0" u="none" strike="noStrike" baseline="0" dirty="0">
                <a:latin typeface="MinionPro-Regular"/>
              </a:rPr>
              <a:t>: peaks in the gamma spectrum corresponding to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en-US" sz="1800" b="0" i="0" u="none" strike="noStrike" baseline="0" dirty="0">
                <a:latin typeface="MinionPro-Regular"/>
              </a:rPr>
              <a:t>photons with an energy different from 0.511 MeV or</a:t>
            </a: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MinionPro-Regular"/>
              </a:rPr>
              <a:t>1.022 MeV represent not more than 0.1 per cent of the total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radioactivity</a:t>
            </a:r>
            <a:r>
              <a:rPr lang="sl-SI" sz="1800" b="0" i="0" u="none" strike="noStrike" baseline="0" dirty="0">
                <a:latin typeface="MinionPro-Regular"/>
              </a:rPr>
              <a:t>.</a:t>
            </a:r>
          </a:p>
          <a:p>
            <a:pPr marL="0" indent="0" algn="l">
              <a:buNone/>
            </a:pPr>
            <a:endParaRPr lang="sl-SI" sz="1800" b="0" i="0" u="none" strike="noStrike" baseline="0" dirty="0">
              <a:latin typeface="MinionPro-Regular"/>
            </a:endParaRPr>
          </a:p>
          <a:p>
            <a:pPr algn="l"/>
            <a:r>
              <a:rPr lang="sl-SI" sz="1800" b="0" i="0" u="none" strike="noStrike" baseline="0" dirty="0">
                <a:latin typeface="MinionPro-Regular"/>
              </a:rPr>
              <a:t>B. </a:t>
            </a:r>
            <a:r>
              <a:rPr lang="sl-SI" sz="1800" b="0" i="0" u="none" strike="noStrike" baseline="0" dirty="0" err="1">
                <a:latin typeface="MinionPro-Regular"/>
              </a:rPr>
              <a:t>Gamma-ray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sl-SI" sz="1800" b="0" i="0" u="none" strike="noStrike" baseline="0" dirty="0" err="1">
                <a:latin typeface="MinionPro-Regular"/>
              </a:rPr>
              <a:t>spectrometry</a:t>
            </a:r>
            <a:r>
              <a:rPr lang="sl-SI" sz="1800" b="0" i="0" u="none" strike="noStrike" baseline="0" dirty="0">
                <a:latin typeface="MinionPro-Regular"/>
              </a:rPr>
              <a:t>.</a:t>
            </a:r>
          </a:p>
          <a:p>
            <a:pPr marL="0" indent="0" algn="l">
              <a:buNone/>
            </a:pPr>
            <a:r>
              <a:rPr lang="en-US" sz="1800" b="0" i="0" u="none" strike="noStrike" baseline="0" dirty="0">
                <a:latin typeface="MinionPro-Regular"/>
              </a:rPr>
              <a:t>Determine the amount of fluorine-18 and </a:t>
            </a:r>
            <a:r>
              <a:rPr lang="en-US" sz="1800" b="0" i="0" u="none" strike="noStrike" baseline="0" dirty="0" err="1">
                <a:latin typeface="MinionPro-Regular"/>
              </a:rPr>
              <a:t>radionuclidic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en-US" sz="1800" b="0" i="0" u="none" strike="noStrike" baseline="0" dirty="0">
                <a:latin typeface="MinionPro-Regular"/>
              </a:rPr>
              <a:t>impurities with a half-life longer than 2 h. For the detection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en-US" sz="1800" b="0" i="0" u="none" strike="noStrike" baseline="0" dirty="0">
                <a:latin typeface="MinionPro-Regular"/>
              </a:rPr>
              <a:t>and quantification of impurities, retain the preparation to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en-US" sz="1800" b="0" i="0" u="none" strike="noStrike" baseline="0" dirty="0">
                <a:latin typeface="MinionPro-Regular"/>
              </a:rPr>
              <a:t>be examined for at least 24 h to allow the fluorine-18 to</a:t>
            </a:r>
            <a:r>
              <a:rPr lang="sl-SI" sz="1800" b="0" i="0" u="none" strike="noStrike" baseline="0" dirty="0">
                <a:latin typeface="MinionPro-Regular"/>
              </a:rPr>
              <a:t> </a:t>
            </a:r>
            <a:r>
              <a:rPr lang="en-US" sz="1800" b="0" i="0" u="none" strike="noStrike" baseline="0" dirty="0">
                <a:latin typeface="MinionPro-Regular"/>
              </a:rPr>
              <a:t>decay to a level that permits the detection of impurities.</a:t>
            </a:r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42D4C7C-B405-4B9B-8EE1-3B3927D4B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082" y="0"/>
            <a:ext cx="2251066" cy="209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092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1410</Words>
  <Application>Microsoft Office PowerPoint</Application>
  <PresentationFormat>Širokozaslonsko</PresentationFormat>
  <Paragraphs>100</Paragraphs>
  <Slides>10</Slides>
  <Notes>9</Notes>
  <HiddenSlides>0</HiddenSlides>
  <MMClips>0</MMClips>
  <ScaleCrop>false</ScaleCrop>
  <HeadingPairs>
    <vt:vector size="6" baseType="variant">
      <vt:variant>
        <vt:lpstr>Uporabljene pisave</vt:lpstr>
      </vt:variant>
      <vt:variant>
        <vt:i4>7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10</vt:i4>
      </vt:variant>
    </vt:vector>
  </HeadingPairs>
  <TitlesOfParts>
    <vt:vector size="18" baseType="lpstr">
      <vt:lpstr>Arial</vt:lpstr>
      <vt:lpstr>Bahnschrift Light SemiCondensed</vt:lpstr>
      <vt:lpstr>Calibri</vt:lpstr>
      <vt:lpstr>Calibri Light</vt:lpstr>
      <vt:lpstr>MinionPro-Bold</vt:lpstr>
      <vt:lpstr>MinionPro-It</vt:lpstr>
      <vt:lpstr>MinionPro-Regular</vt:lpstr>
      <vt:lpstr>Officeova tema</vt:lpstr>
      <vt:lpstr>(18F) FDG) </vt:lpstr>
      <vt:lpstr>FLUDEOXYGLUCOSE 18F INJECTION Fludeoxyglucosi (18F) solutio iniectabilis C6H1118FO5 Mr 181.1</vt:lpstr>
      <vt:lpstr>FLUDEOXYGLUCOSE 18F INJECTION Fludeoxyglucosi (18F) solutio iniectabilis C6H1118FO5 Mr 181.1</vt:lpstr>
      <vt:lpstr>FLUDEOXYGLUCOSE 18F INJECTION Fludeoxyglucosi (18F) solutio iniectabilis C6H1118FO5 Mr 181.1</vt:lpstr>
      <vt:lpstr>FLUDEOXYGLUCOSE 18F INJECTION Fludeoxyglucosi (18F) solutio iniectabilis C6H1118FO5 Mr 181.1</vt:lpstr>
      <vt:lpstr>FLUDEOXYGLUCOSE 18F INJECTION Fludeoxyglucosi (18F) solutio iniectabilis C6H1118FO5 Mr 181.1</vt:lpstr>
      <vt:lpstr>FLUDEOXYGLUCOSE 18F INJECTION Fludeoxyglucosi (18F) solutio iniectabilis C6H1118FO5 Mr 181.1</vt:lpstr>
      <vt:lpstr>FLUDEOXYGLUCOSE 18F INJECTION Fludeoxyglucosi (18F) solutio iniectabilis C6H1118FO5 Mr 181.1</vt:lpstr>
      <vt:lpstr>FLUDEOXYGLUCOSE 18F INJECTION Fludeoxyglucosi (18F) solutio iniectabilis C6H1118FO5 Mr 181.1</vt:lpstr>
      <vt:lpstr>FLUDEOXYGLUCOSE 18F INJECTION Fludeoxyglucosi (18F) solutio iniectabilis C6H1118FO5 Mr 181.1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(18F) FDG</dc:title>
  <dc:creator>Andraž Gorišek</dc:creator>
  <cp:lastModifiedBy>Krošelj, Marko</cp:lastModifiedBy>
  <cp:revision>18</cp:revision>
  <dcterms:created xsi:type="dcterms:W3CDTF">2025-08-29T11:53:24Z</dcterms:created>
  <dcterms:modified xsi:type="dcterms:W3CDTF">2025-09-04T08:47:01Z</dcterms:modified>
</cp:coreProperties>
</file>