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2"/>
  </p:sldMasterIdLst>
  <p:notesMasterIdLst>
    <p:notesMasterId r:id="rId21"/>
  </p:notesMasterIdLst>
  <p:handoutMasterIdLst>
    <p:handoutMasterId r:id="rId22"/>
  </p:handoutMasterIdLst>
  <p:sldIdLst>
    <p:sldId id="256" r:id="rId3"/>
    <p:sldId id="26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6" r:id="rId13"/>
    <p:sldId id="279" r:id="rId14"/>
    <p:sldId id="280" r:id="rId15"/>
    <p:sldId id="281" r:id="rId16"/>
    <p:sldId id="282" r:id="rId17"/>
    <p:sldId id="283" r:id="rId18"/>
    <p:sldId id="284" r:id="rId19"/>
    <p:sldId id="285" r:id="rId20"/>
  </p:sldIdLst>
  <p:sldSz cx="12192000" cy="6858000"/>
  <p:notesSz cx="6858000" cy="9144000"/>
  <p:defaultTextStyle>
    <a:defPPr rtl="0">
      <a:defRPr lang="pl-P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86632C-62D8-D1F1-2061-27F6F40C9B1E}" v="1207" dt="2025-09-03T17:11:05.175"/>
    <p1510:client id="{693CBF47-46EB-6E06-BB27-6F41709D60F3}" v="145" dt="2025-09-03T19:40:59.232"/>
    <p1510:client id="{CB867E51-1895-495F-968B-487975999CC1}" v="6" dt="2025-09-03T21:38:22.1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yl pośredni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1" autoAdjust="0"/>
    <p:restoredTop sz="94660"/>
  </p:normalViewPr>
  <p:slideViewPr>
    <p:cSldViewPr snapToGrid="0">
      <p:cViewPr varScale="1">
        <p:scale>
          <a:sx n="82" d="100"/>
          <a:sy n="82" d="100"/>
        </p:scale>
        <p:origin x="58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3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7FD77978-EB0F-48D9-96F6-468D24600CC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81F07870-7FC8-471E-B736-33BFA7FB73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4A4A61-EAF2-490C-93E8-57EA8283B1F0}" type="datetime1">
              <a:rPr lang="pl-PL" smtClean="0"/>
              <a:t>3.09.2025</a:t>
            </a:fld>
            <a:endParaRPr lang="pl-PL" dirty="0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2C8BBF85-E634-44E7-A344-302BB19444A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252349A0-C4AC-44E3-A696-9C5F396C12B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322A9-F30A-49FB-882B-1B0E9FB10CC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72782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06:17.784"/>
    </inkml:context>
    <inkml:brush xml:id="br0">
      <inkml:brushProperty name="width" value="0.3" units="cm"/>
      <inkml:brushProperty name="height" value="0.6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1 101,'626'-46,"-187"6,881 25,-789 19,1310-4,-1474 17,-8 1,-339-18,407 11,-16 41,-196-19,-111-19,101 28,-101-20,207 17,269-27,-369-14,-184 2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26:26.344"/>
    </inkml:context>
    <inkml:brush xml:id="br0">
      <inkml:brushProperty name="width" value="0.3" units="cm"/>
      <inkml:brushProperty name="height" value="0.6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1,'4238'0,"-4207"0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31:37.261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31:41.322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  <inkml:brushProperty name="ignorePressure" value="1"/>
    </inkml:brush>
  </inkml:definitions>
  <inkml:trace contextRef="#ctx0" brushRef="#br0">1 195,'2230'0,"-1880"-17,-73 2,-218 12,1-3,81-18,110-8,-55 11,-5-3,364 3,-302 5,-34 1,381 14,-284 3,-281-2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31:43.326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1,'25'1,"0"1,25 5,16 3,731 6,-512-19,67 20,-14-1,481-17,-778 3,0 3,0 1,45 12,-40-7,87 9,-75-17,-8-2,92 17,-59-7,-58-10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33:52.646"/>
    </inkml:context>
    <inkml:brush xml:id="br0">
      <inkml:brushProperty name="width" value="0.3" units="cm"/>
      <inkml:brushProperty name="height" value="0.6" units="cm"/>
      <inkml:brushProperty name="color" value="#D0EBA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0 132,'2313'0,"-2088"-17,-16 1,-151 14,91-16,64-15,-137 20,-3 0,0 4,77-1,461 11,-584-1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34:09.600"/>
    </inkml:context>
    <inkml:brush xml:id="br0">
      <inkml:brushProperty name="width" value="0.3" units="cm"/>
      <inkml:brushProperty name="height" value="0.6" units="cm"/>
      <inkml:brushProperty name="color" value="#D0EBA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0 164,'759'19,"81"-4,-543-17,124 2,-390-3,1 0,-1-3,53-15,-69 17,29-6,82-7,-104 15,9-3,1-1,37-13,32-7,-51 20,1 2,93 6,-50 0,1757-2,-1817-2,1-2,-1-1,60-17,-57 12,1 2,68-7,324 14,-200 3,552-2,-754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01T21:34:32.925"/>
    </inkml:context>
    <inkml:brush xml:id="br0">
      <inkml:brushProperty name="width" value="0.3" units="cm"/>
      <inkml:brushProperty name="height" value="0.6" units="cm"/>
      <inkml:brushProperty name="color" value="#D0EBAF"/>
      <inkml:brushProperty name="tip" value="rectangle"/>
      <inkml:brushProperty name="rasterOp" value="maskPen"/>
      <inkml:brushProperty name="ignorePressure" value="1"/>
    </inkml:brush>
  </inkml:definitions>
  <inkml:trace contextRef="#ctx0" brushRef="#br0">1 96 0,'6622'-95'0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34:50.455"/>
    </inkml:context>
    <inkml:brush xml:id="br0">
      <inkml:brushProperty name="width" value="0.3" units="cm"/>
      <inkml:brushProperty name="height" value="0.6" units="cm"/>
      <inkml:brushProperty name="color" value="#E6F4D4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0,'2477'0,"-2450"0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34:53.020"/>
    </inkml:context>
    <inkml:brush xml:id="br0">
      <inkml:brushProperty name="width" value="0.3" units="cm"/>
      <inkml:brushProperty name="height" value="0.6" units="cm"/>
      <inkml:brushProperty name="color" value="#E6F4D4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1,'816'20,"-807"-19,121 7,151 29,16 4,-193-29,51-1,178-10,-146-3,3321 2,-3480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36:52.622"/>
    </inkml:context>
    <inkml:brush xml:id="br0">
      <inkml:brushProperty name="width" value="0.3" units="cm"/>
      <inkml:brushProperty name="height" value="0.6" units="cm"/>
      <inkml:brushProperty name="color" value="#D0EBAF"/>
      <inkml:brushProperty name="tip" value="rectangle"/>
      <inkml:brushProperty name="rasterOp" value="maskPen"/>
      <inkml:brushProperty name="ignorePressure" value="1"/>
    </inkml:brush>
  </inkml:definitions>
  <inkml:trace contextRef="#ctx0" brushRef="#br0">0 65,'4345'0,"-4302"2,71 13,-25-2,100 18,-120-17,-1-4,99 4,-100-15,20 0,117 13,132 12,1-25,-116-2,5409 3,-5589-2,1-3,-1-1,50-14,52-9,-90 22,42-7,139-1,-178 17,-36 0,0-1,1-1,-1-1,0 0,0-2,0 0,36-11,-31 4,1 1,-1 2,2 0,-1 2,1 0,-1 2,50 1,-26 0,72-11,40-3,-124 16,-5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06:27.208"/>
    </inkml:context>
    <inkml:brush xml:id="br0">
      <inkml:brushProperty name="width" value="0.3" units="cm"/>
      <inkml:brushProperty name="height" value="0.6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0 290,'9'-1,"0"0,0 0,0-1,0 0,0-1,10-4,28-8,128-21,2 8,207-7,123 35,-206 2,-269-3,-1-2,1-2,-1-1,54-16,-18 4,1 4,0 2,1 3,120 1,-149 8,70 1,159-19,-158 5,48-8,-96 12,-36 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36:59.728"/>
    </inkml:context>
    <inkml:brush xml:id="br0">
      <inkml:brushProperty name="width" value="0.3" units="cm"/>
      <inkml:brushProperty name="height" value="0.6" units="cm"/>
      <inkml:brushProperty name="color" value="#D0EBA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1 164,'867'0,"-642"-16,-31 0,30 0,55-1,-226 14,0-2,0-3,92-25,-136 31,22-4,1 2,48-2,-41 5,38-8,31-4,1 5,161 8,-110 2,359-2,-487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01T21:37:03.029"/>
    </inkml:context>
    <inkml:brush xml:id="br0">
      <inkml:brushProperty name="width" value="0.3" units="cm"/>
      <inkml:brushProperty name="height" value="0.6" units="cm"/>
      <inkml:brushProperty name="color" value="#D0EBAF"/>
      <inkml:brushProperty name="tip" value="rectangle"/>
      <inkml:brushProperty name="rasterOp" value="maskPen"/>
      <inkml:brushProperty name="ignorePressure" value="1"/>
    </inkml:brush>
  </inkml:definitions>
  <inkml:trace contextRef="#ctx0" brushRef="#br0">0 0 0,'2091'0'0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06:30.100"/>
    </inkml:context>
    <inkml:brush xml:id="br0">
      <inkml:brushProperty name="width" value="0.3" units="cm"/>
      <inkml:brushProperty name="height" value="0.6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65,'7979'0,"-7952"-1,0-2,39-8,-34 4,38-2,-15 8,-31 0,0 0,0-1,30-7,-6 1,0 2,0 2,71 2,-115 2,26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12:06.981"/>
    </inkml:context>
    <inkml:brush xml:id="br0">
      <inkml:brushProperty name="width" value="0.3" units="cm"/>
      <inkml:brushProperty name="height" value="0.6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1,'57'0,"353"11,626 44,1271-57,-2273 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12:09.373"/>
    </inkml:context>
    <inkml:brush xml:id="br0">
      <inkml:brushProperty name="width" value="0.3" units="cm"/>
      <inkml:brushProperty name="height" value="0.6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0,'4439'0,"-4412"0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14:16.300"/>
    </inkml:context>
    <inkml:brush xml:id="br0">
      <inkml:brushProperty name="width" value="0.3" units="cm"/>
      <inkml:brushProperty name="height" value="0.6" units="cm"/>
      <inkml:brushProperty name="color" value="#D0EBAF"/>
      <inkml:brushProperty name="tip" value="rectangle"/>
      <inkml:brushProperty name="rasterOp" value="maskPen"/>
      <inkml:brushProperty name="ignorePressure" value="1"/>
    </inkml:brush>
  </inkml:definitions>
  <inkml:trace contextRef="#ctx0" brushRef="#br0">0 98,'8'-1,"-1"0,1 0,0 1,-1 0,12 1,10 1,877-2,-709 16,-4 1,751-17,-397-1,-322-16,-20 1,9 17,-75 1,152-17,260-5,-480 21,169-17,-42 1,-33 14,-58 1,111-13,-25-3,251 11,-237 7,1313-2,-1486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14:26.204"/>
    </inkml:context>
    <inkml:brush xml:id="br0">
      <inkml:brushProperty name="width" value="0.3" units="cm"/>
      <inkml:brushProperty name="height" value="0.6" units="cm"/>
      <inkml:brushProperty name="color" value="#D0EBA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1 101,'1032'0,"-1015"-1,1 0,-1 0,0-2,0 0,0-1,-1-1,1 0,-1-2,0 1,20-13,-22 11,0 2,0 0,1 1,-1 0,1 1,0 1,25-2,9 2,49 3,-77 1,7-1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23:38.373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  <inkml:brushProperty name="ignorePressure" value="1"/>
    </inkml:brush>
  </inkml:definitions>
  <inkml:trace contextRef="#ctx0" brushRef="#br0">0 77,'1807'0,"-1721"-4,138-24,51-4,399 30,-322 5,989-3,-1053 16,-5 1,1211-17,-632-2,-856 3,0-1,0-1,0 1,-1-1,1 0,0 0,-1-1,1 1,-1-1,1-1,-1 1,0-1,0 0,0 0,8-6,1-4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9-01T21:23:49.784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  <inkml:brushProperty name="ignorePressure" value="1"/>
    </inkml:brush>
  </inkml:definitions>
  <inkml:trace contextRef="#ctx0" brushRef="#br0">0 67,'928'0,"-700"17,5-1,1895-17,-1893-19,-130 8,-12 2,219-13,-121 7,-34 2,454 11,-313 5,1829-2,-2095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noProof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9E7C40-17FD-4B70-B2BB-2E9E522AB7AA}" type="datetime1">
              <a:rPr lang="pl-PL" noProof="0" smtClean="0"/>
              <a:pPr/>
              <a:t>3.09.2025</a:t>
            </a:fld>
            <a:endParaRPr lang="pl-PL" noProof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noProof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noProof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3AF04-7CF9-4653-A395-DC211A020A42}" type="slidenum">
              <a:rPr lang="pl-PL" noProof="0" smtClean="0"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38655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83AF04-7CF9-4653-A395-DC211A020A42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9262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pl-PL" noProof="0"/>
              <a:t>Kliknij, aby edytować styl wzorca podtytułu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0D840CD3-D57D-4F9C-8028-169EBFC008B4}" type="datetime1">
              <a:rPr lang="pl-PL" noProof="0" smtClean="0"/>
              <a:t>3.09.2025</a:t>
            </a:fld>
            <a:endParaRPr lang="pl-PL" noProof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57F1E4F-1CFF-5643-939E-217C01CDF565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ytuł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rtlCol="0"/>
          <a:lstStyle/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pl-PL" noProof="0" dirty="0"/>
              <a:t>Kliknij, aby edytować style wzorca tekstu</a:t>
            </a:r>
          </a:p>
          <a:p>
            <a:pPr lvl="1" rtl="0"/>
            <a:r>
              <a:rPr lang="pl-PL" noProof="0" dirty="0"/>
              <a:t>Drugi poziom</a:t>
            </a:r>
          </a:p>
          <a:p>
            <a:pPr lvl="2" rtl="0"/>
            <a:r>
              <a:rPr lang="pl-PL" noProof="0" dirty="0"/>
              <a:t>Trzeci poziom</a:t>
            </a:r>
          </a:p>
          <a:p>
            <a:pPr lvl="3" rtl="0"/>
            <a:r>
              <a:rPr lang="pl-PL" noProof="0" dirty="0"/>
              <a:t>Czwarty poziom</a:t>
            </a:r>
          </a:p>
          <a:p>
            <a:pPr lvl="4" rtl="0"/>
            <a:r>
              <a:rPr lang="pl-PL" noProof="0" dirty="0"/>
              <a:t>Piąty poziom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A06098E-F808-4C50-8B00-05FC134DCF10}" type="datetime1">
              <a:rPr lang="pl-PL" noProof="0" smtClean="0"/>
              <a:t>3.09.2025</a:t>
            </a:fld>
            <a:endParaRPr lang="pl-PL" noProof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 rtlCol="0"/>
          <a:lstStyle/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rtlCol="0" anchor="t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ECB44684-6BF7-48EF-B90C-BAFCD04BAA58}" type="datetime1">
              <a:rPr lang="pl-PL" noProof="0" smtClean="0"/>
              <a:t>3.09.2025</a:t>
            </a:fld>
            <a:endParaRPr lang="pl-PL" noProof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57F1E4F-1CFF-5643-939E-217C01CDF565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9C222F-3E57-86C1-4C78-A8F369B51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65B74D2-0040-77CA-1340-D48161A678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/>
              <a:t>Kliknite, če želite urediti slog podnaslova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76119448-3FF9-3C4C-FE8F-01344CAB4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39B33-8960-4AA5-8DE8-2981D76A2A11}" type="datetimeFigureOut">
              <a:rPr lang="sl-SI" smtClean="0"/>
              <a:t>3. 09. 2025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DC21329A-9B0A-1817-25CC-42AE92802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DB513F6F-033C-E1C7-24FF-3B3204F7E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379AA-3D4F-4C23-8683-D5FC4DD56AE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541756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00C708C-39AF-1143-6666-916E1870F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16E01FB1-0E28-DC79-2AAF-7400AC028F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018A2124-85AF-D30D-A8FB-AB75A29A6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39B33-8960-4AA5-8DE8-2981D76A2A11}" type="datetimeFigureOut">
              <a:rPr lang="sl-SI" smtClean="0"/>
              <a:t>3. 09. 2025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453F8951-1496-9730-564D-2766E6E1E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B68EBA1F-2333-E185-30E9-EA77EB0F3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379AA-3D4F-4C23-8683-D5FC4DD56AE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5571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73F198E-687B-0E39-5C58-D039AC306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FDBF7B97-2438-37E6-6A20-8BEB763E9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DF0E0A1B-3F28-F17F-31BA-F751E16FE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39B33-8960-4AA5-8DE8-2981D76A2A11}" type="datetimeFigureOut">
              <a:rPr lang="sl-SI" smtClean="0"/>
              <a:t>3. 09. 2025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DFB6626A-4383-6BF6-5C91-4445BD383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AA6109D3-C707-0C67-6A68-28679311C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379AA-3D4F-4C23-8683-D5FC4DD56AE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12380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BCBA001-22C2-35F0-48DB-60B1980F7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42D8D8B0-83CE-A77A-0544-38086A9E1B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0598FE34-52C9-1F8A-9930-E744CBFF9C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AD685B22-6E80-F3B5-FFD4-7F3A0248A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39B33-8960-4AA5-8DE8-2981D76A2A11}" type="datetimeFigureOut">
              <a:rPr lang="sl-SI" smtClean="0"/>
              <a:t>3. 09. 2025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E10563ED-EEF0-D0C4-301D-EB084B451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17EEE005-A610-2F5B-4533-1CA4E51EE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379AA-3D4F-4C23-8683-D5FC4DD56AE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737705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3E34B40-AC25-5BC9-BC33-6A0E324E4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AFC89D2A-9F57-1D11-7CC9-8657BE537C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884CC87A-AAC6-FD73-66EC-81FFA6CA60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5" name="Označba mesta besedila 4">
            <a:extLst>
              <a:ext uri="{FF2B5EF4-FFF2-40B4-BE49-F238E27FC236}">
                <a16:creationId xmlns:a16="http://schemas.microsoft.com/office/drawing/2014/main" id="{FE1153DC-4BDB-4DDE-5FD1-CEC850DD02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Označba mesta vsebine 5">
            <a:extLst>
              <a:ext uri="{FF2B5EF4-FFF2-40B4-BE49-F238E27FC236}">
                <a16:creationId xmlns:a16="http://schemas.microsoft.com/office/drawing/2014/main" id="{F63F5E22-4B0A-2948-25BA-2EA9FE60EE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7" name="Označba mesta datuma 6">
            <a:extLst>
              <a:ext uri="{FF2B5EF4-FFF2-40B4-BE49-F238E27FC236}">
                <a16:creationId xmlns:a16="http://schemas.microsoft.com/office/drawing/2014/main" id="{30EA2ECF-345C-C3BB-2AAD-BDC1C9E8E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39B33-8960-4AA5-8DE8-2981D76A2A11}" type="datetimeFigureOut">
              <a:rPr lang="sl-SI" smtClean="0"/>
              <a:t>3. 09. 2025</a:t>
            </a:fld>
            <a:endParaRPr lang="sl-SI"/>
          </a:p>
        </p:txBody>
      </p:sp>
      <p:sp>
        <p:nvSpPr>
          <p:cNvPr id="8" name="Označba mesta noge 7">
            <a:extLst>
              <a:ext uri="{FF2B5EF4-FFF2-40B4-BE49-F238E27FC236}">
                <a16:creationId xmlns:a16="http://schemas.microsoft.com/office/drawing/2014/main" id="{28B2AB15-848B-5D49-2873-37B340167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Označba mesta številke diapozitiva 8">
            <a:extLst>
              <a:ext uri="{FF2B5EF4-FFF2-40B4-BE49-F238E27FC236}">
                <a16:creationId xmlns:a16="http://schemas.microsoft.com/office/drawing/2014/main" id="{649C0848-A122-1CA7-21EE-4A843EFB8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379AA-3D4F-4C23-8683-D5FC4DD56AE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5602948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71E1033-ECAD-EB99-A949-E8565DB26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datuma 2">
            <a:extLst>
              <a:ext uri="{FF2B5EF4-FFF2-40B4-BE49-F238E27FC236}">
                <a16:creationId xmlns:a16="http://schemas.microsoft.com/office/drawing/2014/main" id="{8C8F0306-24B6-D215-8CF1-3ED01E91C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39B33-8960-4AA5-8DE8-2981D76A2A11}" type="datetimeFigureOut">
              <a:rPr lang="sl-SI" smtClean="0"/>
              <a:t>3. 09. 2025</a:t>
            </a:fld>
            <a:endParaRPr lang="sl-SI"/>
          </a:p>
        </p:txBody>
      </p:sp>
      <p:sp>
        <p:nvSpPr>
          <p:cNvPr id="4" name="Označba mesta noge 3">
            <a:extLst>
              <a:ext uri="{FF2B5EF4-FFF2-40B4-BE49-F238E27FC236}">
                <a16:creationId xmlns:a16="http://schemas.microsoft.com/office/drawing/2014/main" id="{E2701565-BACE-B501-E323-06124D12E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64417A0E-185D-8657-8A00-A63B5DD0B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379AA-3D4F-4C23-8683-D5FC4DD56AE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171466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datuma 1">
            <a:extLst>
              <a:ext uri="{FF2B5EF4-FFF2-40B4-BE49-F238E27FC236}">
                <a16:creationId xmlns:a16="http://schemas.microsoft.com/office/drawing/2014/main" id="{C16A21F3-9F89-0802-917C-014D86821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39B33-8960-4AA5-8DE8-2981D76A2A11}" type="datetimeFigureOut">
              <a:rPr lang="sl-SI" smtClean="0"/>
              <a:t>3. 09. 2025</a:t>
            </a:fld>
            <a:endParaRPr lang="sl-SI"/>
          </a:p>
        </p:txBody>
      </p:sp>
      <p:sp>
        <p:nvSpPr>
          <p:cNvPr id="3" name="Označba mesta noge 2">
            <a:extLst>
              <a:ext uri="{FF2B5EF4-FFF2-40B4-BE49-F238E27FC236}">
                <a16:creationId xmlns:a16="http://schemas.microsoft.com/office/drawing/2014/main" id="{5A4107B3-1C4C-184D-3EFF-970DF5A95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9BDDD6B3-C745-B543-08B8-761087E25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379AA-3D4F-4C23-8683-D5FC4DD56AE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770212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C91C89-BC4F-1A31-7779-39993149F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60C234A-B83B-9E9A-D95A-8DF96208F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523180D9-616D-4988-C973-B4D1AFF882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8DD0A5E8-7942-AAD4-A6C3-5CEB89DBE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39B33-8960-4AA5-8DE8-2981D76A2A11}" type="datetimeFigureOut">
              <a:rPr lang="sl-SI" smtClean="0"/>
              <a:t>3. 09. 2025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993E863D-4E85-1CC9-65FC-A5C66632B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1F189889-9D27-2A59-54D3-9C7D5D46C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379AA-3D4F-4C23-8683-D5FC4DD56AE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92435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rtlCol="0"/>
          <a:lstStyle/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 rtlCol="0"/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0DCE2C8-C061-44DD-ACCD-5AD0B3ABFC7F}" type="datetime1">
              <a:rPr lang="pl-PL" noProof="0" smtClean="0"/>
              <a:t>3.09.2025</a:t>
            </a:fld>
            <a:endParaRPr lang="pl-PL" noProof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5C89BE3-7B42-92DA-7A53-7A1554FA8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E99711DE-86DE-806E-BD25-185005CA6E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2158BA5B-F397-27D8-6A28-F43E9FDF2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F3F7777C-93F8-41DD-F401-19A2D5FD4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39B33-8960-4AA5-8DE8-2981D76A2A11}" type="datetimeFigureOut">
              <a:rPr lang="sl-SI" smtClean="0"/>
              <a:t>3. 09. 2025</a:t>
            </a:fld>
            <a:endParaRPr lang="sl-SI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26D7223A-4401-7F54-9F7C-1D8AABF4E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61A267C0-F4E1-92DC-3D93-7557E7634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379AA-3D4F-4C23-8683-D5FC4DD56AE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058134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C454099-91DC-92BC-E596-47F8F9741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9D6CA4A7-7216-74BE-EDF9-632812569A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E8226332-4AE7-5D6D-B870-67DC5B5C9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39B33-8960-4AA5-8DE8-2981D76A2A11}" type="datetimeFigureOut">
              <a:rPr lang="sl-SI" smtClean="0"/>
              <a:t>3. 09. 2025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191C995A-C5C0-6BBC-54CB-A808AE2FF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4FDBFA7E-DA0C-E34F-24E9-F90D2685D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379AA-3D4F-4C23-8683-D5FC4DD56AE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02060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>
            <a:extLst>
              <a:ext uri="{FF2B5EF4-FFF2-40B4-BE49-F238E27FC236}">
                <a16:creationId xmlns:a16="http://schemas.microsoft.com/office/drawing/2014/main" id="{4AEDE5BD-AFCF-9344-B0FD-591C5190BA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3C0A4CC8-645D-2F64-E380-F24D712FBE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4B208A69-2DC8-B73C-8903-73BE9A934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39B33-8960-4AA5-8DE8-2981D76A2A11}" type="datetimeFigureOut">
              <a:rPr lang="sl-SI" smtClean="0"/>
              <a:t>3. 09. 2025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8966D652-4B4D-F0FD-8B2F-C9DE3CB6E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57FF582F-2EA7-0967-8F7C-7F69365CE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379AA-3D4F-4C23-8683-D5FC4DD56AE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58566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rtlCol="0"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l-PL" noProof="0" dirty="0"/>
              <a:t>Kliknij, aby edytować style wzorca tekstu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580AE973-D2F7-4EE3-A77B-F962BE2164F1}" type="datetime1">
              <a:rPr lang="pl-PL" noProof="0" smtClean="0"/>
              <a:t>3.09.2025</a:t>
            </a:fld>
            <a:endParaRPr lang="pl-PL" noProof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57F1E4F-1CFF-5643-939E-217C01CDF565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rtlCol="0"/>
          <a:lstStyle/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 rtlCol="0">
            <a:normAutofit/>
          </a:bodyPr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 rtlCol="0">
            <a:normAutofit/>
          </a:bodyPr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38247B6-A5AF-4E5E-AB0E-993D4B3D038A}" type="datetime1">
              <a:rPr lang="pl-PL" noProof="0" smtClean="0"/>
              <a:t>3.09.2025</a:t>
            </a:fld>
            <a:endParaRPr lang="pl-PL" noProof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ytuł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rtlCol="0"/>
          <a:lstStyle/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rtlCol="0"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rtlCol="0" anchor="t">
            <a:normAutofit/>
          </a:bodyPr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Tekst — symbol zastępczy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rtlCol="0"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6" name="Zawartość — symbol zastępczy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rtlCol="0" anchor="t">
            <a:normAutofit/>
          </a:bodyPr>
          <a:lstStyle/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7" name="Data — symbol zastępcz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14E1B8F-8F4F-4F0D-9B0A-C1389060D178}" type="datetime1">
              <a:rPr lang="pl-PL" noProof="0" smtClean="0"/>
              <a:t>3.09.2025</a:t>
            </a:fld>
            <a:endParaRPr lang="pl-PL" noProof="0"/>
          </a:p>
        </p:txBody>
      </p:sp>
      <p:sp>
        <p:nvSpPr>
          <p:cNvPr id="8" name="Stopka — symbol zastępczy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9" name="Numer slajdu — symbol zastępczy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ytuł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 rtlCol="0"/>
          <a:lstStyle/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24AD890-E266-4451-8EA6-862932B44187}" type="datetime1">
              <a:rPr lang="pl-PL" noProof="0" smtClean="0"/>
              <a:t>3.09.2025</a:t>
            </a:fld>
            <a:endParaRPr lang="pl-PL" noProof="0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a — symbol zastępczy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52A6BC8-4DB6-45E5-8280-7B545C191A00}" type="datetime1">
              <a:rPr lang="pl-PL" noProof="0" smtClean="0"/>
              <a:t>3.09.2025</a:t>
            </a:fld>
            <a:endParaRPr lang="pl-PL" noProof="0"/>
          </a:p>
        </p:txBody>
      </p:sp>
      <p:sp>
        <p:nvSpPr>
          <p:cNvPr id="3" name="Stopka — symbol zastępczy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rtlCol="0"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rtlCol="0"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 hasCustomPrompt="1"/>
          </p:nvPr>
        </p:nvSpPr>
        <p:spPr>
          <a:xfrm>
            <a:off x="5740823" y="5262296"/>
            <a:ext cx="5869987" cy="689515"/>
          </a:xfrm>
        </p:spPr>
        <p:txBody>
          <a:bodyPr rtlCol="0"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02FFB1F-E225-413E-A3B2-F2B85BA47283}" type="datetime1">
              <a:rPr lang="pl-PL" noProof="0" smtClean="0"/>
              <a:t>3.09.2025</a:t>
            </a:fld>
            <a:endParaRPr lang="pl-PL" noProof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57F1E4F-1CFF-5643-939E-217C01CDF565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rtlCol="0"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pPr rtl="0"/>
            <a:r>
              <a:rPr lang="pl-PL" noProof="0"/>
              <a:t>Kliknij, aby edytować styl</a:t>
            </a:r>
          </a:p>
        </p:txBody>
      </p:sp>
      <p:sp>
        <p:nvSpPr>
          <p:cNvPr id="3" name="Obraz — symbol zastępczy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pl-PL" noProof="0"/>
              <a:t>Kliknij ikonę, aby dodać obraz</a:t>
            </a:r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FDE1096-F8FF-46B5-8EA9-95C34452EBC5}" type="datetime1">
              <a:rPr lang="pl-PL" noProof="0" smtClean="0"/>
              <a:t>3.09.2025</a:t>
            </a:fld>
            <a:endParaRPr lang="pl-PL" noProof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— symbol zastępczy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rtl="0"/>
            <a:r>
              <a:rPr lang="pl-PL" noProof="0" dirty="0"/>
              <a:t>Kliknij, aby edytować style wzorca tekstu</a:t>
            </a:r>
          </a:p>
          <a:p>
            <a:pPr lvl="1" rtl="0"/>
            <a:r>
              <a:rPr lang="pl-PL" noProof="0" dirty="0"/>
              <a:t>Drugi poziom</a:t>
            </a:r>
          </a:p>
          <a:p>
            <a:pPr lvl="2" rtl="0"/>
            <a:r>
              <a:rPr lang="pl-PL" noProof="0" dirty="0"/>
              <a:t>Trzeci poziom</a:t>
            </a:r>
          </a:p>
          <a:p>
            <a:pPr lvl="3" rtl="0"/>
            <a:r>
              <a:rPr lang="pl-PL" noProof="0" dirty="0"/>
              <a:t>Czwarty poziom</a:t>
            </a:r>
          </a:p>
          <a:p>
            <a:pPr lvl="4" rtl="0"/>
            <a:r>
              <a:rPr lang="pl-PL" noProof="0" dirty="0"/>
              <a:t>Piąty poziom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rtl="0"/>
            <a:fld id="{C25A6B8A-274B-4E0B-BAE7-DEBA03050C18}" type="datetime1">
              <a:rPr lang="pl-PL" noProof="0" smtClean="0"/>
              <a:t>3.09.2025</a:t>
            </a:fld>
            <a:endParaRPr lang="pl-PL" noProof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pPr rtl="0"/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rtl="0"/>
            <a:fld id="{D57F1E4F-1CFF-5643-939E-217C01CDF565}" type="slidenum">
              <a:rPr lang="pl-PL" noProof="0" smtClean="0"/>
              <a:pPr/>
              <a:t>‹#›</a:t>
            </a:fld>
            <a:endParaRPr lang="pl-PL" noProof="0"/>
          </a:p>
        </p:txBody>
      </p:sp>
      <p:sp>
        <p:nvSpPr>
          <p:cNvPr id="9" name="Prostokąt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Prostokąt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Prostokąt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aslova 1">
            <a:extLst>
              <a:ext uri="{FF2B5EF4-FFF2-40B4-BE49-F238E27FC236}">
                <a16:creationId xmlns:a16="http://schemas.microsoft.com/office/drawing/2014/main" id="{ED08642F-7AAB-E15F-02D2-379090D0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28F077E8-8C92-F5E9-7C8B-9087A8D57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91C35733-8C9E-8456-E938-41B5B837C7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D39B33-8960-4AA5-8DE8-2981D76A2A11}" type="datetimeFigureOut">
              <a:rPr lang="sl-SI" smtClean="0"/>
              <a:t>3. 09. 2025</a:t>
            </a:fld>
            <a:endParaRPr lang="sl-SI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E446F607-E8A1-EF88-E25B-ACC7180E06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714D1119-81F8-FD5F-56B3-90AF3ED649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50379AA-3D4F-4C23-8683-D5FC4DD56AE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77403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customXml" Target="../ink/ink2.xml"/><Relationship Id="rId5" Type="http://schemas.openxmlformats.org/officeDocument/2006/relationships/image" Target="../media/image16.png"/><Relationship Id="rId4" Type="http://schemas.openxmlformats.org/officeDocument/2006/relationships/customXml" Target="../ink/ink1.xml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customXml" Target="../ink/ink9.xml"/><Relationship Id="rId3" Type="http://schemas.openxmlformats.org/officeDocument/2006/relationships/customXml" Target="../ink/ink4.xml"/><Relationship Id="rId7" Type="http://schemas.openxmlformats.org/officeDocument/2006/relationships/customXml" Target="../ink/ink6.xml"/><Relationship Id="rId12" Type="http://schemas.openxmlformats.org/officeDocument/2006/relationships/image" Target="../media/image24.png"/><Relationship Id="rId2" Type="http://schemas.openxmlformats.org/officeDocument/2006/relationships/image" Target="../media/image6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11" Type="http://schemas.openxmlformats.org/officeDocument/2006/relationships/customXml" Target="../ink/ink8.xml"/><Relationship Id="rId5" Type="http://schemas.openxmlformats.org/officeDocument/2006/relationships/customXml" Target="../ink/ink5.xml"/><Relationship Id="rId15" Type="http://schemas.openxmlformats.org/officeDocument/2006/relationships/customXml" Target="../ink/ink10.xml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openxmlformats.org/officeDocument/2006/relationships/customXml" Target="../ink/ink7.xml"/><Relationship Id="rId1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customXml" Target="../ink/ink16.xml"/><Relationship Id="rId18" Type="http://schemas.openxmlformats.org/officeDocument/2006/relationships/image" Target="../media/image37.png"/><Relationship Id="rId3" Type="http://schemas.openxmlformats.org/officeDocument/2006/relationships/customXml" Target="../ink/ink11.xml"/><Relationship Id="rId21" Type="http://schemas.openxmlformats.org/officeDocument/2006/relationships/customXml" Target="../ink/ink20.xml"/><Relationship Id="rId7" Type="http://schemas.openxmlformats.org/officeDocument/2006/relationships/customXml" Target="../ink/ink13.xml"/><Relationship Id="rId12" Type="http://schemas.openxmlformats.org/officeDocument/2006/relationships/image" Target="../media/image34.png"/><Relationship Id="rId17" Type="http://schemas.openxmlformats.org/officeDocument/2006/relationships/customXml" Target="../ink/ink18.xml"/><Relationship Id="rId2" Type="http://schemas.openxmlformats.org/officeDocument/2006/relationships/image" Target="../media/image8.png"/><Relationship Id="rId16" Type="http://schemas.openxmlformats.org/officeDocument/2006/relationships/image" Target="../media/image36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11" Type="http://schemas.openxmlformats.org/officeDocument/2006/relationships/customXml" Target="../ink/ink15.xml"/><Relationship Id="rId24" Type="http://schemas.openxmlformats.org/officeDocument/2006/relationships/image" Target="../media/image40.png"/><Relationship Id="rId5" Type="http://schemas.openxmlformats.org/officeDocument/2006/relationships/customXml" Target="../ink/ink12.xml"/><Relationship Id="rId15" Type="http://schemas.openxmlformats.org/officeDocument/2006/relationships/customXml" Target="../ink/ink17.xml"/><Relationship Id="rId23" Type="http://schemas.openxmlformats.org/officeDocument/2006/relationships/customXml" Target="../ink/ink21.xml"/><Relationship Id="rId10" Type="http://schemas.openxmlformats.org/officeDocument/2006/relationships/image" Target="../media/image33.png"/><Relationship Id="rId19" Type="http://schemas.openxmlformats.org/officeDocument/2006/relationships/customXml" Target="../ink/ink19.xml"/><Relationship Id="rId4" Type="http://schemas.openxmlformats.org/officeDocument/2006/relationships/image" Target="../media/image30.png"/><Relationship Id="rId9" Type="http://schemas.openxmlformats.org/officeDocument/2006/relationships/customXml" Target="../ink/ink14.xml"/><Relationship Id="rId14" Type="http://schemas.openxmlformats.org/officeDocument/2006/relationships/image" Target="../media/image35.png"/><Relationship Id="rId22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algn="ctr"/>
            <a:r>
              <a:rPr lang="pl-PL" dirty="0" err="1">
                <a:solidFill>
                  <a:srgbClr val="4D1434"/>
                </a:solidFill>
                <a:latin typeface="Gill Sans MT"/>
              </a:rPr>
              <a:t>Monograph</a:t>
            </a:r>
            <a:br>
              <a:rPr lang="pl-PL" dirty="0">
                <a:solidFill>
                  <a:srgbClr val="4D1434"/>
                </a:solidFill>
                <a:latin typeface="Gill Sans MT"/>
              </a:rPr>
            </a:br>
            <a:r>
              <a:rPr lang="pl-PL" dirty="0">
                <a:solidFill>
                  <a:srgbClr val="4D1434"/>
                </a:solidFill>
                <a:latin typeface="Gill Sans MT"/>
              </a:rPr>
              <a:t>LUTETIUM (177Lu) ZADAVOTIDE</a:t>
            </a:r>
            <a:br>
              <a:rPr lang="pl-PL" dirty="0">
                <a:solidFill>
                  <a:srgbClr val="4D1434"/>
                </a:solidFill>
                <a:latin typeface="Gill Sans MT"/>
              </a:rPr>
            </a:br>
            <a:r>
              <a:rPr lang="pl-PL" dirty="0">
                <a:solidFill>
                  <a:srgbClr val="4D1434"/>
                </a:solidFill>
                <a:latin typeface="Gill Sans MT"/>
              </a:rPr>
              <a:t>GURAXETAN INJECTION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92500" lnSpcReduction="10000"/>
          </a:bodyPr>
          <a:lstStyle/>
          <a:p>
            <a:pPr algn="ctr">
              <a:lnSpc>
                <a:spcPct val="80000"/>
              </a:lnSpc>
              <a:spcBef>
                <a:spcPts val="20"/>
              </a:spcBef>
            </a:pPr>
            <a:r>
              <a:rPr lang="pl-PL" i="1" err="1">
                <a:solidFill>
                  <a:srgbClr val="903163"/>
                </a:solidFill>
                <a:latin typeface="Aptos"/>
              </a:rPr>
              <a:t>Lutetii</a:t>
            </a:r>
            <a:r>
              <a:rPr lang="pl-PL" i="1" dirty="0">
                <a:solidFill>
                  <a:srgbClr val="903163"/>
                </a:solidFill>
                <a:latin typeface="Aptos"/>
              </a:rPr>
              <a:t> (177Lu) </a:t>
            </a:r>
            <a:r>
              <a:rPr lang="pl-PL" i="1" err="1">
                <a:solidFill>
                  <a:srgbClr val="903163"/>
                </a:solidFill>
                <a:latin typeface="Aptos"/>
              </a:rPr>
              <a:t>zadavotidi</a:t>
            </a:r>
            <a:r>
              <a:rPr lang="pl-PL" i="1" dirty="0">
                <a:solidFill>
                  <a:srgbClr val="903163"/>
                </a:solidFill>
                <a:latin typeface="Aptos"/>
              </a:rPr>
              <a:t> </a:t>
            </a:r>
            <a:r>
              <a:rPr lang="pl-PL" i="1" err="1">
                <a:solidFill>
                  <a:srgbClr val="903163"/>
                </a:solidFill>
                <a:latin typeface="Aptos"/>
              </a:rPr>
              <a:t>guraxetani</a:t>
            </a:r>
            <a:r>
              <a:rPr lang="pl-PL" i="1" dirty="0">
                <a:solidFill>
                  <a:srgbClr val="903163"/>
                </a:solidFill>
                <a:latin typeface="Aptos"/>
              </a:rPr>
              <a:t> </a:t>
            </a:r>
            <a:r>
              <a:rPr lang="pl-PL" i="1" err="1">
                <a:solidFill>
                  <a:srgbClr val="903163"/>
                </a:solidFill>
                <a:latin typeface="Aptos"/>
              </a:rPr>
              <a:t>solutio</a:t>
            </a:r>
            <a:endParaRPr lang="pl-PL" i="1">
              <a:latin typeface="Aptos"/>
            </a:endParaRPr>
          </a:p>
          <a:p>
            <a:pPr algn="ctr"/>
            <a:r>
              <a:rPr lang="pl-PL" i="1" err="1">
                <a:solidFill>
                  <a:srgbClr val="903163"/>
                </a:solidFill>
                <a:latin typeface="Aptos"/>
              </a:rPr>
              <a:t>iniectabilis</a:t>
            </a:r>
            <a:endParaRPr lang="pl-PL" i="1">
              <a:latin typeface="Aptos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10351E20-9E3E-5D4A-CBA5-F376ADF93F40}"/>
              </a:ext>
            </a:extLst>
          </p:cNvPr>
          <p:cNvSpPr txBox="1"/>
          <p:nvPr/>
        </p:nvSpPr>
        <p:spPr>
          <a:xfrm>
            <a:off x="399210" y="4881253"/>
            <a:ext cx="11360933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pl-PL" b="1">
                <a:solidFill>
                  <a:schemeClr val="bg1"/>
                </a:solidFill>
                <a:latin typeface="Aptos"/>
              </a:rPr>
              <a:t>Postgraduate Certificate Course in Radiopharmaceutical </a:t>
            </a:r>
            <a:endParaRPr lang="pl-PL">
              <a:solidFill>
                <a:schemeClr val="bg1"/>
              </a:solidFill>
              <a:latin typeface="Aptos"/>
            </a:endParaRPr>
          </a:p>
          <a:p>
            <a:pPr algn="r"/>
            <a:r>
              <a:rPr lang="pl-PL" b="1">
                <a:solidFill>
                  <a:schemeClr val="bg1"/>
                </a:solidFill>
                <a:latin typeface="Aptos"/>
              </a:rPr>
              <a:t>Chemistry/Radiopharmacy</a:t>
            </a:r>
            <a:endParaRPr lang="pl-PL">
              <a:solidFill>
                <a:schemeClr val="bg1"/>
              </a:solidFill>
              <a:latin typeface="Aptos"/>
            </a:endParaRPr>
          </a:p>
          <a:p>
            <a:pPr algn="r"/>
            <a:r>
              <a:rPr lang="pl-PL" i="1">
                <a:solidFill>
                  <a:schemeClr val="bg1"/>
                </a:solidFill>
                <a:latin typeface="Aptos"/>
              </a:rPr>
              <a:t>Module I, Ljubljana, Slovenia</a:t>
            </a:r>
          </a:p>
          <a:p>
            <a:r>
              <a:rPr lang="pl-PL">
                <a:solidFill>
                  <a:schemeClr val="bg1"/>
                </a:solidFill>
                <a:latin typeface="Aptos"/>
              </a:rPr>
              <a:t>Doroteja </a:t>
            </a:r>
            <a:r>
              <a:rPr lang="pl-PL" err="1">
                <a:solidFill>
                  <a:schemeClr val="bg1"/>
                </a:solidFill>
                <a:latin typeface="Aptos"/>
              </a:rPr>
              <a:t>Novak</a:t>
            </a:r>
            <a:endParaRPr lang="pl-PL" dirty="0">
              <a:solidFill>
                <a:schemeClr val="bg1"/>
              </a:solidFill>
              <a:latin typeface="Aptos"/>
            </a:endParaRPr>
          </a:p>
          <a:p>
            <a:r>
              <a:rPr lang="pl-PL" dirty="0">
                <a:solidFill>
                  <a:schemeClr val="bg1"/>
                </a:solidFill>
                <a:latin typeface="Aptos"/>
              </a:rPr>
              <a:t> Izabela Kalita</a:t>
            </a:r>
            <a:endParaRPr lang="pl-PL">
              <a:solidFill>
                <a:schemeClr val="bg1"/>
              </a:solidFill>
              <a:latin typeface="Aptos"/>
            </a:endParaRPr>
          </a:p>
        </p:txBody>
      </p:sp>
    </p:spTree>
    <p:extLst>
      <p:ext uri="{BB962C8B-B14F-4D97-AF65-F5344CB8AC3E}">
        <p14:creationId xmlns:p14="http://schemas.microsoft.com/office/powerpoint/2010/main" val="401567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4851341-C327-022F-4A8E-980558DEC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7. storage and labelling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47B5F44-1356-9A78-D5EE-EE0990B638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/>
              <a:t>Storage*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018AF5F-A0BD-6C67-09F5-679D5A5A061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05435" indent="-305435"/>
            <a:r>
              <a:rPr lang="pl-PL">
                <a:latin typeface="Aptos"/>
              </a:rPr>
              <a:t>Airthight container</a:t>
            </a:r>
          </a:p>
          <a:p>
            <a:pPr marL="305435" indent="-305435"/>
            <a:r>
              <a:rPr lang="pl-PL">
                <a:latin typeface="Aptos"/>
              </a:rPr>
              <a:t>Shilding from radiation</a:t>
            </a:r>
          </a:p>
          <a:p>
            <a:pPr marL="305435" indent="-305435"/>
            <a:endParaRPr lang="pl-PL" dirty="0">
              <a:latin typeface="Aptos"/>
            </a:endParaRPr>
          </a:p>
          <a:p>
            <a:pPr marL="305435" indent="-305435"/>
            <a:endParaRPr lang="pl-PL" dirty="0">
              <a:latin typeface="Aptos"/>
            </a:endParaRP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8F393AAA-CEEF-977D-BE11-1A7B45460F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/>
              <a:t>Labelling*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A80BEF62-D9AA-3F68-A0D5-4B8A743E661C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305435" indent="-305435"/>
            <a:r>
              <a:rPr lang="pl-PL">
                <a:solidFill>
                  <a:srgbClr val="000000"/>
                </a:solidFill>
                <a:latin typeface="Aptos"/>
              </a:rPr>
              <a:t>Relevant national and EU legislation</a:t>
            </a:r>
          </a:p>
          <a:p>
            <a:pPr marL="305435" indent="-305435"/>
            <a:r>
              <a:rPr lang="pl-PL">
                <a:solidFill>
                  <a:srgbClr val="000000"/>
                </a:solidFill>
                <a:latin typeface="Aptos"/>
              </a:rPr>
              <a:t>Modified labelling if prepared at the site of use</a:t>
            </a:r>
          </a:p>
          <a:p>
            <a:pPr marL="305435" indent="-305435"/>
            <a:r>
              <a:rPr lang="pl-PL">
                <a:solidFill>
                  <a:srgbClr val="000000"/>
                </a:solidFill>
                <a:latin typeface="Aptos"/>
              </a:rPr>
              <a:t>Route of administration</a:t>
            </a:r>
          </a:p>
          <a:p>
            <a:pPr marL="305435" indent="-305435"/>
            <a:r>
              <a:rPr lang="pl-PL">
                <a:solidFill>
                  <a:srgbClr val="000000"/>
                </a:solidFill>
                <a:latin typeface="Aptos"/>
              </a:rPr>
              <a:t>Max. recommended dose</a:t>
            </a:r>
          </a:p>
          <a:p>
            <a:pPr marL="305435" indent="-305435"/>
            <a:r>
              <a:rPr lang="pl-PL">
                <a:solidFill>
                  <a:srgbClr val="000000"/>
                </a:solidFill>
                <a:latin typeface="Aptos"/>
              </a:rPr>
              <a:t>Conc. of EtOH</a:t>
            </a:r>
          </a:p>
          <a:p>
            <a:pPr marL="305435" indent="-305435"/>
            <a:r>
              <a:rPr lang="pl-PL">
                <a:solidFill>
                  <a:srgbClr val="000000"/>
                </a:solidFill>
                <a:latin typeface="Aptos"/>
              </a:rPr>
              <a:t>Expiry time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4B356127-6135-D4A7-6C5B-D983FD3936E2}"/>
              </a:ext>
            </a:extLst>
          </p:cNvPr>
          <p:cNvSpPr txBox="1"/>
          <p:nvPr/>
        </p:nvSpPr>
        <p:spPr>
          <a:xfrm>
            <a:off x="268817" y="6269567"/>
            <a:ext cx="1059603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Aptos"/>
              </a:rPr>
              <a:t>* General Monograph </a:t>
            </a:r>
            <a:r>
              <a:rPr lang="en-US" i="1">
                <a:latin typeface="Aptos"/>
              </a:rPr>
              <a:t>RADIOPHARMACEUTICAL PREPARATIONS (0125)</a:t>
            </a:r>
            <a:endParaRPr lang="sl-SI" i="1">
              <a:latin typeface="Aptos"/>
            </a:endParaRPr>
          </a:p>
        </p:txBody>
      </p:sp>
    </p:spTree>
    <p:extLst>
      <p:ext uri="{BB962C8B-B14F-4D97-AF65-F5344CB8AC3E}">
        <p14:creationId xmlns:p14="http://schemas.microsoft.com/office/powerpoint/2010/main" val="2580079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1139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A0201C-B1D2-4613-D82D-6BF413160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6. </a:t>
            </a:r>
            <a:r>
              <a:rPr lang="sl-SI" dirty="0" err="1"/>
              <a:t>Tests</a:t>
            </a:r>
            <a:r>
              <a:rPr lang="sl-SI" dirty="0"/>
              <a:t>	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59008355-AE27-8920-77A0-228B6C48F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54447"/>
            <a:ext cx="3063505" cy="472481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E8B308D6-803E-0057-0C58-825119A80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205666"/>
            <a:ext cx="8481795" cy="3025402"/>
          </a:xfrm>
          <a:prstGeom prst="rect">
            <a:avLst/>
          </a:prstGeom>
        </p:spPr>
      </p:pic>
      <p:cxnSp>
        <p:nvCxnSpPr>
          <p:cNvPr id="9" name="Raven puščični povezovalnik 8">
            <a:extLst>
              <a:ext uri="{FF2B5EF4-FFF2-40B4-BE49-F238E27FC236}">
                <a16:creationId xmlns:a16="http://schemas.microsoft.com/office/drawing/2014/main" id="{CCA87335-AACE-67FA-485C-7147210CBD85}"/>
              </a:ext>
            </a:extLst>
          </p:cNvPr>
          <p:cNvCxnSpPr>
            <a:cxnSpLocks/>
          </p:cNvCxnSpPr>
          <p:nvPr/>
        </p:nvCxnSpPr>
        <p:spPr>
          <a:xfrm flipV="1">
            <a:off x="6400800" y="1882744"/>
            <a:ext cx="1770093" cy="7794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PoljeZBesedilom 9">
            <a:extLst>
              <a:ext uri="{FF2B5EF4-FFF2-40B4-BE49-F238E27FC236}">
                <a16:creationId xmlns:a16="http://schemas.microsoft.com/office/drawing/2014/main" id="{25A27AD3-1577-969F-F7C1-637620DFF0EC}"/>
              </a:ext>
            </a:extLst>
          </p:cNvPr>
          <p:cNvSpPr txBox="1"/>
          <p:nvPr/>
        </p:nvSpPr>
        <p:spPr>
          <a:xfrm>
            <a:off x="8170893" y="1696965"/>
            <a:ext cx="1978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HPLC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Rokopis 11">
                <a:extLst>
                  <a:ext uri="{FF2B5EF4-FFF2-40B4-BE49-F238E27FC236}">
                    <a16:creationId xmlns:a16="http://schemas.microsoft.com/office/drawing/2014/main" id="{01DDE41C-9EB9-DB57-4BB9-2F6462E8C9A6}"/>
                  </a:ext>
                </a:extLst>
              </p14:cNvPr>
              <p14:cNvContentPartPr/>
              <p14:nvPr/>
            </p14:nvContentPartPr>
            <p14:xfrm>
              <a:off x="914013" y="3991671"/>
              <a:ext cx="2916000" cy="95400"/>
            </p14:xfrm>
          </p:contentPart>
        </mc:Choice>
        <mc:Fallback xmlns="">
          <p:pic>
            <p:nvPicPr>
              <p:cNvPr id="12" name="Rokopis 11">
                <a:extLst>
                  <a:ext uri="{FF2B5EF4-FFF2-40B4-BE49-F238E27FC236}">
                    <a16:creationId xmlns:a16="http://schemas.microsoft.com/office/drawing/2014/main" id="{01DDE41C-9EB9-DB57-4BB9-2F6462E8C9A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60373" y="3883671"/>
                <a:ext cx="3023640" cy="31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Rokopis 13">
                <a:extLst>
                  <a:ext uri="{FF2B5EF4-FFF2-40B4-BE49-F238E27FC236}">
                    <a16:creationId xmlns:a16="http://schemas.microsoft.com/office/drawing/2014/main" id="{5D654201-18B3-2260-C378-23EC9315A670}"/>
                  </a:ext>
                </a:extLst>
              </p14:cNvPr>
              <p14:cNvContentPartPr/>
              <p14:nvPr/>
            </p14:nvContentPartPr>
            <p14:xfrm>
              <a:off x="7049133" y="3923631"/>
              <a:ext cx="1121760" cy="104760"/>
            </p14:xfrm>
          </p:contentPart>
        </mc:Choice>
        <mc:Fallback xmlns="">
          <p:pic>
            <p:nvPicPr>
              <p:cNvPr id="14" name="Rokopis 13">
                <a:extLst>
                  <a:ext uri="{FF2B5EF4-FFF2-40B4-BE49-F238E27FC236}">
                    <a16:creationId xmlns:a16="http://schemas.microsoft.com/office/drawing/2014/main" id="{5D654201-18B3-2260-C378-23EC9315A67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995133" y="3815631"/>
                <a:ext cx="1229400" cy="32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Rokopis 14">
                <a:extLst>
                  <a:ext uri="{FF2B5EF4-FFF2-40B4-BE49-F238E27FC236}">
                    <a16:creationId xmlns:a16="http://schemas.microsoft.com/office/drawing/2014/main" id="{34669C9F-43CA-1D54-1782-28504B8B862C}"/>
                  </a:ext>
                </a:extLst>
              </p14:cNvPr>
              <p14:cNvContentPartPr/>
              <p14:nvPr/>
            </p14:nvContentPartPr>
            <p14:xfrm>
              <a:off x="856053" y="4374711"/>
              <a:ext cx="3124800" cy="23760"/>
            </p14:xfrm>
          </p:contentPart>
        </mc:Choice>
        <mc:Fallback xmlns="">
          <p:pic>
            <p:nvPicPr>
              <p:cNvPr id="15" name="Rokopis 14">
                <a:extLst>
                  <a:ext uri="{FF2B5EF4-FFF2-40B4-BE49-F238E27FC236}">
                    <a16:creationId xmlns:a16="http://schemas.microsoft.com/office/drawing/2014/main" id="{34669C9F-43CA-1D54-1782-28504B8B862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02413" y="4266711"/>
                <a:ext cx="3232440" cy="239400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PoljeZBesedilom 15">
            <a:extLst>
              <a:ext uri="{FF2B5EF4-FFF2-40B4-BE49-F238E27FC236}">
                <a16:creationId xmlns:a16="http://schemas.microsoft.com/office/drawing/2014/main" id="{D7E7E407-7813-89A5-6AA1-5B84733B652F}"/>
              </a:ext>
            </a:extLst>
          </p:cNvPr>
          <p:cNvSpPr txBox="1"/>
          <p:nvPr/>
        </p:nvSpPr>
        <p:spPr>
          <a:xfrm>
            <a:off x="8333772" y="5508211"/>
            <a:ext cx="2056875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2000" b="0" i="0" u="none" strike="noStrike" kern="1200" cap="none" spc="0" normalizeH="0" baseline="3000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nat</a:t>
            </a:r>
            <a:r>
              <a:rPr kumimoji="0" lang="sl-SI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Lu</a:t>
            </a:r>
            <a:r>
              <a:rPr kumimoji="0" lang="sl-SI" sz="20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-PSMA I&amp;T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7" name="PoljeZBesedilom 16">
            <a:extLst>
              <a:ext uri="{FF2B5EF4-FFF2-40B4-BE49-F238E27FC236}">
                <a16:creationId xmlns:a16="http://schemas.microsoft.com/office/drawing/2014/main" id="{FEF2C238-B2E9-1A46-004F-ECA442B34F4F}"/>
              </a:ext>
            </a:extLst>
          </p:cNvPr>
          <p:cNvSpPr txBox="1"/>
          <p:nvPr/>
        </p:nvSpPr>
        <p:spPr>
          <a:xfrm>
            <a:off x="8703637" y="5861911"/>
            <a:ext cx="168701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0.2 mg/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mL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19" name="Raven puščični povezovalnik 18">
            <a:extLst>
              <a:ext uri="{FF2B5EF4-FFF2-40B4-BE49-F238E27FC236}">
                <a16:creationId xmlns:a16="http://schemas.microsoft.com/office/drawing/2014/main" id="{484749D1-45E4-5B29-098C-B4CC5269E65E}"/>
              </a:ext>
            </a:extLst>
          </p:cNvPr>
          <p:cNvCxnSpPr>
            <a:cxnSpLocks/>
          </p:cNvCxnSpPr>
          <p:nvPr/>
        </p:nvCxnSpPr>
        <p:spPr>
          <a:xfrm>
            <a:off x="7074715" y="5069968"/>
            <a:ext cx="1259057" cy="67607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PoljeZBesedilom 20">
            <a:extLst>
              <a:ext uri="{FF2B5EF4-FFF2-40B4-BE49-F238E27FC236}">
                <a16:creationId xmlns:a16="http://schemas.microsoft.com/office/drawing/2014/main" id="{DE480675-FF3F-8186-4AEB-BD77F77E68CE}"/>
              </a:ext>
            </a:extLst>
          </p:cNvPr>
          <p:cNvSpPr txBox="1"/>
          <p:nvPr/>
        </p:nvSpPr>
        <p:spPr>
          <a:xfrm>
            <a:off x="8542116" y="6231243"/>
            <a:ext cx="2347804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used </a:t>
            </a:r>
            <a:r>
              <a:rPr kumimoji="0" lang="sl-SI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for</a:t>
            </a: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Identity</a:t>
            </a:r>
            <a:endParaRPr kumimoji="0" lang="sl-SI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4" name="Raven puščični povezovalnik 3">
            <a:extLst>
              <a:ext uri="{FF2B5EF4-FFF2-40B4-BE49-F238E27FC236}">
                <a16:creationId xmlns:a16="http://schemas.microsoft.com/office/drawing/2014/main" id="{6FF915F7-AA78-82E1-6131-B9E0D2DCA1AA}"/>
              </a:ext>
            </a:extLst>
          </p:cNvPr>
          <p:cNvCxnSpPr>
            <a:cxnSpLocks/>
          </p:cNvCxnSpPr>
          <p:nvPr/>
        </p:nvCxnSpPr>
        <p:spPr>
          <a:xfrm flipV="1">
            <a:off x="2229575" y="1027906"/>
            <a:ext cx="1600264" cy="50057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PoljeZBesedilom 5">
            <a:extLst>
              <a:ext uri="{FF2B5EF4-FFF2-40B4-BE49-F238E27FC236}">
                <a16:creationId xmlns:a16="http://schemas.microsoft.com/office/drawing/2014/main" id="{B2B0E3CF-3531-5234-3621-9A05FC83F56F}"/>
              </a:ext>
            </a:extLst>
          </p:cNvPr>
          <p:cNvSpPr txBox="1"/>
          <p:nvPr/>
        </p:nvSpPr>
        <p:spPr>
          <a:xfrm>
            <a:off x="3841973" y="616303"/>
            <a:ext cx="6678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pH </a:t>
            </a:r>
            <a:r>
              <a:rPr kumimoji="0" lang="sl-SI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indicator</a:t>
            </a: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strip R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to be used as also stated in General Monograph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RADIOPHARMACEUTICAL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PREPARATIONS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(0125)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118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EEC8077D-F1CC-5964-97E6-D35A99379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184" y="876441"/>
            <a:ext cx="8481795" cy="454953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Rokopis 5">
                <a:extLst>
                  <a:ext uri="{FF2B5EF4-FFF2-40B4-BE49-F238E27FC236}">
                    <a16:creationId xmlns:a16="http://schemas.microsoft.com/office/drawing/2014/main" id="{6C0D6E75-1833-26E2-0328-E466A55766E6}"/>
                  </a:ext>
                </a:extLst>
              </p14:cNvPr>
              <p14:cNvContentPartPr/>
              <p14:nvPr/>
            </p14:nvContentPartPr>
            <p14:xfrm>
              <a:off x="6852394" y="1122471"/>
              <a:ext cx="1384200" cy="24480"/>
            </p14:xfrm>
          </p:contentPart>
        </mc:Choice>
        <mc:Fallback xmlns="">
          <p:pic>
            <p:nvPicPr>
              <p:cNvPr id="6" name="Rokopis 5">
                <a:extLst>
                  <a:ext uri="{FF2B5EF4-FFF2-40B4-BE49-F238E27FC236}">
                    <a16:creationId xmlns:a16="http://schemas.microsoft.com/office/drawing/2014/main" id="{6C0D6E75-1833-26E2-0328-E466A55766E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98394" y="1014831"/>
                <a:ext cx="1491840" cy="24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Rokopis 6">
                <a:extLst>
                  <a:ext uri="{FF2B5EF4-FFF2-40B4-BE49-F238E27FC236}">
                    <a16:creationId xmlns:a16="http://schemas.microsoft.com/office/drawing/2014/main" id="{3CD014D1-9A26-2248-B5C2-C46F45D8C4EE}"/>
                  </a:ext>
                </a:extLst>
              </p14:cNvPr>
              <p14:cNvContentPartPr/>
              <p14:nvPr/>
            </p14:nvContentPartPr>
            <p14:xfrm>
              <a:off x="694234" y="1400391"/>
              <a:ext cx="1608120" cy="360"/>
            </p14:xfrm>
          </p:contentPart>
        </mc:Choice>
        <mc:Fallback xmlns="">
          <p:pic>
            <p:nvPicPr>
              <p:cNvPr id="7" name="Rokopis 6">
                <a:extLst>
                  <a:ext uri="{FF2B5EF4-FFF2-40B4-BE49-F238E27FC236}">
                    <a16:creationId xmlns:a16="http://schemas.microsoft.com/office/drawing/2014/main" id="{3CD014D1-9A26-2248-B5C2-C46F45D8C4E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40594" y="1292391"/>
                <a:ext cx="171576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PoljeZBesedilom 7">
            <a:extLst>
              <a:ext uri="{FF2B5EF4-FFF2-40B4-BE49-F238E27FC236}">
                <a16:creationId xmlns:a16="http://schemas.microsoft.com/office/drawing/2014/main" id="{33545003-C0D9-D1B1-1FCB-1A77695D4D6D}"/>
              </a:ext>
            </a:extLst>
          </p:cNvPr>
          <p:cNvSpPr txBox="1"/>
          <p:nvPr/>
        </p:nvSpPr>
        <p:spPr>
          <a:xfrm>
            <a:off x="9873911" y="1087746"/>
            <a:ext cx="1423686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2000" b="0" i="0" u="none" strike="noStrike" kern="1200" cap="none" spc="0" normalizeH="0" baseline="0" noProof="0" dirty="0">
                <a:ln>
                  <a:noFill/>
                </a:ln>
                <a:solidFill>
                  <a:srgbClr val="4EA72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PSMA I&amp;T</a:t>
            </a:r>
          </a:p>
        </p:txBody>
      </p:sp>
      <p:sp>
        <p:nvSpPr>
          <p:cNvPr id="9" name="PoljeZBesedilom 8">
            <a:extLst>
              <a:ext uri="{FF2B5EF4-FFF2-40B4-BE49-F238E27FC236}">
                <a16:creationId xmlns:a16="http://schemas.microsoft.com/office/drawing/2014/main" id="{FD8D649D-50C5-BFBF-8483-026E9E4C9436}"/>
              </a:ext>
            </a:extLst>
          </p:cNvPr>
          <p:cNvSpPr txBox="1"/>
          <p:nvPr/>
        </p:nvSpPr>
        <p:spPr>
          <a:xfrm>
            <a:off x="9907404" y="1404170"/>
            <a:ext cx="168701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4EA72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0.2 mg/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EA72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mL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srgbClr val="4EA72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2" name="Rokopis 11">
                <a:extLst>
                  <a:ext uri="{FF2B5EF4-FFF2-40B4-BE49-F238E27FC236}">
                    <a16:creationId xmlns:a16="http://schemas.microsoft.com/office/drawing/2014/main" id="{9D7911D0-6775-3EF5-75D8-A6DDA4F4D8F0}"/>
                  </a:ext>
                </a:extLst>
              </p14:cNvPr>
              <p14:cNvContentPartPr/>
              <p14:nvPr/>
            </p14:nvContentPartPr>
            <p14:xfrm>
              <a:off x="5845114" y="2557431"/>
              <a:ext cx="2842560" cy="47520"/>
            </p14:xfrm>
          </p:contentPart>
        </mc:Choice>
        <mc:Fallback xmlns="">
          <p:pic>
            <p:nvPicPr>
              <p:cNvPr id="12" name="Rokopis 11">
                <a:extLst>
                  <a:ext uri="{FF2B5EF4-FFF2-40B4-BE49-F238E27FC236}">
                    <a16:creationId xmlns:a16="http://schemas.microsoft.com/office/drawing/2014/main" id="{9D7911D0-6775-3EF5-75D8-A6DDA4F4D8F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791114" y="2449431"/>
                <a:ext cx="2950200" cy="26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5" name="Rokopis 14">
                <a:extLst>
                  <a:ext uri="{FF2B5EF4-FFF2-40B4-BE49-F238E27FC236}">
                    <a16:creationId xmlns:a16="http://schemas.microsoft.com/office/drawing/2014/main" id="{FB1D3062-4C59-3A60-9779-863556E4ADE5}"/>
                  </a:ext>
                </a:extLst>
              </p14:cNvPr>
              <p14:cNvContentPartPr/>
              <p14:nvPr/>
            </p14:nvContentPartPr>
            <p14:xfrm>
              <a:off x="728794" y="2927151"/>
              <a:ext cx="567000" cy="36360"/>
            </p14:xfrm>
          </p:contentPart>
        </mc:Choice>
        <mc:Fallback xmlns="">
          <p:pic>
            <p:nvPicPr>
              <p:cNvPr id="15" name="Rokopis 14">
                <a:extLst>
                  <a:ext uri="{FF2B5EF4-FFF2-40B4-BE49-F238E27FC236}">
                    <a16:creationId xmlns:a16="http://schemas.microsoft.com/office/drawing/2014/main" id="{FB1D3062-4C59-3A60-9779-863556E4ADE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5154" y="2819511"/>
                <a:ext cx="674640" cy="252000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PoljeZBesedilom 16">
            <a:extLst>
              <a:ext uri="{FF2B5EF4-FFF2-40B4-BE49-F238E27FC236}">
                <a16:creationId xmlns:a16="http://schemas.microsoft.com/office/drawing/2014/main" id="{C6ACC656-4ADC-59CB-21B9-D1B66C0F7F2D}"/>
              </a:ext>
            </a:extLst>
          </p:cNvPr>
          <p:cNvSpPr txBox="1"/>
          <p:nvPr/>
        </p:nvSpPr>
        <p:spPr>
          <a:xfrm>
            <a:off x="9873911" y="2300111"/>
            <a:ext cx="1423686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20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PSMA I&amp;T</a:t>
            </a:r>
          </a:p>
        </p:txBody>
      </p:sp>
      <p:sp>
        <p:nvSpPr>
          <p:cNvPr id="18" name="PoljeZBesedilom 17">
            <a:extLst>
              <a:ext uri="{FF2B5EF4-FFF2-40B4-BE49-F238E27FC236}">
                <a16:creationId xmlns:a16="http://schemas.microsoft.com/office/drawing/2014/main" id="{4DAB05BE-64C3-DF76-19C5-00699A1DCAE5}"/>
              </a:ext>
            </a:extLst>
          </p:cNvPr>
          <p:cNvSpPr txBox="1"/>
          <p:nvPr/>
        </p:nvSpPr>
        <p:spPr>
          <a:xfrm>
            <a:off x="9109979" y="2630782"/>
            <a:ext cx="2593254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0.2 mg/V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used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for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Content</a:t>
            </a:r>
            <a:endParaRPr kumimoji="0" lang="sl-SI" sz="1800" b="0" i="1" u="none" strike="noStrike" kern="1200" cap="none" spc="0" normalizeH="0" baseline="0" noProof="0" dirty="0">
              <a:ln>
                <a:noFill/>
              </a:ln>
              <a:solidFill>
                <a:srgbClr val="A6D969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srgbClr val="A6D969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0" name="Rokopis 19">
                <a:extLst>
                  <a:ext uri="{FF2B5EF4-FFF2-40B4-BE49-F238E27FC236}">
                    <a16:creationId xmlns:a16="http://schemas.microsoft.com/office/drawing/2014/main" id="{58C2EB6E-7295-F398-ED78-79CA45F40D5A}"/>
                  </a:ext>
                </a:extLst>
              </p14:cNvPr>
              <p14:cNvContentPartPr/>
              <p14:nvPr/>
            </p14:nvContentPartPr>
            <p14:xfrm>
              <a:off x="5822074" y="3803391"/>
              <a:ext cx="2806920" cy="27720"/>
            </p14:xfrm>
          </p:contentPart>
        </mc:Choice>
        <mc:Fallback xmlns="">
          <p:pic>
            <p:nvPicPr>
              <p:cNvPr id="20" name="Rokopis 19">
                <a:extLst>
                  <a:ext uri="{FF2B5EF4-FFF2-40B4-BE49-F238E27FC236}">
                    <a16:creationId xmlns:a16="http://schemas.microsoft.com/office/drawing/2014/main" id="{58C2EB6E-7295-F398-ED78-79CA45F40D5A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768074" y="3695751"/>
                <a:ext cx="2914560" cy="24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2" name="Rokopis 21">
                <a:extLst>
                  <a:ext uri="{FF2B5EF4-FFF2-40B4-BE49-F238E27FC236}">
                    <a16:creationId xmlns:a16="http://schemas.microsoft.com/office/drawing/2014/main" id="{9108576C-41A8-0263-DAD9-681454C6CBE4}"/>
                  </a:ext>
                </a:extLst>
              </p14:cNvPr>
              <p14:cNvContentPartPr/>
              <p14:nvPr/>
            </p14:nvContentPartPr>
            <p14:xfrm>
              <a:off x="2083474" y="4026951"/>
              <a:ext cx="2764440" cy="36000"/>
            </p14:xfrm>
          </p:contentPart>
        </mc:Choice>
        <mc:Fallback xmlns="">
          <p:pic>
            <p:nvPicPr>
              <p:cNvPr id="22" name="Rokopis 21">
                <a:extLst>
                  <a:ext uri="{FF2B5EF4-FFF2-40B4-BE49-F238E27FC236}">
                    <a16:creationId xmlns:a16="http://schemas.microsoft.com/office/drawing/2014/main" id="{9108576C-41A8-0263-DAD9-681454C6CBE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029474" y="3919311"/>
                <a:ext cx="2872080" cy="251640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PoljeZBesedilom 23">
            <a:extLst>
              <a:ext uri="{FF2B5EF4-FFF2-40B4-BE49-F238E27FC236}">
                <a16:creationId xmlns:a16="http://schemas.microsoft.com/office/drawing/2014/main" id="{8AED1E5E-D2A7-5C77-3482-98248678DDE6}"/>
              </a:ext>
            </a:extLst>
          </p:cNvPr>
          <p:cNvSpPr txBox="1"/>
          <p:nvPr/>
        </p:nvSpPr>
        <p:spPr>
          <a:xfrm>
            <a:off x="8829454" y="3568923"/>
            <a:ext cx="3072761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mixture</a:t>
            </a:r>
            <a:r>
              <a:rPr kumimoji="0" lang="sl-SI" sz="2000" b="0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of</a:t>
            </a:r>
            <a:r>
              <a:rPr kumimoji="0" lang="sl-SI" sz="2000" b="0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2000" b="0" i="0" u="none" strike="noStrike" kern="1200" cap="none" spc="0" normalizeH="0" baseline="3000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nat</a:t>
            </a:r>
            <a:r>
              <a:rPr kumimoji="0" lang="sl-SI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Lu</a:t>
            </a:r>
            <a:r>
              <a:rPr kumimoji="0" lang="sl-SI" sz="2000" b="0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-PSMA I&amp;T </a:t>
            </a:r>
            <a:r>
              <a:rPr kumimoji="0" lang="sl-SI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and</a:t>
            </a:r>
            <a:r>
              <a:rPr kumimoji="0" lang="sl-SI" sz="2000" b="0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PSMA I&amp;T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2000" b="0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used </a:t>
            </a:r>
            <a:r>
              <a:rPr kumimoji="0" lang="sl-SI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for</a:t>
            </a:r>
            <a:r>
              <a:rPr kumimoji="0" lang="sl-SI" sz="2000" b="0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System</a:t>
            </a:r>
            <a:r>
              <a:rPr kumimoji="0" lang="sl-SI" sz="2000" b="0" i="1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suitability</a:t>
            </a:r>
            <a:endParaRPr kumimoji="0" lang="sl-SI" sz="2000" b="0" i="1" u="none" strike="noStrike" kern="1200" cap="none" spc="0" normalizeH="0" baseline="0" noProof="0" dirty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5" name="Rokopis 24">
                <a:extLst>
                  <a:ext uri="{FF2B5EF4-FFF2-40B4-BE49-F238E27FC236}">
                    <a16:creationId xmlns:a16="http://schemas.microsoft.com/office/drawing/2014/main" id="{E1C0E6F3-22B8-CE79-FAE6-675A2EEE40DA}"/>
                  </a:ext>
                </a:extLst>
              </p14:cNvPr>
              <p14:cNvContentPartPr/>
              <p14:nvPr/>
            </p14:nvContentPartPr>
            <p14:xfrm>
              <a:off x="6435693" y="4884111"/>
              <a:ext cx="1537200" cy="360"/>
            </p14:xfrm>
          </p:contentPart>
        </mc:Choice>
        <mc:Fallback xmlns="">
          <p:pic>
            <p:nvPicPr>
              <p:cNvPr id="25" name="Rokopis 24">
                <a:extLst>
                  <a:ext uri="{FF2B5EF4-FFF2-40B4-BE49-F238E27FC236}">
                    <a16:creationId xmlns:a16="http://schemas.microsoft.com/office/drawing/2014/main" id="{E1C0E6F3-22B8-CE79-FAE6-675A2EEE40DA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381693" y="4776471"/>
                <a:ext cx="1644840" cy="21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41479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357804EF-0379-92A9-236E-7845FAE1F6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593" y="145000"/>
            <a:ext cx="5700254" cy="6035563"/>
          </a:xfrm>
          <a:prstGeom prst="rect">
            <a:avLst/>
          </a:prstGeom>
        </p:spPr>
      </p:pic>
      <p:sp>
        <p:nvSpPr>
          <p:cNvPr id="6" name="PoljeZBesedilom 5">
            <a:extLst>
              <a:ext uri="{FF2B5EF4-FFF2-40B4-BE49-F238E27FC236}">
                <a16:creationId xmlns:a16="http://schemas.microsoft.com/office/drawing/2014/main" id="{DE1FA29E-1672-8A36-E411-B6783D920F59}"/>
              </a:ext>
            </a:extLst>
          </p:cNvPr>
          <p:cNvSpPr txBox="1"/>
          <p:nvPr/>
        </p:nvSpPr>
        <p:spPr>
          <a:xfrm>
            <a:off x="7069040" y="3244333"/>
            <a:ext cx="4768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HPLC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conditions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(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column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MPs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, gradient,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flow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)</a:t>
            </a:r>
          </a:p>
        </p:txBody>
      </p:sp>
      <p:sp>
        <p:nvSpPr>
          <p:cNvPr id="7" name="Desni zaviti oklepaj 6">
            <a:extLst>
              <a:ext uri="{FF2B5EF4-FFF2-40B4-BE49-F238E27FC236}">
                <a16:creationId xmlns:a16="http://schemas.microsoft.com/office/drawing/2014/main" id="{CB2CE979-D02D-DF58-6646-7D4762CA4FCB}"/>
              </a:ext>
            </a:extLst>
          </p:cNvPr>
          <p:cNvSpPr/>
          <p:nvPr/>
        </p:nvSpPr>
        <p:spPr>
          <a:xfrm>
            <a:off x="6805914" y="145000"/>
            <a:ext cx="263126" cy="6567999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7330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1A575E35-9420-B065-C727-5B9AD4E94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69" y="220798"/>
            <a:ext cx="7309457" cy="641640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Rokopis 5">
                <a:extLst>
                  <a:ext uri="{FF2B5EF4-FFF2-40B4-BE49-F238E27FC236}">
                    <a16:creationId xmlns:a16="http://schemas.microsoft.com/office/drawing/2014/main" id="{E613C95C-92FD-556F-CDA1-5B4F071C969B}"/>
                  </a:ext>
                </a:extLst>
              </p14:cNvPr>
              <p14:cNvContentPartPr/>
              <p14:nvPr/>
            </p14:nvContentPartPr>
            <p14:xfrm>
              <a:off x="12928994" y="2222271"/>
              <a:ext cx="360" cy="360"/>
            </p14:xfrm>
          </p:contentPart>
        </mc:Choice>
        <mc:Fallback xmlns="">
          <p:pic>
            <p:nvPicPr>
              <p:cNvPr id="6" name="Rokopis 5">
                <a:extLst>
                  <a:ext uri="{FF2B5EF4-FFF2-40B4-BE49-F238E27FC236}">
                    <a16:creationId xmlns:a16="http://schemas.microsoft.com/office/drawing/2014/main" id="{E613C95C-92FD-556F-CDA1-5B4F071C969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874994" y="2114271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Rokopis 6">
                <a:extLst>
                  <a:ext uri="{FF2B5EF4-FFF2-40B4-BE49-F238E27FC236}">
                    <a16:creationId xmlns:a16="http://schemas.microsoft.com/office/drawing/2014/main" id="{9702395C-1ED4-353D-01F8-A115A14C7971}"/>
                  </a:ext>
                </a:extLst>
              </p14:cNvPr>
              <p14:cNvContentPartPr/>
              <p14:nvPr/>
            </p14:nvContentPartPr>
            <p14:xfrm>
              <a:off x="589994" y="2024991"/>
              <a:ext cx="2064600" cy="70200"/>
            </p14:xfrm>
          </p:contentPart>
        </mc:Choice>
        <mc:Fallback xmlns="">
          <p:pic>
            <p:nvPicPr>
              <p:cNvPr id="7" name="Rokopis 6">
                <a:extLst>
                  <a:ext uri="{FF2B5EF4-FFF2-40B4-BE49-F238E27FC236}">
                    <a16:creationId xmlns:a16="http://schemas.microsoft.com/office/drawing/2014/main" id="{9702395C-1ED4-353D-01F8-A115A14C797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36354" y="1916991"/>
                <a:ext cx="2172240" cy="28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Rokopis 7">
                <a:extLst>
                  <a:ext uri="{FF2B5EF4-FFF2-40B4-BE49-F238E27FC236}">
                    <a16:creationId xmlns:a16="http://schemas.microsoft.com/office/drawing/2014/main" id="{B4540653-DBA5-03F9-7380-459FA5828040}"/>
                  </a:ext>
                </a:extLst>
              </p14:cNvPr>
              <p14:cNvContentPartPr/>
              <p14:nvPr/>
            </p14:nvContentPartPr>
            <p14:xfrm>
              <a:off x="879434" y="2742831"/>
              <a:ext cx="1261440" cy="58680"/>
            </p14:xfrm>
          </p:contentPart>
        </mc:Choice>
        <mc:Fallback xmlns="">
          <p:pic>
            <p:nvPicPr>
              <p:cNvPr id="8" name="Rokopis 7">
                <a:extLst>
                  <a:ext uri="{FF2B5EF4-FFF2-40B4-BE49-F238E27FC236}">
                    <a16:creationId xmlns:a16="http://schemas.microsoft.com/office/drawing/2014/main" id="{B4540653-DBA5-03F9-7380-459FA582804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434" y="2635191"/>
                <a:ext cx="1369080" cy="274320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PoljeZBesedilom 9">
            <a:extLst>
              <a:ext uri="{FF2B5EF4-FFF2-40B4-BE49-F238E27FC236}">
                <a16:creationId xmlns:a16="http://schemas.microsoft.com/office/drawing/2014/main" id="{74D696A9-F86F-F4F1-4A71-F4014189F24D}"/>
              </a:ext>
            </a:extLst>
          </p:cNvPr>
          <p:cNvSpPr txBox="1"/>
          <p:nvPr/>
        </p:nvSpPr>
        <p:spPr>
          <a:xfrm>
            <a:off x="7967551" y="2403115"/>
            <a:ext cx="3538959" cy="375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3000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nat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Lu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-PSMA I&amp;T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and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PSMA I&amp;T</a:t>
            </a:r>
          </a:p>
        </p:txBody>
      </p:sp>
      <p:sp>
        <p:nvSpPr>
          <p:cNvPr id="11" name="PoljeZBesedilom 10">
            <a:extLst>
              <a:ext uri="{FF2B5EF4-FFF2-40B4-BE49-F238E27FC236}">
                <a16:creationId xmlns:a16="http://schemas.microsoft.com/office/drawing/2014/main" id="{75141FEC-6251-0B49-ED58-23F7DF3FE582}"/>
              </a:ext>
            </a:extLst>
          </p:cNvPr>
          <p:cNvSpPr txBox="1"/>
          <p:nvPr/>
        </p:nvSpPr>
        <p:spPr>
          <a:xfrm>
            <a:off x="9099310" y="3580041"/>
            <a:ext cx="1423686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20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PSMA I&amp;T</a:t>
            </a:r>
          </a:p>
        </p:txBody>
      </p:sp>
      <p:sp>
        <p:nvSpPr>
          <p:cNvPr id="12" name="PoljeZBesedilom 11">
            <a:extLst>
              <a:ext uri="{FF2B5EF4-FFF2-40B4-BE49-F238E27FC236}">
                <a16:creationId xmlns:a16="http://schemas.microsoft.com/office/drawing/2014/main" id="{9E47E7A5-A4B1-ED8E-7503-E18A5AC43E66}"/>
              </a:ext>
            </a:extLst>
          </p:cNvPr>
          <p:cNvSpPr txBox="1"/>
          <p:nvPr/>
        </p:nvSpPr>
        <p:spPr>
          <a:xfrm>
            <a:off x="7967551" y="3900965"/>
            <a:ext cx="3328908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AUC</a:t>
            </a:r>
            <a:r>
              <a:rPr kumimoji="0" lang="sl-SI" sz="1800" b="0" i="0" u="none" strike="noStrike" kern="1200" cap="none" spc="0" normalizeH="0" baseline="-2500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PSMA IT 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corresponds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to 0.2 mg/V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3" name="Rokopis 12">
                <a:extLst>
                  <a:ext uri="{FF2B5EF4-FFF2-40B4-BE49-F238E27FC236}">
                    <a16:creationId xmlns:a16="http://schemas.microsoft.com/office/drawing/2014/main" id="{5F2EEA60-4CE7-10E6-9C49-B73CADB76666}"/>
                  </a:ext>
                </a:extLst>
              </p14:cNvPr>
              <p14:cNvContentPartPr/>
              <p14:nvPr/>
            </p14:nvContentPartPr>
            <p14:xfrm>
              <a:off x="1458333" y="3760911"/>
              <a:ext cx="1504080" cy="47520"/>
            </p14:xfrm>
          </p:contentPart>
        </mc:Choice>
        <mc:Fallback xmlns="">
          <p:pic>
            <p:nvPicPr>
              <p:cNvPr id="13" name="Rokopis 12">
                <a:extLst>
                  <a:ext uri="{FF2B5EF4-FFF2-40B4-BE49-F238E27FC236}">
                    <a16:creationId xmlns:a16="http://schemas.microsoft.com/office/drawing/2014/main" id="{5F2EEA60-4CE7-10E6-9C49-B73CADB7666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404333" y="3653271"/>
                <a:ext cx="1611720" cy="26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7" name="Rokopis 16">
                <a:extLst>
                  <a:ext uri="{FF2B5EF4-FFF2-40B4-BE49-F238E27FC236}">
                    <a16:creationId xmlns:a16="http://schemas.microsoft.com/office/drawing/2014/main" id="{8ADBFC75-7366-0051-B9B8-B4F60930A87B}"/>
                  </a:ext>
                </a:extLst>
              </p14:cNvPr>
              <p14:cNvContentPartPr/>
              <p14:nvPr/>
            </p14:nvContentPartPr>
            <p14:xfrm>
              <a:off x="2535093" y="4049991"/>
              <a:ext cx="2510640" cy="71280"/>
            </p14:xfrm>
          </p:contentPart>
        </mc:Choice>
        <mc:Fallback xmlns="">
          <p:pic>
            <p:nvPicPr>
              <p:cNvPr id="17" name="Rokopis 16">
                <a:extLst>
                  <a:ext uri="{FF2B5EF4-FFF2-40B4-BE49-F238E27FC236}">
                    <a16:creationId xmlns:a16="http://schemas.microsoft.com/office/drawing/2014/main" id="{8ADBFC75-7366-0051-B9B8-B4F60930A87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481093" y="3942351"/>
                <a:ext cx="2618280" cy="28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0" name="Rokopis 19">
                <a:extLst>
                  <a:ext uri="{FF2B5EF4-FFF2-40B4-BE49-F238E27FC236}">
                    <a16:creationId xmlns:a16="http://schemas.microsoft.com/office/drawing/2014/main" id="{24335AA3-91A7-7936-7D85-C991B829E26A}"/>
                  </a:ext>
                </a:extLst>
              </p14:cNvPr>
              <p14:cNvContentPartPr/>
              <p14:nvPr/>
            </p14:nvContentPartPr>
            <p14:xfrm>
              <a:off x="2048733" y="6018831"/>
              <a:ext cx="2384280" cy="34560"/>
            </p14:xfrm>
          </p:contentPart>
        </mc:Choice>
        <mc:Fallback xmlns="">
          <p:pic>
            <p:nvPicPr>
              <p:cNvPr id="20" name="Rokopis 19">
                <a:extLst>
                  <a:ext uri="{FF2B5EF4-FFF2-40B4-BE49-F238E27FC236}">
                    <a16:creationId xmlns:a16="http://schemas.microsoft.com/office/drawing/2014/main" id="{24335AA3-91A7-7936-7D85-C991B829E26A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995093" y="5911191"/>
                <a:ext cx="2491920" cy="25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1" name="Rokopis 20">
                <a:extLst>
                  <a:ext uri="{FF2B5EF4-FFF2-40B4-BE49-F238E27FC236}">
                    <a16:creationId xmlns:a16="http://schemas.microsoft.com/office/drawing/2014/main" id="{616E20C7-67F1-2848-F0A3-6A5A2B797C40}"/>
                  </a:ext>
                </a:extLst>
              </p14:cNvPr>
              <p14:cNvContentPartPr/>
              <p14:nvPr/>
            </p14:nvContentPartPr>
            <p14:xfrm>
              <a:off x="3321693" y="6377751"/>
              <a:ext cx="901800" cy="360"/>
            </p14:xfrm>
          </p:contentPart>
        </mc:Choice>
        <mc:Fallback xmlns="">
          <p:pic>
            <p:nvPicPr>
              <p:cNvPr id="21" name="Rokopis 20">
                <a:extLst>
                  <a:ext uri="{FF2B5EF4-FFF2-40B4-BE49-F238E27FC236}">
                    <a16:creationId xmlns:a16="http://schemas.microsoft.com/office/drawing/2014/main" id="{616E20C7-67F1-2848-F0A3-6A5A2B797C40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268053" y="6269751"/>
                <a:ext cx="10094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2" name="Rokopis 21">
                <a:extLst>
                  <a:ext uri="{FF2B5EF4-FFF2-40B4-BE49-F238E27FC236}">
                    <a16:creationId xmlns:a16="http://schemas.microsoft.com/office/drawing/2014/main" id="{2080806F-1CD8-9B27-7F1D-1A3D149AE185}"/>
                  </a:ext>
                </a:extLst>
              </p14:cNvPr>
              <p14:cNvContentPartPr/>
              <p14:nvPr/>
            </p14:nvContentPartPr>
            <p14:xfrm>
              <a:off x="937773" y="6423471"/>
              <a:ext cx="2105280" cy="47880"/>
            </p14:xfrm>
          </p:contentPart>
        </mc:Choice>
        <mc:Fallback xmlns="">
          <p:pic>
            <p:nvPicPr>
              <p:cNvPr id="22" name="Rokopis 21">
                <a:extLst>
                  <a:ext uri="{FF2B5EF4-FFF2-40B4-BE49-F238E27FC236}">
                    <a16:creationId xmlns:a16="http://schemas.microsoft.com/office/drawing/2014/main" id="{2080806F-1CD8-9B27-7F1D-1A3D149AE185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883773" y="6315831"/>
                <a:ext cx="2212920" cy="263520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PoljeZBesedilom 23">
            <a:extLst>
              <a:ext uri="{FF2B5EF4-FFF2-40B4-BE49-F238E27FC236}">
                <a16:creationId xmlns:a16="http://schemas.microsoft.com/office/drawing/2014/main" id="{C17B155D-C5A1-9854-DA83-9682FF47A455}"/>
              </a:ext>
            </a:extLst>
          </p:cNvPr>
          <p:cNvSpPr txBox="1"/>
          <p:nvPr/>
        </p:nvSpPr>
        <p:spPr>
          <a:xfrm>
            <a:off x="4694668" y="5868890"/>
            <a:ext cx="153782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0.2 mg/V</a:t>
            </a:r>
          </a:p>
        </p:txBody>
      </p:sp>
      <p:sp>
        <p:nvSpPr>
          <p:cNvPr id="25" name="PoljeZBesedilom 24">
            <a:extLst>
              <a:ext uri="{FF2B5EF4-FFF2-40B4-BE49-F238E27FC236}">
                <a16:creationId xmlns:a16="http://schemas.microsoft.com/office/drawing/2014/main" id="{1C1D09A2-D847-1C39-7082-36FE2A78E483}"/>
              </a:ext>
            </a:extLst>
          </p:cNvPr>
          <p:cNvSpPr txBox="1"/>
          <p:nvPr/>
        </p:nvSpPr>
        <p:spPr>
          <a:xfrm>
            <a:off x="4683876" y="6238222"/>
            <a:ext cx="153782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0.02 mg/V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7" name="Rokopis 26">
                <a:extLst>
                  <a:ext uri="{FF2B5EF4-FFF2-40B4-BE49-F238E27FC236}">
                    <a16:creationId xmlns:a16="http://schemas.microsoft.com/office/drawing/2014/main" id="{3DCEAD09-4488-2645-D670-FBD3029C2CD1}"/>
                  </a:ext>
                </a:extLst>
              </p14:cNvPr>
              <p14:cNvContentPartPr/>
              <p14:nvPr/>
            </p14:nvContentPartPr>
            <p14:xfrm>
              <a:off x="2361213" y="5393511"/>
              <a:ext cx="4904280" cy="71640"/>
            </p14:xfrm>
          </p:contentPart>
        </mc:Choice>
        <mc:Fallback xmlns="">
          <p:pic>
            <p:nvPicPr>
              <p:cNvPr id="27" name="Rokopis 26">
                <a:extLst>
                  <a:ext uri="{FF2B5EF4-FFF2-40B4-BE49-F238E27FC236}">
                    <a16:creationId xmlns:a16="http://schemas.microsoft.com/office/drawing/2014/main" id="{3DCEAD09-4488-2645-D670-FBD3029C2CD1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2307213" y="5285511"/>
                <a:ext cx="5011920" cy="28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9" name="Rokopis 28">
                <a:extLst>
                  <a:ext uri="{FF2B5EF4-FFF2-40B4-BE49-F238E27FC236}">
                    <a16:creationId xmlns:a16="http://schemas.microsoft.com/office/drawing/2014/main" id="{2393B33A-8913-49C1-28BE-170B82D13AA5}"/>
                  </a:ext>
                </a:extLst>
              </p14:cNvPr>
              <p14:cNvContentPartPr/>
              <p14:nvPr/>
            </p14:nvContentPartPr>
            <p14:xfrm>
              <a:off x="6550893" y="5728311"/>
              <a:ext cx="1281960" cy="59040"/>
            </p14:xfrm>
          </p:contentPart>
        </mc:Choice>
        <mc:Fallback xmlns="">
          <p:pic>
            <p:nvPicPr>
              <p:cNvPr id="29" name="Rokopis 28">
                <a:extLst>
                  <a:ext uri="{FF2B5EF4-FFF2-40B4-BE49-F238E27FC236}">
                    <a16:creationId xmlns:a16="http://schemas.microsoft.com/office/drawing/2014/main" id="{2393B33A-8913-49C1-28BE-170B82D13AA5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497253" y="5620671"/>
                <a:ext cx="1389600" cy="27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31" name="Rokopis 30">
                <a:extLst>
                  <a:ext uri="{FF2B5EF4-FFF2-40B4-BE49-F238E27FC236}">
                    <a16:creationId xmlns:a16="http://schemas.microsoft.com/office/drawing/2014/main" id="{5598A95C-2FA2-4B2F-106C-EB3224533BDC}"/>
                  </a:ext>
                </a:extLst>
              </p14:cNvPr>
              <p14:cNvContentPartPr/>
              <p14:nvPr/>
            </p14:nvContentPartPr>
            <p14:xfrm>
              <a:off x="983493" y="6088311"/>
              <a:ext cx="752760" cy="360"/>
            </p14:xfrm>
          </p:contentPart>
        </mc:Choice>
        <mc:Fallback xmlns="">
          <p:pic>
            <p:nvPicPr>
              <p:cNvPr id="31" name="Rokopis 30">
                <a:extLst>
                  <a:ext uri="{FF2B5EF4-FFF2-40B4-BE49-F238E27FC236}">
                    <a16:creationId xmlns:a16="http://schemas.microsoft.com/office/drawing/2014/main" id="{5598A95C-2FA2-4B2F-106C-EB3224533BDC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929493" y="5980311"/>
                <a:ext cx="8604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32" name="PoljeZBesedilom 31">
            <a:extLst>
              <a:ext uri="{FF2B5EF4-FFF2-40B4-BE49-F238E27FC236}">
                <a16:creationId xmlns:a16="http://schemas.microsoft.com/office/drawing/2014/main" id="{FDDF2E7B-7740-289A-C8DA-7D260E7D817B}"/>
              </a:ext>
            </a:extLst>
          </p:cNvPr>
          <p:cNvSpPr txBox="1"/>
          <p:nvPr/>
        </p:nvSpPr>
        <p:spPr>
          <a:xfrm>
            <a:off x="8216923" y="5364214"/>
            <a:ext cx="290749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AUC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of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all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peaks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between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0.7 – 1,5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of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</a:t>
            </a:r>
            <a:r>
              <a:rPr kumimoji="0" lang="sl-SI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PSMA I&amp;T, BUT not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if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peak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&lt; AUC</a:t>
            </a:r>
            <a:r>
              <a:rPr kumimoji="0" lang="sl-SI" sz="1800" b="0" i="0" u="none" strike="noStrike" kern="1200" cap="none" spc="0" normalizeH="0" baseline="-2500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PSMA IT 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/10</a:t>
            </a:r>
          </a:p>
        </p:txBody>
      </p:sp>
      <p:sp>
        <p:nvSpPr>
          <p:cNvPr id="2" name="Pravokotnik 1">
            <a:extLst>
              <a:ext uri="{FF2B5EF4-FFF2-40B4-BE49-F238E27FC236}">
                <a16:creationId xmlns:a16="http://schemas.microsoft.com/office/drawing/2014/main" id="{B4F63519-C27B-8C74-7515-E5A1AE9F7696}"/>
              </a:ext>
            </a:extLst>
          </p:cNvPr>
          <p:cNvSpPr/>
          <p:nvPr/>
        </p:nvSpPr>
        <p:spPr>
          <a:xfrm>
            <a:off x="363794" y="1899065"/>
            <a:ext cx="7677879" cy="1308166"/>
          </a:xfrm>
          <a:prstGeom prst="rect">
            <a:avLst/>
          </a:prstGeom>
          <a:noFill/>
          <a:ln>
            <a:solidFill>
              <a:srgbClr val="FFACD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" name="PoljeZBesedilom 2">
            <a:extLst>
              <a:ext uri="{FF2B5EF4-FFF2-40B4-BE49-F238E27FC236}">
                <a16:creationId xmlns:a16="http://schemas.microsoft.com/office/drawing/2014/main" id="{0D47701E-D5F6-8023-F60C-8AB792A52CA4}"/>
              </a:ext>
            </a:extLst>
          </p:cNvPr>
          <p:cNvSpPr txBox="1"/>
          <p:nvPr/>
        </p:nvSpPr>
        <p:spPr>
          <a:xfrm>
            <a:off x="8041673" y="2148922"/>
            <a:ext cx="3538959" cy="375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System suitability</a:t>
            </a:r>
            <a:endParaRPr kumimoji="0" lang="sl-SI" sz="1800" b="1" i="0" u="none" strike="noStrike" kern="1200" cap="none" spc="0" normalizeH="0" baseline="0" noProof="0" dirty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" name="Pravokotnik 3">
            <a:extLst>
              <a:ext uri="{FF2B5EF4-FFF2-40B4-BE49-F238E27FC236}">
                <a16:creationId xmlns:a16="http://schemas.microsoft.com/office/drawing/2014/main" id="{E686E179-3AD4-C5C9-780B-8E800A37CED1}"/>
              </a:ext>
            </a:extLst>
          </p:cNvPr>
          <p:cNvSpPr/>
          <p:nvPr/>
        </p:nvSpPr>
        <p:spPr>
          <a:xfrm>
            <a:off x="363793" y="3241539"/>
            <a:ext cx="7677880" cy="3395662"/>
          </a:xfrm>
          <a:prstGeom prst="rect">
            <a:avLst/>
          </a:prstGeom>
          <a:noFill/>
          <a:ln>
            <a:solidFill>
              <a:srgbClr val="A6D96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PoljeZBesedilom 8">
            <a:extLst>
              <a:ext uri="{FF2B5EF4-FFF2-40B4-BE49-F238E27FC236}">
                <a16:creationId xmlns:a16="http://schemas.microsoft.com/office/drawing/2014/main" id="{AADD4F61-D4A0-CAAB-81B3-1588C1EBDFDF}"/>
              </a:ext>
            </a:extLst>
          </p:cNvPr>
          <p:cNvSpPr txBox="1"/>
          <p:nvPr/>
        </p:nvSpPr>
        <p:spPr>
          <a:xfrm>
            <a:off x="7901189" y="3333820"/>
            <a:ext cx="3538959" cy="3756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Content</a:t>
            </a:r>
            <a:endParaRPr kumimoji="0" lang="sl-SI" sz="1800" b="1" i="0" u="none" strike="noStrike" kern="1200" cap="none" spc="0" normalizeH="0" baseline="0" noProof="0" dirty="0">
              <a:ln>
                <a:noFill/>
              </a:ln>
              <a:solidFill>
                <a:srgbClr val="A6D969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54803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jeZBesedilom 3">
            <a:extLst>
              <a:ext uri="{FF2B5EF4-FFF2-40B4-BE49-F238E27FC236}">
                <a16:creationId xmlns:a16="http://schemas.microsoft.com/office/drawing/2014/main" id="{01BECB41-BD2D-B3A7-4F80-2D542344B147}"/>
              </a:ext>
            </a:extLst>
          </p:cNvPr>
          <p:cNvSpPr txBox="1"/>
          <p:nvPr/>
        </p:nvSpPr>
        <p:spPr>
          <a:xfrm>
            <a:off x="7829900" y="947941"/>
            <a:ext cx="3538959" cy="375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3000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nat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Lu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-PSMA I&amp;T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and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PSMA I&amp;T</a:t>
            </a: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497F6C9F-663B-E1C1-9714-3E90E0E9CD4D}"/>
              </a:ext>
            </a:extLst>
          </p:cNvPr>
          <p:cNvSpPr txBox="1"/>
          <p:nvPr/>
        </p:nvSpPr>
        <p:spPr>
          <a:xfrm>
            <a:off x="7904022" y="693748"/>
            <a:ext cx="3538959" cy="375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System suitability</a:t>
            </a:r>
            <a:endParaRPr kumimoji="0" lang="sl-SI" sz="1800" b="1" i="0" u="none" strike="noStrike" kern="1200" cap="none" spc="0" normalizeH="0" baseline="0" noProof="0" dirty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7" name="Raven povezovalnik 6">
            <a:extLst>
              <a:ext uri="{FF2B5EF4-FFF2-40B4-BE49-F238E27FC236}">
                <a16:creationId xmlns:a16="http://schemas.microsoft.com/office/drawing/2014/main" id="{4223BB22-D420-056A-F8F9-788A1584E655}"/>
              </a:ext>
            </a:extLst>
          </p:cNvPr>
          <p:cNvCxnSpPr/>
          <p:nvPr/>
        </p:nvCxnSpPr>
        <p:spPr>
          <a:xfrm>
            <a:off x="707923" y="1828800"/>
            <a:ext cx="576170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rostoročno: oblika 8">
            <a:extLst>
              <a:ext uri="{FF2B5EF4-FFF2-40B4-BE49-F238E27FC236}">
                <a16:creationId xmlns:a16="http://schemas.microsoft.com/office/drawing/2014/main" id="{BC6348A3-7C53-E5CA-D250-66022EBF3F94}"/>
              </a:ext>
            </a:extLst>
          </p:cNvPr>
          <p:cNvSpPr/>
          <p:nvPr/>
        </p:nvSpPr>
        <p:spPr>
          <a:xfrm>
            <a:off x="707923" y="546841"/>
            <a:ext cx="5761703" cy="1553497"/>
          </a:xfrm>
          <a:custGeom>
            <a:avLst/>
            <a:gdLst>
              <a:gd name="connsiteX0" fmla="*/ 0 w 5997678"/>
              <a:gd name="connsiteY0" fmla="*/ 1160206 h 1553497"/>
              <a:gd name="connsiteX1" fmla="*/ 668594 w 5997678"/>
              <a:gd name="connsiteY1" fmla="*/ 1130710 h 1553497"/>
              <a:gd name="connsiteX2" fmla="*/ 707923 w 5997678"/>
              <a:gd name="connsiteY2" fmla="*/ 776748 h 1553497"/>
              <a:gd name="connsiteX3" fmla="*/ 737420 w 5997678"/>
              <a:gd name="connsiteY3" fmla="*/ 973393 h 1553497"/>
              <a:gd name="connsiteX4" fmla="*/ 747252 w 5997678"/>
              <a:gd name="connsiteY4" fmla="*/ 1091381 h 1553497"/>
              <a:gd name="connsiteX5" fmla="*/ 766916 w 5997678"/>
              <a:gd name="connsiteY5" fmla="*/ 1179871 h 1553497"/>
              <a:gd name="connsiteX6" fmla="*/ 786581 w 5997678"/>
              <a:gd name="connsiteY6" fmla="*/ 1347019 h 1553497"/>
              <a:gd name="connsiteX7" fmla="*/ 796413 w 5997678"/>
              <a:gd name="connsiteY7" fmla="*/ 1386348 h 1553497"/>
              <a:gd name="connsiteX8" fmla="*/ 855407 w 5997678"/>
              <a:gd name="connsiteY8" fmla="*/ 1553497 h 1553497"/>
              <a:gd name="connsiteX9" fmla="*/ 875071 w 5997678"/>
              <a:gd name="connsiteY9" fmla="*/ 1455174 h 1553497"/>
              <a:gd name="connsiteX10" fmla="*/ 894736 w 5997678"/>
              <a:gd name="connsiteY10" fmla="*/ 1376516 h 1553497"/>
              <a:gd name="connsiteX11" fmla="*/ 904568 w 5997678"/>
              <a:gd name="connsiteY11" fmla="*/ 1347019 h 1553497"/>
              <a:gd name="connsiteX12" fmla="*/ 914400 w 5997678"/>
              <a:gd name="connsiteY12" fmla="*/ 1288026 h 1553497"/>
              <a:gd name="connsiteX13" fmla="*/ 924233 w 5997678"/>
              <a:gd name="connsiteY13" fmla="*/ 1111045 h 1553497"/>
              <a:gd name="connsiteX14" fmla="*/ 973394 w 5997678"/>
              <a:gd name="connsiteY14" fmla="*/ 1101213 h 1553497"/>
              <a:gd name="connsiteX15" fmla="*/ 1120878 w 5997678"/>
              <a:gd name="connsiteY15" fmla="*/ 1111045 h 1553497"/>
              <a:gd name="connsiteX16" fmla="*/ 2694039 w 5997678"/>
              <a:gd name="connsiteY16" fmla="*/ 1091381 h 1553497"/>
              <a:gd name="connsiteX17" fmla="*/ 2713704 w 5997678"/>
              <a:gd name="connsiteY17" fmla="*/ 1052052 h 1553497"/>
              <a:gd name="connsiteX18" fmla="*/ 2723536 w 5997678"/>
              <a:gd name="connsiteY18" fmla="*/ 963561 h 1553497"/>
              <a:gd name="connsiteX19" fmla="*/ 2743200 w 5997678"/>
              <a:gd name="connsiteY19" fmla="*/ 845574 h 1553497"/>
              <a:gd name="connsiteX20" fmla="*/ 2753033 w 5997678"/>
              <a:gd name="connsiteY20" fmla="*/ 776748 h 1553497"/>
              <a:gd name="connsiteX21" fmla="*/ 2782529 w 5997678"/>
              <a:gd name="connsiteY21" fmla="*/ 727587 h 1553497"/>
              <a:gd name="connsiteX22" fmla="*/ 2802194 w 5997678"/>
              <a:gd name="connsiteY22" fmla="*/ 609600 h 1553497"/>
              <a:gd name="connsiteX23" fmla="*/ 2821858 w 5997678"/>
              <a:gd name="connsiteY23" fmla="*/ 501445 h 1553497"/>
              <a:gd name="connsiteX24" fmla="*/ 2861187 w 5997678"/>
              <a:gd name="connsiteY24" fmla="*/ 216310 h 1553497"/>
              <a:gd name="connsiteX25" fmla="*/ 2880852 w 5997678"/>
              <a:gd name="connsiteY25" fmla="*/ 88490 h 1553497"/>
              <a:gd name="connsiteX26" fmla="*/ 2900516 w 5997678"/>
              <a:gd name="connsiteY26" fmla="*/ 29497 h 1553497"/>
              <a:gd name="connsiteX27" fmla="*/ 2920181 w 5997678"/>
              <a:gd name="connsiteY27" fmla="*/ 0 h 1553497"/>
              <a:gd name="connsiteX28" fmla="*/ 2969342 w 5997678"/>
              <a:gd name="connsiteY28" fmla="*/ 511277 h 1553497"/>
              <a:gd name="connsiteX29" fmla="*/ 3028336 w 5997678"/>
              <a:gd name="connsiteY29" fmla="*/ 796413 h 1553497"/>
              <a:gd name="connsiteX30" fmla="*/ 3048000 w 5997678"/>
              <a:gd name="connsiteY30" fmla="*/ 894735 h 1553497"/>
              <a:gd name="connsiteX31" fmla="*/ 3067665 w 5997678"/>
              <a:gd name="connsiteY31" fmla="*/ 924232 h 1553497"/>
              <a:gd name="connsiteX32" fmla="*/ 3087329 w 5997678"/>
              <a:gd name="connsiteY32" fmla="*/ 1012723 h 1553497"/>
              <a:gd name="connsiteX33" fmla="*/ 3097162 w 5997678"/>
              <a:gd name="connsiteY33" fmla="*/ 1042219 h 1553497"/>
              <a:gd name="connsiteX34" fmla="*/ 3126658 w 5997678"/>
              <a:gd name="connsiteY34" fmla="*/ 1071716 h 1553497"/>
              <a:gd name="connsiteX35" fmla="*/ 3195484 w 5997678"/>
              <a:gd name="connsiteY35" fmla="*/ 1081548 h 1553497"/>
              <a:gd name="connsiteX36" fmla="*/ 3372465 w 5997678"/>
              <a:gd name="connsiteY36" fmla="*/ 1042219 h 1553497"/>
              <a:gd name="connsiteX37" fmla="*/ 3401962 w 5997678"/>
              <a:gd name="connsiteY37" fmla="*/ 953729 h 1553497"/>
              <a:gd name="connsiteX38" fmla="*/ 3421626 w 5997678"/>
              <a:gd name="connsiteY38" fmla="*/ 835742 h 1553497"/>
              <a:gd name="connsiteX39" fmla="*/ 3451123 w 5997678"/>
              <a:gd name="connsiteY39" fmla="*/ 766916 h 1553497"/>
              <a:gd name="connsiteX40" fmla="*/ 3490452 w 5997678"/>
              <a:gd name="connsiteY40" fmla="*/ 678426 h 1553497"/>
              <a:gd name="connsiteX41" fmla="*/ 3519949 w 5997678"/>
              <a:gd name="connsiteY41" fmla="*/ 609600 h 1553497"/>
              <a:gd name="connsiteX42" fmla="*/ 3559278 w 5997678"/>
              <a:gd name="connsiteY42" fmla="*/ 619432 h 1553497"/>
              <a:gd name="connsiteX43" fmla="*/ 3598607 w 5997678"/>
              <a:gd name="connsiteY43" fmla="*/ 806245 h 1553497"/>
              <a:gd name="connsiteX44" fmla="*/ 3608439 w 5997678"/>
              <a:gd name="connsiteY44" fmla="*/ 884903 h 1553497"/>
              <a:gd name="connsiteX45" fmla="*/ 3628104 w 5997678"/>
              <a:gd name="connsiteY45" fmla="*/ 963561 h 1553497"/>
              <a:gd name="connsiteX46" fmla="*/ 3647768 w 5997678"/>
              <a:gd name="connsiteY46" fmla="*/ 993058 h 1553497"/>
              <a:gd name="connsiteX47" fmla="*/ 3657600 w 5997678"/>
              <a:gd name="connsiteY47" fmla="*/ 1022555 h 1553497"/>
              <a:gd name="connsiteX48" fmla="*/ 3706762 w 5997678"/>
              <a:gd name="connsiteY48" fmla="*/ 1111045 h 1553497"/>
              <a:gd name="connsiteX49" fmla="*/ 3814916 w 5997678"/>
              <a:gd name="connsiteY49" fmla="*/ 1120877 h 1553497"/>
              <a:gd name="connsiteX50" fmla="*/ 4601497 w 5997678"/>
              <a:gd name="connsiteY50" fmla="*/ 1101213 h 1553497"/>
              <a:gd name="connsiteX51" fmla="*/ 4768645 w 5997678"/>
              <a:gd name="connsiteY51" fmla="*/ 1091381 h 1553497"/>
              <a:gd name="connsiteX52" fmla="*/ 5034116 w 5997678"/>
              <a:gd name="connsiteY52" fmla="*/ 1071716 h 1553497"/>
              <a:gd name="connsiteX53" fmla="*/ 5997678 w 5997678"/>
              <a:gd name="connsiteY53" fmla="*/ 1071716 h 1553497"/>
              <a:gd name="connsiteX0" fmla="*/ 0 w 5997678"/>
              <a:gd name="connsiteY0" fmla="*/ 1160206 h 1553497"/>
              <a:gd name="connsiteX1" fmla="*/ 668594 w 5997678"/>
              <a:gd name="connsiteY1" fmla="*/ 1130710 h 1553497"/>
              <a:gd name="connsiteX2" fmla="*/ 707923 w 5997678"/>
              <a:gd name="connsiteY2" fmla="*/ 776748 h 1553497"/>
              <a:gd name="connsiteX3" fmla="*/ 737420 w 5997678"/>
              <a:gd name="connsiteY3" fmla="*/ 973393 h 1553497"/>
              <a:gd name="connsiteX4" fmla="*/ 747252 w 5997678"/>
              <a:gd name="connsiteY4" fmla="*/ 1091381 h 1553497"/>
              <a:gd name="connsiteX5" fmla="*/ 766916 w 5997678"/>
              <a:gd name="connsiteY5" fmla="*/ 1179871 h 1553497"/>
              <a:gd name="connsiteX6" fmla="*/ 786581 w 5997678"/>
              <a:gd name="connsiteY6" fmla="*/ 1347019 h 1553497"/>
              <a:gd name="connsiteX7" fmla="*/ 796413 w 5997678"/>
              <a:gd name="connsiteY7" fmla="*/ 1386348 h 1553497"/>
              <a:gd name="connsiteX8" fmla="*/ 855407 w 5997678"/>
              <a:gd name="connsiteY8" fmla="*/ 1553497 h 1553497"/>
              <a:gd name="connsiteX9" fmla="*/ 875071 w 5997678"/>
              <a:gd name="connsiteY9" fmla="*/ 1455174 h 1553497"/>
              <a:gd name="connsiteX10" fmla="*/ 894736 w 5997678"/>
              <a:gd name="connsiteY10" fmla="*/ 1376516 h 1553497"/>
              <a:gd name="connsiteX11" fmla="*/ 904568 w 5997678"/>
              <a:gd name="connsiteY11" fmla="*/ 1347019 h 1553497"/>
              <a:gd name="connsiteX12" fmla="*/ 914400 w 5997678"/>
              <a:gd name="connsiteY12" fmla="*/ 1288026 h 1553497"/>
              <a:gd name="connsiteX13" fmla="*/ 924233 w 5997678"/>
              <a:gd name="connsiteY13" fmla="*/ 1111045 h 1553497"/>
              <a:gd name="connsiteX14" fmla="*/ 973394 w 5997678"/>
              <a:gd name="connsiteY14" fmla="*/ 1101213 h 1553497"/>
              <a:gd name="connsiteX15" fmla="*/ 1120878 w 5997678"/>
              <a:gd name="connsiteY15" fmla="*/ 1111045 h 1553497"/>
              <a:gd name="connsiteX16" fmla="*/ 2694039 w 5997678"/>
              <a:gd name="connsiteY16" fmla="*/ 1091381 h 1553497"/>
              <a:gd name="connsiteX17" fmla="*/ 2713704 w 5997678"/>
              <a:gd name="connsiteY17" fmla="*/ 1052052 h 1553497"/>
              <a:gd name="connsiteX18" fmla="*/ 2723536 w 5997678"/>
              <a:gd name="connsiteY18" fmla="*/ 963561 h 1553497"/>
              <a:gd name="connsiteX19" fmla="*/ 2743200 w 5997678"/>
              <a:gd name="connsiteY19" fmla="*/ 845574 h 1553497"/>
              <a:gd name="connsiteX20" fmla="*/ 2753033 w 5997678"/>
              <a:gd name="connsiteY20" fmla="*/ 776748 h 1553497"/>
              <a:gd name="connsiteX21" fmla="*/ 2782529 w 5997678"/>
              <a:gd name="connsiteY21" fmla="*/ 727587 h 1553497"/>
              <a:gd name="connsiteX22" fmla="*/ 2802194 w 5997678"/>
              <a:gd name="connsiteY22" fmla="*/ 609600 h 1553497"/>
              <a:gd name="connsiteX23" fmla="*/ 2821858 w 5997678"/>
              <a:gd name="connsiteY23" fmla="*/ 501445 h 1553497"/>
              <a:gd name="connsiteX24" fmla="*/ 2861187 w 5997678"/>
              <a:gd name="connsiteY24" fmla="*/ 216310 h 1553497"/>
              <a:gd name="connsiteX25" fmla="*/ 2880852 w 5997678"/>
              <a:gd name="connsiteY25" fmla="*/ 88490 h 1553497"/>
              <a:gd name="connsiteX26" fmla="*/ 2900516 w 5997678"/>
              <a:gd name="connsiteY26" fmla="*/ 29497 h 1553497"/>
              <a:gd name="connsiteX27" fmla="*/ 2920181 w 5997678"/>
              <a:gd name="connsiteY27" fmla="*/ 0 h 1553497"/>
              <a:gd name="connsiteX28" fmla="*/ 2916959 w 5997678"/>
              <a:gd name="connsiteY28" fmla="*/ 54950 h 1553497"/>
              <a:gd name="connsiteX29" fmla="*/ 2969342 w 5997678"/>
              <a:gd name="connsiteY29" fmla="*/ 511277 h 1553497"/>
              <a:gd name="connsiteX30" fmla="*/ 3028336 w 5997678"/>
              <a:gd name="connsiteY30" fmla="*/ 796413 h 1553497"/>
              <a:gd name="connsiteX31" fmla="*/ 3048000 w 5997678"/>
              <a:gd name="connsiteY31" fmla="*/ 894735 h 1553497"/>
              <a:gd name="connsiteX32" fmla="*/ 3067665 w 5997678"/>
              <a:gd name="connsiteY32" fmla="*/ 924232 h 1553497"/>
              <a:gd name="connsiteX33" fmla="*/ 3087329 w 5997678"/>
              <a:gd name="connsiteY33" fmla="*/ 1012723 h 1553497"/>
              <a:gd name="connsiteX34" fmla="*/ 3097162 w 5997678"/>
              <a:gd name="connsiteY34" fmla="*/ 1042219 h 1553497"/>
              <a:gd name="connsiteX35" fmla="*/ 3126658 w 5997678"/>
              <a:gd name="connsiteY35" fmla="*/ 1071716 h 1553497"/>
              <a:gd name="connsiteX36" fmla="*/ 3195484 w 5997678"/>
              <a:gd name="connsiteY36" fmla="*/ 1081548 h 1553497"/>
              <a:gd name="connsiteX37" fmla="*/ 3372465 w 5997678"/>
              <a:gd name="connsiteY37" fmla="*/ 1042219 h 1553497"/>
              <a:gd name="connsiteX38" fmla="*/ 3401962 w 5997678"/>
              <a:gd name="connsiteY38" fmla="*/ 953729 h 1553497"/>
              <a:gd name="connsiteX39" fmla="*/ 3421626 w 5997678"/>
              <a:gd name="connsiteY39" fmla="*/ 835742 h 1553497"/>
              <a:gd name="connsiteX40" fmla="*/ 3451123 w 5997678"/>
              <a:gd name="connsiteY40" fmla="*/ 766916 h 1553497"/>
              <a:gd name="connsiteX41" fmla="*/ 3490452 w 5997678"/>
              <a:gd name="connsiteY41" fmla="*/ 678426 h 1553497"/>
              <a:gd name="connsiteX42" fmla="*/ 3519949 w 5997678"/>
              <a:gd name="connsiteY42" fmla="*/ 609600 h 1553497"/>
              <a:gd name="connsiteX43" fmla="*/ 3559278 w 5997678"/>
              <a:gd name="connsiteY43" fmla="*/ 619432 h 1553497"/>
              <a:gd name="connsiteX44" fmla="*/ 3598607 w 5997678"/>
              <a:gd name="connsiteY44" fmla="*/ 806245 h 1553497"/>
              <a:gd name="connsiteX45" fmla="*/ 3608439 w 5997678"/>
              <a:gd name="connsiteY45" fmla="*/ 884903 h 1553497"/>
              <a:gd name="connsiteX46" fmla="*/ 3628104 w 5997678"/>
              <a:gd name="connsiteY46" fmla="*/ 963561 h 1553497"/>
              <a:gd name="connsiteX47" fmla="*/ 3647768 w 5997678"/>
              <a:gd name="connsiteY47" fmla="*/ 993058 h 1553497"/>
              <a:gd name="connsiteX48" fmla="*/ 3657600 w 5997678"/>
              <a:gd name="connsiteY48" fmla="*/ 1022555 h 1553497"/>
              <a:gd name="connsiteX49" fmla="*/ 3706762 w 5997678"/>
              <a:gd name="connsiteY49" fmla="*/ 1111045 h 1553497"/>
              <a:gd name="connsiteX50" fmla="*/ 3814916 w 5997678"/>
              <a:gd name="connsiteY50" fmla="*/ 1120877 h 1553497"/>
              <a:gd name="connsiteX51" fmla="*/ 4601497 w 5997678"/>
              <a:gd name="connsiteY51" fmla="*/ 1101213 h 1553497"/>
              <a:gd name="connsiteX52" fmla="*/ 4768645 w 5997678"/>
              <a:gd name="connsiteY52" fmla="*/ 1091381 h 1553497"/>
              <a:gd name="connsiteX53" fmla="*/ 5034116 w 5997678"/>
              <a:gd name="connsiteY53" fmla="*/ 1071716 h 1553497"/>
              <a:gd name="connsiteX54" fmla="*/ 5997678 w 5997678"/>
              <a:gd name="connsiteY54" fmla="*/ 1071716 h 155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997678" h="1553497">
                <a:moveTo>
                  <a:pt x="0" y="1160206"/>
                </a:moveTo>
                <a:cubicBezTo>
                  <a:pt x="222865" y="1150374"/>
                  <a:pt x="485465" y="1258104"/>
                  <a:pt x="668594" y="1130710"/>
                </a:cubicBezTo>
                <a:cubicBezTo>
                  <a:pt x="805271" y="1035631"/>
                  <a:pt x="605187" y="468542"/>
                  <a:pt x="707923" y="776748"/>
                </a:cubicBezTo>
                <a:cubicBezTo>
                  <a:pt x="719329" y="845187"/>
                  <a:pt x="728991" y="900342"/>
                  <a:pt x="737420" y="973393"/>
                </a:cubicBezTo>
                <a:cubicBezTo>
                  <a:pt x="741944" y="1012599"/>
                  <a:pt x="742641" y="1052186"/>
                  <a:pt x="747252" y="1091381"/>
                </a:cubicBezTo>
                <a:cubicBezTo>
                  <a:pt x="750026" y="1114958"/>
                  <a:pt x="760881" y="1155731"/>
                  <a:pt x="766916" y="1179871"/>
                </a:cubicBezTo>
                <a:cubicBezTo>
                  <a:pt x="772189" y="1232595"/>
                  <a:pt x="776922" y="1293894"/>
                  <a:pt x="786581" y="1347019"/>
                </a:cubicBezTo>
                <a:cubicBezTo>
                  <a:pt x="788998" y="1360314"/>
                  <a:pt x="792382" y="1373450"/>
                  <a:pt x="796413" y="1386348"/>
                </a:cubicBezTo>
                <a:cubicBezTo>
                  <a:pt x="828492" y="1489000"/>
                  <a:pt x="825808" y="1479501"/>
                  <a:pt x="855407" y="1553497"/>
                </a:cubicBezTo>
                <a:cubicBezTo>
                  <a:pt x="861962" y="1520723"/>
                  <a:pt x="866964" y="1487599"/>
                  <a:pt x="875071" y="1455174"/>
                </a:cubicBezTo>
                <a:cubicBezTo>
                  <a:pt x="881626" y="1428955"/>
                  <a:pt x="886190" y="1402155"/>
                  <a:pt x="894736" y="1376516"/>
                </a:cubicBezTo>
                <a:cubicBezTo>
                  <a:pt x="898013" y="1366684"/>
                  <a:pt x="902320" y="1357136"/>
                  <a:pt x="904568" y="1347019"/>
                </a:cubicBezTo>
                <a:cubicBezTo>
                  <a:pt x="908893" y="1327558"/>
                  <a:pt x="911123" y="1307690"/>
                  <a:pt x="914400" y="1288026"/>
                </a:cubicBezTo>
                <a:cubicBezTo>
                  <a:pt x="917678" y="1229032"/>
                  <a:pt x="906441" y="1167387"/>
                  <a:pt x="924233" y="1111045"/>
                </a:cubicBezTo>
                <a:cubicBezTo>
                  <a:pt x="929265" y="1095109"/>
                  <a:pt x="956682" y="1101213"/>
                  <a:pt x="973394" y="1101213"/>
                </a:cubicBezTo>
                <a:cubicBezTo>
                  <a:pt x="1022664" y="1101213"/>
                  <a:pt x="1071717" y="1107768"/>
                  <a:pt x="1120878" y="1111045"/>
                </a:cubicBezTo>
                <a:cubicBezTo>
                  <a:pt x="1645265" y="1104490"/>
                  <a:pt x="2169970" y="1110791"/>
                  <a:pt x="2694039" y="1091381"/>
                </a:cubicBezTo>
                <a:cubicBezTo>
                  <a:pt x="2708686" y="1090839"/>
                  <a:pt x="2710408" y="1066334"/>
                  <a:pt x="2713704" y="1052052"/>
                </a:cubicBezTo>
                <a:cubicBezTo>
                  <a:pt x="2720378" y="1023134"/>
                  <a:pt x="2720068" y="993036"/>
                  <a:pt x="2723536" y="963561"/>
                </a:cubicBezTo>
                <a:cubicBezTo>
                  <a:pt x="2749000" y="747112"/>
                  <a:pt x="2719822" y="974148"/>
                  <a:pt x="2743200" y="845574"/>
                </a:cubicBezTo>
                <a:cubicBezTo>
                  <a:pt x="2747346" y="822773"/>
                  <a:pt x="2745704" y="798734"/>
                  <a:pt x="2753033" y="776748"/>
                </a:cubicBezTo>
                <a:cubicBezTo>
                  <a:pt x="2759076" y="758618"/>
                  <a:pt x="2772697" y="743974"/>
                  <a:pt x="2782529" y="727587"/>
                </a:cubicBezTo>
                <a:cubicBezTo>
                  <a:pt x="2799838" y="641051"/>
                  <a:pt x="2785935" y="715285"/>
                  <a:pt x="2802194" y="609600"/>
                </a:cubicBezTo>
                <a:cubicBezTo>
                  <a:pt x="2810580" y="555086"/>
                  <a:pt x="2811631" y="552581"/>
                  <a:pt x="2821858" y="501445"/>
                </a:cubicBezTo>
                <a:cubicBezTo>
                  <a:pt x="2861029" y="90161"/>
                  <a:pt x="2818132" y="431584"/>
                  <a:pt x="2861187" y="216310"/>
                </a:cubicBezTo>
                <a:cubicBezTo>
                  <a:pt x="2867420" y="185147"/>
                  <a:pt x="2872733" y="120968"/>
                  <a:pt x="2880852" y="88490"/>
                </a:cubicBezTo>
                <a:cubicBezTo>
                  <a:pt x="2885879" y="68381"/>
                  <a:pt x="2892098" y="48438"/>
                  <a:pt x="2900516" y="29497"/>
                </a:cubicBezTo>
                <a:cubicBezTo>
                  <a:pt x="2905315" y="18698"/>
                  <a:pt x="2913626" y="9832"/>
                  <a:pt x="2920181" y="0"/>
                </a:cubicBezTo>
                <a:cubicBezTo>
                  <a:pt x="2936568" y="14074"/>
                  <a:pt x="2908766" y="-30263"/>
                  <a:pt x="2916959" y="54950"/>
                </a:cubicBezTo>
                <a:cubicBezTo>
                  <a:pt x="2925152" y="140163"/>
                  <a:pt x="2950779" y="387700"/>
                  <a:pt x="2969342" y="511277"/>
                </a:cubicBezTo>
                <a:cubicBezTo>
                  <a:pt x="2987905" y="634854"/>
                  <a:pt x="2993240" y="691127"/>
                  <a:pt x="3028336" y="796413"/>
                </a:cubicBezTo>
                <a:cubicBezTo>
                  <a:pt x="3030554" y="809720"/>
                  <a:pt x="3040000" y="876069"/>
                  <a:pt x="3048000" y="894735"/>
                </a:cubicBezTo>
                <a:cubicBezTo>
                  <a:pt x="3052655" y="905597"/>
                  <a:pt x="3061110" y="914400"/>
                  <a:pt x="3067665" y="924232"/>
                </a:cubicBezTo>
                <a:cubicBezTo>
                  <a:pt x="3074421" y="958013"/>
                  <a:pt x="3078074" y="980333"/>
                  <a:pt x="3087329" y="1012723"/>
                </a:cubicBezTo>
                <a:cubicBezTo>
                  <a:pt x="3090176" y="1022688"/>
                  <a:pt x="3091413" y="1033596"/>
                  <a:pt x="3097162" y="1042219"/>
                </a:cubicBezTo>
                <a:cubicBezTo>
                  <a:pt x="3104875" y="1053788"/>
                  <a:pt x="3113748" y="1066552"/>
                  <a:pt x="3126658" y="1071716"/>
                </a:cubicBezTo>
                <a:cubicBezTo>
                  <a:pt x="3148175" y="1080323"/>
                  <a:pt x="3172542" y="1078271"/>
                  <a:pt x="3195484" y="1081548"/>
                </a:cubicBezTo>
                <a:cubicBezTo>
                  <a:pt x="3254478" y="1068438"/>
                  <a:pt x="3317355" y="1067018"/>
                  <a:pt x="3372465" y="1042219"/>
                </a:cubicBezTo>
                <a:cubicBezTo>
                  <a:pt x="3381651" y="1038085"/>
                  <a:pt x="3399713" y="966099"/>
                  <a:pt x="3401962" y="953729"/>
                </a:cubicBezTo>
                <a:cubicBezTo>
                  <a:pt x="3413064" y="892672"/>
                  <a:pt x="3408038" y="890096"/>
                  <a:pt x="3421626" y="835742"/>
                </a:cubicBezTo>
                <a:cubicBezTo>
                  <a:pt x="3432177" y="793539"/>
                  <a:pt x="3432361" y="813820"/>
                  <a:pt x="3451123" y="766916"/>
                </a:cubicBezTo>
                <a:cubicBezTo>
                  <a:pt x="3486226" y="679160"/>
                  <a:pt x="3452618" y="735176"/>
                  <a:pt x="3490452" y="678426"/>
                </a:cubicBezTo>
                <a:cubicBezTo>
                  <a:pt x="3493268" y="667161"/>
                  <a:pt x="3501430" y="615773"/>
                  <a:pt x="3519949" y="609600"/>
                </a:cubicBezTo>
                <a:cubicBezTo>
                  <a:pt x="3532769" y="605327"/>
                  <a:pt x="3546168" y="616155"/>
                  <a:pt x="3559278" y="619432"/>
                </a:cubicBezTo>
                <a:cubicBezTo>
                  <a:pt x="3582727" y="689781"/>
                  <a:pt x="3583952" y="688999"/>
                  <a:pt x="3598607" y="806245"/>
                </a:cubicBezTo>
                <a:cubicBezTo>
                  <a:pt x="3601884" y="832464"/>
                  <a:pt x="3603569" y="858932"/>
                  <a:pt x="3608439" y="884903"/>
                </a:cubicBezTo>
                <a:cubicBezTo>
                  <a:pt x="3613420" y="911466"/>
                  <a:pt x="3613113" y="941074"/>
                  <a:pt x="3628104" y="963561"/>
                </a:cubicBezTo>
                <a:cubicBezTo>
                  <a:pt x="3634659" y="973393"/>
                  <a:pt x="3642483" y="982489"/>
                  <a:pt x="3647768" y="993058"/>
                </a:cubicBezTo>
                <a:cubicBezTo>
                  <a:pt x="3652403" y="1002328"/>
                  <a:pt x="3655086" y="1012500"/>
                  <a:pt x="3657600" y="1022555"/>
                </a:cubicBezTo>
                <a:cubicBezTo>
                  <a:pt x="3666359" y="1057591"/>
                  <a:pt x="3660841" y="1095738"/>
                  <a:pt x="3706762" y="1111045"/>
                </a:cubicBezTo>
                <a:cubicBezTo>
                  <a:pt x="3741104" y="1122492"/>
                  <a:pt x="3778865" y="1117600"/>
                  <a:pt x="3814916" y="1120877"/>
                </a:cubicBezTo>
                <a:cubicBezTo>
                  <a:pt x="4111867" y="1115055"/>
                  <a:pt x="4319697" y="1113465"/>
                  <a:pt x="4601497" y="1101213"/>
                </a:cubicBezTo>
                <a:cubicBezTo>
                  <a:pt x="4657257" y="1098789"/>
                  <a:pt x="4712997" y="1095662"/>
                  <a:pt x="4768645" y="1091381"/>
                </a:cubicBezTo>
                <a:cubicBezTo>
                  <a:pt x="4918243" y="1079873"/>
                  <a:pt x="4822757" y="1073538"/>
                  <a:pt x="5034116" y="1071716"/>
                </a:cubicBezTo>
                <a:lnTo>
                  <a:pt x="5997678" y="1071716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1" name="PoljeZBesedilom 10">
            <a:extLst>
              <a:ext uri="{FF2B5EF4-FFF2-40B4-BE49-F238E27FC236}">
                <a16:creationId xmlns:a16="http://schemas.microsoft.com/office/drawing/2014/main" id="{F904BA3C-F992-2DB7-7251-0836DE482B80}"/>
              </a:ext>
            </a:extLst>
          </p:cNvPr>
          <p:cNvSpPr txBox="1"/>
          <p:nvPr/>
        </p:nvSpPr>
        <p:spPr>
          <a:xfrm>
            <a:off x="3028335" y="254193"/>
            <a:ext cx="11208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PSMA I&amp;T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PoljeZBesedilom 12">
            <a:extLst>
              <a:ext uri="{FF2B5EF4-FFF2-40B4-BE49-F238E27FC236}">
                <a16:creationId xmlns:a16="http://schemas.microsoft.com/office/drawing/2014/main" id="{A1896F72-CB9D-B0C3-1D9A-DE2E2246746A}"/>
              </a:ext>
            </a:extLst>
          </p:cNvPr>
          <p:cNvSpPr txBox="1"/>
          <p:nvPr/>
        </p:nvSpPr>
        <p:spPr>
          <a:xfrm>
            <a:off x="3500283" y="763275"/>
            <a:ext cx="17009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3000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nat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Lu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-PSMA I&amp;T 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15" name="Raven puščični povezovalnik 14">
            <a:extLst>
              <a:ext uri="{FF2B5EF4-FFF2-40B4-BE49-F238E27FC236}">
                <a16:creationId xmlns:a16="http://schemas.microsoft.com/office/drawing/2014/main" id="{451B72E0-3F93-AA1E-31F8-B4015A442951}"/>
              </a:ext>
            </a:extLst>
          </p:cNvPr>
          <p:cNvCxnSpPr/>
          <p:nvPr/>
        </p:nvCxnSpPr>
        <p:spPr>
          <a:xfrm>
            <a:off x="3185652" y="1972519"/>
            <a:ext cx="116512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PoljeZBesedilom 15">
            <a:extLst>
              <a:ext uri="{FF2B5EF4-FFF2-40B4-BE49-F238E27FC236}">
                <a16:creationId xmlns:a16="http://schemas.microsoft.com/office/drawing/2014/main" id="{93D3DB1D-8C27-39B2-1922-A7E5DF6A4CF9}"/>
              </a:ext>
            </a:extLst>
          </p:cNvPr>
          <p:cNvSpPr txBox="1"/>
          <p:nvPr/>
        </p:nvSpPr>
        <p:spPr>
          <a:xfrm>
            <a:off x="2917722" y="2034809"/>
            <a:ext cx="17009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resolution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: &gt;2</a:t>
            </a:r>
          </a:p>
        </p:txBody>
      </p:sp>
      <p:sp>
        <p:nvSpPr>
          <p:cNvPr id="17" name="PoljeZBesedilom 16">
            <a:extLst>
              <a:ext uri="{FF2B5EF4-FFF2-40B4-BE49-F238E27FC236}">
                <a16:creationId xmlns:a16="http://schemas.microsoft.com/office/drawing/2014/main" id="{954D6FA6-EA67-0B98-34C0-BE1D9D17B938}"/>
              </a:ext>
            </a:extLst>
          </p:cNvPr>
          <p:cNvSpPr txBox="1"/>
          <p:nvPr/>
        </p:nvSpPr>
        <p:spPr>
          <a:xfrm>
            <a:off x="633801" y="836034"/>
            <a:ext cx="245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reference </a:t>
            </a:r>
            <a:r>
              <a:rPr kumimoji="0" lang="sl-SI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solution</a:t>
            </a: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d</a:t>
            </a:r>
            <a:endParaRPr kumimoji="0" lang="sl-SI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9" name="PoljeZBesedilom 18">
            <a:extLst>
              <a:ext uri="{FF2B5EF4-FFF2-40B4-BE49-F238E27FC236}">
                <a16:creationId xmlns:a16="http://schemas.microsoft.com/office/drawing/2014/main" id="{880A0BDF-932C-792D-88A4-B1DAFABAD1AA}"/>
              </a:ext>
            </a:extLst>
          </p:cNvPr>
          <p:cNvSpPr txBox="1"/>
          <p:nvPr/>
        </p:nvSpPr>
        <p:spPr>
          <a:xfrm>
            <a:off x="573957" y="3378372"/>
            <a:ext cx="245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reference </a:t>
            </a:r>
            <a:r>
              <a:rPr kumimoji="0" lang="sl-SI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solution</a:t>
            </a: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c</a:t>
            </a:r>
          </a:p>
        </p:txBody>
      </p:sp>
      <p:sp>
        <p:nvSpPr>
          <p:cNvPr id="30" name="Prostoročno: oblika 29">
            <a:extLst>
              <a:ext uri="{FF2B5EF4-FFF2-40B4-BE49-F238E27FC236}">
                <a16:creationId xmlns:a16="http://schemas.microsoft.com/office/drawing/2014/main" id="{1685EEDC-0BC7-C6EF-94B0-397E976058FC}"/>
              </a:ext>
            </a:extLst>
          </p:cNvPr>
          <p:cNvSpPr/>
          <p:nvPr/>
        </p:nvSpPr>
        <p:spPr>
          <a:xfrm>
            <a:off x="778355" y="2804558"/>
            <a:ext cx="5860025" cy="1720645"/>
          </a:xfrm>
          <a:custGeom>
            <a:avLst/>
            <a:gdLst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517058 w 5978013"/>
              <a:gd name="connsiteY10" fmla="*/ 1582993 h 1720645"/>
              <a:gd name="connsiteX11" fmla="*/ 2536722 w 5978013"/>
              <a:gd name="connsiteY11" fmla="*/ 1514168 h 1720645"/>
              <a:gd name="connsiteX12" fmla="*/ 2556387 w 5978013"/>
              <a:gd name="connsiteY12" fmla="*/ 1484671 h 1720645"/>
              <a:gd name="connsiteX13" fmla="*/ 2566219 w 5978013"/>
              <a:gd name="connsiteY13" fmla="*/ 1455174 h 1720645"/>
              <a:gd name="connsiteX14" fmla="*/ 2585884 w 5978013"/>
              <a:gd name="connsiteY14" fmla="*/ 1307690 h 1720645"/>
              <a:gd name="connsiteX15" fmla="*/ 2605548 w 5978013"/>
              <a:gd name="connsiteY15" fmla="*/ 1238864 h 1720645"/>
              <a:gd name="connsiteX16" fmla="*/ 2615380 w 5978013"/>
              <a:gd name="connsiteY16" fmla="*/ 1179871 h 1720645"/>
              <a:gd name="connsiteX17" fmla="*/ 2625213 w 5978013"/>
              <a:gd name="connsiteY17" fmla="*/ 1140542 h 1720645"/>
              <a:gd name="connsiteX18" fmla="*/ 2644877 w 5978013"/>
              <a:gd name="connsiteY18" fmla="*/ 1012722 h 1720645"/>
              <a:gd name="connsiteX19" fmla="*/ 2674374 w 5978013"/>
              <a:gd name="connsiteY19" fmla="*/ 934064 h 1720645"/>
              <a:gd name="connsiteX20" fmla="*/ 2684206 w 5978013"/>
              <a:gd name="connsiteY20" fmla="*/ 776748 h 1720645"/>
              <a:gd name="connsiteX21" fmla="*/ 2703871 w 5978013"/>
              <a:gd name="connsiteY21" fmla="*/ 629264 h 1720645"/>
              <a:gd name="connsiteX22" fmla="*/ 2713703 w 5978013"/>
              <a:gd name="connsiteY22" fmla="*/ 452284 h 1720645"/>
              <a:gd name="connsiteX23" fmla="*/ 2733368 w 5978013"/>
              <a:gd name="connsiteY23" fmla="*/ 403122 h 1720645"/>
              <a:gd name="connsiteX24" fmla="*/ 2743200 w 5978013"/>
              <a:gd name="connsiteY24" fmla="*/ 344129 h 1720645"/>
              <a:gd name="connsiteX25" fmla="*/ 2762864 w 5978013"/>
              <a:gd name="connsiteY25" fmla="*/ 275303 h 1720645"/>
              <a:gd name="connsiteX26" fmla="*/ 2772697 w 5978013"/>
              <a:gd name="connsiteY26" fmla="*/ 157316 h 1720645"/>
              <a:gd name="connsiteX27" fmla="*/ 2802193 w 5978013"/>
              <a:gd name="connsiteY27" fmla="*/ 0 h 1720645"/>
              <a:gd name="connsiteX28" fmla="*/ 2812026 w 5978013"/>
              <a:gd name="connsiteY28" fmla="*/ 147484 h 1720645"/>
              <a:gd name="connsiteX29" fmla="*/ 2821858 w 5978013"/>
              <a:gd name="connsiteY29" fmla="*/ 206477 h 1720645"/>
              <a:gd name="connsiteX30" fmla="*/ 2851355 w 5978013"/>
              <a:gd name="connsiteY30" fmla="*/ 452284 h 1720645"/>
              <a:gd name="connsiteX31" fmla="*/ 2861187 w 5978013"/>
              <a:gd name="connsiteY31" fmla="*/ 521110 h 1720645"/>
              <a:gd name="connsiteX32" fmla="*/ 2890684 w 5978013"/>
              <a:gd name="connsiteY32" fmla="*/ 629264 h 1720645"/>
              <a:gd name="connsiteX33" fmla="*/ 2910348 w 5978013"/>
              <a:gd name="connsiteY33" fmla="*/ 766916 h 1720645"/>
              <a:gd name="connsiteX34" fmla="*/ 2930013 w 5978013"/>
              <a:gd name="connsiteY34" fmla="*/ 875071 h 1720645"/>
              <a:gd name="connsiteX35" fmla="*/ 2939845 w 5978013"/>
              <a:gd name="connsiteY35" fmla="*/ 983226 h 1720645"/>
              <a:gd name="connsiteX36" fmla="*/ 2959510 w 5978013"/>
              <a:gd name="connsiteY36" fmla="*/ 1101213 h 1720645"/>
              <a:gd name="connsiteX37" fmla="*/ 2979174 w 5978013"/>
              <a:gd name="connsiteY37" fmla="*/ 1573161 h 1720645"/>
              <a:gd name="connsiteX38" fmla="*/ 3018503 w 5978013"/>
              <a:gd name="connsiteY38" fmla="*/ 1641987 h 1720645"/>
              <a:gd name="connsiteX39" fmla="*/ 3195484 w 5978013"/>
              <a:gd name="connsiteY39" fmla="*/ 1632155 h 1720645"/>
              <a:gd name="connsiteX40" fmla="*/ 3254477 w 5978013"/>
              <a:gd name="connsiteY40" fmla="*/ 1622322 h 1720645"/>
              <a:gd name="connsiteX41" fmla="*/ 3333135 w 5978013"/>
              <a:gd name="connsiteY41" fmla="*/ 1612490 h 1720645"/>
              <a:gd name="connsiteX42" fmla="*/ 3421626 w 5978013"/>
              <a:gd name="connsiteY42" fmla="*/ 1592826 h 1720645"/>
              <a:gd name="connsiteX43" fmla="*/ 3470787 w 5978013"/>
              <a:gd name="connsiteY43" fmla="*/ 1582993 h 1720645"/>
              <a:gd name="connsiteX44" fmla="*/ 3834580 w 5978013"/>
              <a:gd name="connsiteY44" fmla="*/ 1573161 h 1720645"/>
              <a:gd name="connsiteX45" fmla="*/ 4021393 w 5978013"/>
              <a:gd name="connsiteY45" fmla="*/ 1563329 h 1720645"/>
              <a:gd name="connsiteX46" fmla="*/ 5004619 w 5978013"/>
              <a:gd name="connsiteY46" fmla="*/ 1553497 h 1720645"/>
              <a:gd name="connsiteX47" fmla="*/ 5270090 w 5978013"/>
              <a:gd name="connsiteY47" fmla="*/ 1573161 h 1720645"/>
              <a:gd name="connsiteX48" fmla="*/ 5555226 w 5978013"/>
              <a:gd name="connsiteY48" fmla="*/ 1582993 h 1720645"/>
              <a:gd name="connsiteX49" fmla="*/ 5978013 w 5978013"/>
              <a:gd name="connsiteY49" fmla="*/ 1602658 h 1720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978013" h="1720645">
                <a:moveTo>
                  <a:pt x="0" y="1622322"/>
                </a:moveTo>
                <a:cubicBezTo>
                  <a:pt x="224591" y="1667244"/>
                  <a:pt x="157542" y="1656887"/>
                  <a:pt x="619432" y="1641987"/>
                </a:cubicBezTo>
                <a:cubicBezTo>
                  <a:pt x="635811" y="1641459"/>
                  <a:pt x="645651" y="1622322"/>
                  <a:pt x="658761" y="1612490"/>
                </a:cubicBezTo>
                <a:cubicBezTo>
                  <a:pt x="665316" y="1589548"/>
                  <a:pt x="654566" y="1543664"/>
                  <a:pt x="678426" y="1543664"/>
                </a:cubicBezTo>
                <a:cubicBezTo>
                  <a:pt x="701601" y="1543664"/>
                  <a:pt x="684734" y="1589585"/>
                  <a:pt x="688258" y="1612490"/>
                </a:cubicBezTo>
                <a:cubicBezTo>
                  <a:pt x="696644" y="1667004"/>
                  <a:pt x="697695" y="1669509"/>
                  <a:pt x="707922" y="1720645"/>
                </a:cubicBezTo>
                <a:cubicBezTo>
                  <a:pt x="721032" y="1694426"/>
                  <a:pt x="733214" y="1667722"/>
                  <a:pt x="747251" y="1641987"/>
                </a:cubicBezTo>
                <a:cubicBezTo>
                  <a:pt x="752910" y="1631613"/>
                  <a:pt x="756656" y="1618353"/>
                  <a:pt x="766916" y="1612490"/>
                </a:cubicBezTo>
                <a:cubicBezTo>
                  <a:pt x="781426" y="1604199"/>
                  <a:pt x="799371" y="1603076"/>
                  <a:pt x="816077" y="1602658"/>
                </a:cubicBezTo>
                <a:cubicBezTo>
                  <a:pt x="1061829" y="1596514"/>
                  <a:pt x="1307685" y="1595668"/>
                  <a:pt x="1553497" y="1592826"/>
                </a:cubicBezTo>
                <a:lnTo>
                  <a:pt x="2517058" y="1582993"/>
                </a:lnTo>
                <a:cubicBezTo>
                  <a:pt x="2523613" y="1560051"/>
                  <a:pt x="2527861" y="1536321"/>
                  <a:pt x="2536722" y="1514168"/>
                </a:cubicBezTo>
                <a:cubicBezTo>
                  <a:pt x="2541111" y="1503196"/>
                  <a:pt x="2551102" y="1495240"/>
                  <a:pt x="2556387" y="1484671"/>
                </a:cubicBezTo>
                <a:cubicBezTo>
                  <a:pt x="2561022" y="1475401"/>
                  <a:pt x="2562942" y="1465006"/>
                  <a:pt x="2566219" y="1455174"/>
                </a:cubicBezTo>
                <a:cubicBezTo>
                  <a:pt x="2572774" y="1406013"/>
                  <a:pt x="2577012" y="1356486"/>
                  <a:pt x="2585884" y="1307690"/>
                </a:cubicBezTo>
                <a:cubicBezTo>
                  <a:pt x="2590152" y="1284215"/>
                  <a:pt x="2600183" y="1262113"/>
                  <a:pt x="2605548" y="1238864"/>
                </a:cubicBezTo>
                <a:cubicBezTo>
                  <a:pt x="2610031" y="1219439"/>
                  <a:pt x="2611470" y="1199419"/>
                  <a:pt x="2615380" y="1179871"/>
                </a:cubicBezTo>
                <a:cubicBezTo>
                  <a:pt x="2618030" y="1166620"/>
                  <a:pt x="2622796" y="1153837"/>
                  <a:pt x="2625213" y="1140542"/>
                </a:cubicBezTo>
                <a:cubicBezTo>
                  <a:pt x="2627530" y="1127800"/>
                  <a:pt x="2640125" y="1029353"/>
                  <a:pt x="2644877" y="1012722"/>
                </a:cubicBezTo>
                <a:cubicBezTo>
                  <a:pt x="2652570" y="985797"/>
                  <a:pt x="2664542" y="960283"/>
                  <a:pt x="2674374" y="934064"/>
                </a:cubicBezTo>
                <a:cubicBezTo>
                  <a:pt x="2677651" y="881625"/>
                  <a:pt x="2679843" y="829107"/>
                  <a:pt x="2684206" y="776748"/>
                </a:cubicBezTo>
                <a:cubicBezTo>
                  <a:pt x="2686746" y="746272"/>
                  <a:pt x="2699220" y="661821"/>
                  <a:pt x="2703871" y="629264"/>
                </a:cubicBezTo>
                <a:cubicBezTo>
                  <a:pt x="2707148" y="570271"/>
                  <a:pt x="2706061" y="510872"/>
                  <a:pt x="2713703" y="452284"/>
                </a:cubicBezTo>
                <a:cubicBezTo>
                  <a:pt x="2715986" y="434783"/>
                  <a:pt x="2728724" y="420150"/>
                  <a:pt x="2733368" y="403122"/>
                </a:cubicBezTo>
                <a:cubicBezTo>
                  <a:pt x="2738613" y="383889"/>
                  <a:pt x="2738717" y="363554"/>
                  <a:pt x="2743200" y="344129"/>
                </a:cubicBezTo>
                <a:cubicBezTo>
                  <a:pt x="2748565" y="320880"/>
                  <a:pt x="2756309" y="298245"/>
                  <a:pt x="2762864" y="275303"/>
                </a:cubicBezTo>
                <a:cubicBezTo>
                  <a:pt x="2766142" y="235974"/>
                  <a:pt x="2767802" y="196477"/>
                  <a:pt x="2772697" y="157316"/>
                </a:cubicBezTo>
                <a:cubicBezTo>
                  <a:pt x="2783640" y="69769"/>
                  <a:pt x="2786399" y="63176"/>
                  <a:pt x="2802193" y="0"/>
                </a:cubicBezTo>
                <a:cubicBezTo>
                  <a:pt x="2805471" y="49161"/>
                  <a:pt x="2807355" y="98435"/>
                  <a:pt x="2812026" y="147484"/>
                </a:cubicBezTo>
                <a:cubicBezTo>
                  <a:pt x="2813916" y="167330"/>
                  <a:pt x="2820268" y="186605"/>
                  <a:pt x="2821858" y="206477"/>
                </a:cubicBezTo>
                <a:cubicBezTo>
                  <a:pt x="2840252" y="436407"/>
                  <a:pt x="2809487" y="326681"/>
                  <a:pt x="2851355" y="452284"/>
                </a:cubicBezTo>
                <a:cubicBezTo>
                  <a:pt x="2854632" y="475226"/>
                  <a:pt x="2855976" y="498529"/>
                  <a:pt x="2861187" y="521110"/>
                </a:cubicBezTo>
                <a:cubicBezTo>
                  <a:pt x="2907261" y="720770"/>
                  <a:pt x="2859753" y="459149"/>
                  <a:pt x="2890684" y="629264"/>
                </a:cubicBezTo>
                <a:cubicBezTo>
                  <a:pt x="2906320" y="715261"/>
                  <a:pt x="2896108" y="667231"/>
                  <a:pt x="2910348" y="766916"/>
                </a:cubicBezTo>
                <a:cubicBezTo>
                  <a:pt x="2916640" y="810958"/>
                  <a:pt x="2921541" y="832713"/>
                  <a:pt x="2930013" y="875071"/>
                </a:cubicBezTo>
                <a:cubicBezTo>
                  <a:pt x="2933290" y="911123"/>
                  <a:pt x="2935847" y="947247"/>
                  <a:pt x="2939845" y="983226"/>
                </a:cubicBezTo>
                <a:cubicBezTo>
                  <a:pt x="2945943" y="1038111"/>
                  <a:pt x="2949529" y="1051310"/>
                  <a:pt x="2959510" y="1101213"/>
                </a:cubicBezTo>
                <a:cubicBezTo>
                  <a:pt x="2966065" y="1258529"/>
                  <a:pt x="2970276" y="1415960"/>
                  <a:pt x="2979174" y="1573161"/>
                </a:cubicBezTo>
                <a:cubicBezTo>
                  <a:pt x="2982271" y="1627874"/>
                  <a:pt x="2981503" y="1617320"/>
                  <a:pt x="3018503" y="1641987"/>
                </a:cubicBezTo>
                <a:cubicBezTo>
                  <a:pt x="3077497" y="1638710"/>
                  <a:pt x="3136603" y="1637062"/>
                  <a:pt x="3195484" y="1632155"/>
                </a:cubicBezTo>
                <a:cubicBezTo>
                  <a:pt x="3215351" y="1630499"/>
                  <a:pt x="3234742" y="1625141"/>
                  <a:pt x="3254477" y="1622322"/>
                </a:cubicBezTo>
                <a:cubicBezTo>
                  <a:pt x="3280635" y="1618585"/>
                  <a:pt x="3307019" y="1616508"/>
                  <a:pt x="3333135" y="1612490"/>
                </a:cubicBezTo>
                <a:cubicBezTo>
                  <a:pt x="3381317" y="1605078"/>
                  <a:pt x="3377591" y="1602612"/>
                  <a:pt x="3421626" y="1592826"/>
                </a:cubicBezTo>
                <a:cubicBezTo>
                  <a:pt x="3437940" y="1589201"/>
                  <a:pt x="3454094" y="1583788"/>
                  <a:pt x="3470787" y="1582993"/>
                </a:cubicBezTo>
                <a:cubicBezTo>
                  <a:pt x="3591958" y="1577223"/>
                  <a:pt x="3713349" y="1577491"/>
                  <a:pt x="3834580" y="1573161"/>
                </a:cubicBezTo>
                <a:cubicBezTo>
                  <a:pt x="3896897" y="1570935"/>
                  <a:pt x="3959122" y="1566606"/>
                  <a:pt x="4021393" y="1563329"/>
                </a:cubicBezTo>
                <a:cubicBezTo>
                  <a:pt x="4395583" y="1480174"/>
                  <a:pt x="4133579" y="1531352"/>
                  <a:pt x="5004619" y="1553497"/>
                </a:cubicBezTo>
                <a:cubicBezTo>
                  <a:pt x="5093323" y="1555752"/>
                  <a:pt x="5181484" y="1568414"/>
                  <a:pt x="5270090" y="1573161"/>
                </a:cubicBezTo>
                <a:cubicBezTo>
                  <a:pt x="5365056" y="1578248"/>
                  <a:pt x="5460235" y="1578397"/>
                  <a:pt x="5555226" y="1582993"/>
                </a:cubicBezTo>
                <a:cubicBezTo>
                  <a:pt x="6002609" y="1604641"/>
                  <a:pt x="5744052" y="1602658"/>
                  <a:pt x="5978013" y="1602658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31" name="Raven povezovalnik 30">
            <a:extLst>
              <a:ext uri="{FF2B5EF4-FFF2-40B4-BE49-F238E27FC236}">
                <a16:creationId xmlns:a16="http://schemas.microsoft.com/office/drawing/2014/main" id="{74885091-CA06-ADE4-0D8F-1880A3D49CCF}"/>
              </a:ext>
            </a:extLst>
          </p:cNvPr>
          <p:cNvCxnSpPr/>
          <p:nvPr/>
        </p:nvCxnSpPr>
        <p:spPr>
          <a:xfrm>
            <a:off x="778355" y="4638467"/>
            <a:ext cx="576170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PoljeZBesedilom 31">
            <a:extLst>
              <a:ext uri="{FF2B5EF4-FFF2-40B4-BE49-F238E27FC236}">
                <a16:creationId xmlns:a16="http://schemas.microsoft.com/office/drawing/2014/main" id="{DE405ADD-3E6F-1A33-F6E5-CF33DC8DA5FC}"/>
              </a:ext>
            </a:extLst>
          </p:cNvPr>
          <p:cNvSpPr txBox="1"/>
          <p:nvPr/>
        </p:nvSpPr>
        <p:spPr>
          <a:xfrm>
            <a:off x="3028335" y="2459961"/>
            <a:ext cx="11208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PSMA I&amp;T</a:t>
            </a:r>
          </a:p>
        </p:txBody>
      </p:sp>
      <p:sp>
        <p:nvSpPr>
          <p:cNvPr id="34" name="PoljeZBesedilom 33">
            <a:extLst>
              <a:ext uri="{FF2B5EF4-FFF2-40B4-BE49-F238E27FC236}">
                <a16:creationId xmlns:a16="http://schemas.microsoft.com/office/drawing/2014/main" id="{65867D43-0EC1-38D5-8AAC-DC29B8AEB56D}"/>
              </a:ext>
            </a:extLst>
          </p:cNvPr>
          <p:cNvSpPr txBox="1"/>
          <p:nvPr/>
        </p:nvSpPr>
        <p:spPr>
          <a:xfrm>
            <a:off x="3588773" y="3436374"/>
            <a:ext cx="33289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AUC</a:t>
            </a:r>
            <a:r>
              <a:rPr kumimoji="0" lang="sl-SI" sz="1800" b="0" i="0" u="none" strike="noStrike" kern="1200" cap="none" spc="0" normalizeH="0" baseline="-2500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PSMA IT 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corresponds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to 0.2 mg/V</a:t>
            </a:r>
          </a:p>
        </p:txBody>
      </p:sp>
      <p:sp>
        <p:nvSpPr>
          <p:cNvPr id="35" name="PoljeZBesedilom 34">
            <a:extLst>
              <a:ext uri="{FF2B5EF4-FFF2-40B4-BE49-F238E27FC236}">
                <a16:creationId xmlns:a16="http://schemas.microsoft.com/office/drawing/2014/main" id="{4CAACBF5-41AD-4E9C-EFFF-A6068C076ADF}"/>
              </a:ext>
            </a:extLst>
          </p:cNvPr>
          <p:cNvSpPr txBox="1"/>
          <p:nvPr/>
        </p:nvSpPr>
        <p:spPr>
          <a:xfrm>
            <a:off x="9102143" y="3494770"/>
            <a:ext cx="1423686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20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PSMA I&amp;T</a:t>
            </a:r>
          </a:p>
        </p:txBody>
      </p:sp>
      <p:sp>
        <p:nvSpPr>
          <p:cNvPr id="36" name="PoljeZBesedilom 35">
            <a:extLst>
              <a:ext uri="{FF2B5EF4-FFF2-40B4-BE49-F238E27FC236}">
                <a16:creationId xmlns:a16="http://schemas.microsoft.com/office/drawing/2014/main" id="{3CDDDD4F-E8EB-8CE2-DA6D-839C6004A4E7}"/>
              </a:ext>
            </a:extLst>
          </p:cNvPr>
          <p:cNvSpPr txBox="1"/>
          <p:nvPr/>
        </p:nvSpPr>
        <p:spPr>
          <a:xfrm>
            <a:off x="7904022" y="3248549"/>
            <a:ext cx="3538959" cy="3756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Content</a:t>
            </a:r>
            <a:endParaRPr kumimoji="0" lang="sl-SI" sz="1800" b="1" i="0" u="none" strike="noStrike" kern="1200" cap="none" spc="0" normalizeH="0" baseline="0" noProof="0" dirty="0">
              <a:ln>
                <a:noFill/>
              </a:ln>
              <a:solidFill>
                <a:srgbClr val="A6D969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37" name="Raven povezovalnik 36">
            <a:extLst>
              <a:ext uri="{FF2B5EF4-FFF2-40B4-BE49-F238E27FC236}">
                <a16:creationId xmlns:a16="http://schemas.microsoft.com/office/drawing/2014/main" id="{456681AD-DE68-09DC-0CB8-09AA6FDB65A0}"/>
              </a:ext>
            </a:extLst>
          </p:cNvPr>
          <p:cNvCxnSpPr/>
          <p:nvPr/>
        </p:nvCxnSpPr>
        <p:spPr>
          <a:xfrm>
            <a:off x="778354" y="6491848"/>
            <a:ext cx="576170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Prostoročno: oblika 37">
            <a:extLst>
              <a:ext uri="{FF2B5EF4-FFF2-40B4-BE49-F238E27FC236}">
                <a16:creationId xmlns:a16="http://schemas.microsoft.com/office/drawing/2014/main" id="{1A579E1C-6154-8697-87BA-1CA42949ACBA}"/>
              </a:ext>
            </a:extLst>
          </p:cNvPr>
          <p:cNvSpPr/>
          <p:nvPr/>
        </p:nvSpPr>
        <p:spPr>
          <a:xfrm>
            <a:off x="778355" y="6094725"/>
            <a:ext cx="5860025" cy="335802"/>
          </a:xfrm>
          <a:custGeom>
            <a:avLst/>
            <a:gdLst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517058 w 5978013"/>
              <a:gd name="connsiteY10" fmla="*/ 1582993 h 1720645"/>
              <a:gd name="connsiteX11" fmla="*/ 2536722 w 5978013"/>
              <a:gd name="connsiteY11" fmla="*/ 1514168 h 1720645"/>
              <a:gd name="connsiteX12" fmla="*/ 2556387 w 5978013"/>
              <a:gd name="connsiteY12" fmla="*/ 1484671 h 1720645"/>
              <a:gd name="connsiteX13" fmla="*/ 2566219 w 5978013"/>
              <a:gd name="connsiteY13" fmla="*/ 1455174 h 1720645"/>
              <a:gd name="connsiteX14" fmla="*/ 2585884 w 5978013"/>
              <a:gd name="connsiteY14" fmla="*/ 1307690 h 1720645"/>
              <a:gd name="connsiteX15" fmla="*/ 2605548 w 5978013"/>
              <a:gd name="connsiteY15" fmla="*/ 1238864 h 1720645"/>
              <a:gd name="connsiteX16" fmla="*/ 2615380 w 5978013"/>
              <a:gd name="connsiteY16" fmla="*/ 1179871 h 1720645"/>
              <a:gd name="connsiteX17" fmla="*/ 2625213 w 5978013"/>
              <a:gd name="connsiteY17" fmla="*/ 1140542 h 1720645"/>
              <a:gd name="connsiteX18" fmla="*/ 2644877 w 5978013"/>
              <a:gd name="connsiteY18" fmla="*/ 1012722 h 1720645"/>
              <a:gd name="connsiteX19" fmla="*/ 2674374 w 5978013"/>
              <a:gd name="connsiteY19" fmla="*/ 934064 h 1720645"/>
              <a:gd name="connsiteX20" fmla="*/ 2684206 w 5978013"/>
              <a:gd name="connsiteY20" fmla="*/ 776748 h 1720645"/>
              <a:gd name="connsiteX21" fmla="*/ 2703871 w 5978013"/>
              <a:gd name="connsiteY21" fmla="*/ 629264 h 1720645"/>
              <a:gd name="connsiteX22" fmla="*/ 2713703 w 5978013"/>
              <a:gd name="connsiteY22" fmla="*/ 452284 h 1720645"/>
              <a:gd name="connsiteX23" fmla="*/ 2733368 w 5978013"/>
              <a:gd name="connsiteY23" fmla="*/ 403122 h 1720645"/>
              <a:gd name="connsiteX24" fmla="*/ 2743200 w 5978013"/>
              <a:gd name="connsiteY24" fmla="*/ 344129 h 1720645"/>
              <a:gd name="connsiteX25" fmla="*/ 2762864 w 5978013"/>
              <a:gd name="connsiteY25" fmla="*/ 275303 h 1720645"/>
              <a:gd name="connsiteX26" fmla="*/ 2772697 w 5978013"/>
              <a:gd name="connsiteY26" fmla="*/ 157316 h 1720645"/>
              <a:gd name="connsiteX27" fmla="*/ 2802193 w 5978013"/>
              <a:gd name="connsiteY27" fmla="*/ 0 h 1720645"/>
              <a:gd name="connsiteX28" fmla="*/ 2812026 w 5978013"/>
              <a:gd name="connsiteY28" fmla="*/ 147484 h 1720645"/>
              <a:gd name="connsiteX29" fmla="*/ 2821858 w 5978013"/>
              <a:gd name="connsiteY29" fmla="*/ 206477 h 1720645"/>
              <a:gd name="connsiteX30" fmla="*/ 2851355 w 5978013"/>
              <a:gd name="connsiteY30" fmla="*/ 452284 h 1720645"/>
              <a:gd name="connsiteX31" fmla="*/ 2861187 w 5978013"/>
              <a:gd name="connsiteY31" fmla="*/ 521110 h 1720645"/>
              <a:gd name="connsiteX32" fmla="*/ 2890684 w 5978013"/>
              <a:gd name="connsiteY32" fmla="*/ 629264 h 1720645"/>
              <a:gd name="connsiteX33" fmla="*/ 2910348 w 5978013"/>
              <a:gd name="connsiteY33" fmla="*/ 766916 h 1720645"/>
              <a:gd name="connsiteX34" fmla="*/ 2930013 w 5978013"/>
              <a:gd name="connsiteY34" fmla="*/ 875071 h 1720645"/>
              <a:gd name="connsiteX35" fmla="*/ 2939845 w 5978013"/>
              <a:gd name="connsiteY35" fmla="*/ 983226 h 1720645"/>
              <a:gd name="connsiteX36" fmla="*/ 2959510 w 5978013"/>
              <a:gd name="connsiteY36" fmla="*/ 1101213 h 1720645"/>
              <a:gd name="connsiteX37" fmla="*/ 2979174 w 5978013"/>
              <a:gd name="connsiteY37" fmla="*/ 1573161 h 1720645"/>
              <a:gd name="connsiteX38" fmla="*/ 3018503 w 5978013"/>
              <a:gd name="connsiteY38" fmla="*/ 1641987 h 1720645"/>
              <a:gd name="connsiteX39" fmla="*/ 3195484 w 5978013"/>
              <a:gd name="connsiteY39" fmla="*/ 1632155 h 1720645"/>
              <a:gd name="connsiteX40" fmla="*/ 3254477 w 5978013"/>
              <a:gd name="connsiteY40" fmla="*/ 1622322 h 1720645"/>
              <a:gd name="connsiteX41" fmla="*/ 3333135 w 5978013"/>
              <a:gd name="connsiteY41" fmla="*/ 1612490 h 1720645"/>
              <a:gd name="connsiteX42" fmla="*/ 3421626 w 5978013"/>
              <a:gd name="connsiteY42" fmla="*/ 1592826 h 1720645"/>
              <a:gd name="connsiteX43" fmla="*/ 3470787 w 5978013"/>
              <a:gd name="connsiteY43" fmla="*/ 1582993 h 1720645"/>
              <a:gd name="connsiteX44" fmla="*/ 3834580 w 5978013"/>
              <a:gd name="connsiteY44" fmla="*/ 1573161 h 1720645"/>
              <a:gd name="connsiteX45" fmla="*/ 4021393 w 5978013"/>
              <a:gd name="connsiteY45" fmla="*/ 1563329 h 1720645"/>
              <a:gd name="connsiteX46" fmla="*/ 5004619 w 5978013"/>
              <a:gd name="connsiteY46" fmla="*/ 1553497 h 1720645"/>
              <a:gd name="connsiteX47" fmla="*/ 5270090 w 5978013"/>
              <a:gd name="connsiteY47" fmla="*/ 1573161 h 1720645"/>
              <a:gd name="connsiteX48" fmla="*/ 5555226 w 5978013"/>
              <a:gd name="connsiteY48" fmla="*/ 1582993 h 1720645"/>
              <a:gd name="connsiteX49" fmla="*/ 5978013 w 5978013"/>
              <a:gd name="connsiteY49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517058 w 5978013"/>
              <a:gd name="connsiteY10" fmla="*/ 1582993 h 1720645"/>
              <a:gd name="connsiteX11" fmla="*/ 2536722 w 5978013"/>
              <a:gd name="connsiteY11" fmla="*/ 1514168 h 1720645"/>
              <a:gd name="connsiteX12" fmla="*/ 2556387 w 5978013"/>
              <a:gd name="connsiteY12" fmla="*/ 1484671 h 1720645"/>
              <a:gd name="connsiteX13" fmla="*/ 2566219 w 5978013"/>
              <a:gd name="connsiteY13" fmla="*/ 1455174 h 1720645"/>
              <a:gd name="connsiteX14" fmla="*/ 2585884 w 5978013"/>
              <a:gd name="connsiteY14" fmla="*/ 1307690 h 1720645"/>
              <a:gd name="connsiteX15" fmla="*/ 2605548 w 5978013"/>
              <a:gd name="connsiteY15" fmla="*/ 1238864 h 1720645"/>
              <a:gd name="connsiteX16" fmla="*/ 2615380 w 5978013"/>
              <a:gd name="connsiteY16" fmla="*/ 1179871 h 1720645"/>
              <a:gd name="connsiteX17" fmla="*/ 2625213 w 5978013"/>
              <a:gd name="connsiteY17" fmla="*/ 1140542 h 1720645"/>
              <a:gd name="connsiteX18" fmla="*/ 2644877 w 5978013"/>
              <a:gd name="connsiteY18" fmla="*/ 1012722 h 1720645"/>
              <a:gd name="connsiteX19" fmla="*/ 2674374 w 5978013"/>
              <a:gd name="connsiteY19" fmla="*/ 934064 h 1720645"/>
              <a:gd name="connsiteX20" fmla="*/ 2684206 w 5978013"/>
              <a:gd name="connsiteY20" fmla="*/ 776748 h 1720645"/>
              <a:gd name="connsiteX21" fmla="*/ 2703871 w 5978013"/>
              <a:gd name="connsiteY21" fmla="*/ 629264 h 1720645"/>
              <a:gd name="connsiteX22" fmla="*/ 2713703 w 5978013"/>
              <a:gd name="connsiteY22" fmla="*/ 452284 h 1720645"/>
              <a:gd name="connsiteX23" fmla="*/ 2733368 w 5978013"/>
              <a:gd name="connsiteY23" fmla="*/ 403122 h 1720645"/>
              <a:gd name="connsiteX24" fmla="*/ 2743200 w 5978013"/>
              <a:gd name="connsiteY24" fmla="*/ 344129 h 1720645"/>
              <a:gd name="connsiteX25" fmla="*/ 2762864 w 5978013"/>
              <a:gd name="connsiteY25" fmla="*/ 275303 h 1720645"/>
              <a:gd name="connsiteX26" fmla="*/ 2772697 w 5978013"/>
              <a:gd name="connsiteY26" fmla="*/ 157316 h 1720645"/>
              <a:gd name="connsiteX27" fmla="*/ 2802193 w 5978013"/>
              <a:gd name="connsiteY27" fmla="*/ 0 h 1720645"/>
              <a:gd name="connsiteX28" fmla="*/ 2812026 w 5978013"/>
              <a:gd name="connsiteY28" fmla="*/ 147484 h 1720645"/>
              <a:gd name="connsiteX29" fmla="*/ 2821858 w 5978013"/>
              <a:gd name="connsiteY29" fmla="*/ 206477 h 1720645"/>
              <a:gd name="connsiteX30" fmla="*/ 2851355 w 5978013"/>
              <a:gd name="connsiteY30" fmla="*/ 452284 h 1720645"/>
              <a:gd name="connsiteX31" fmla="*/ 2861187 w 5978013"/>
              <a:gd name="connsiteY31" fmla="*/ 521110 h 1720645"/>
              <a:gd name="connsiteX32" fmla="*/ 2890684 w 5978013"/>
              <a:gd name="connsiteY32" fmla="*/ 629264 h 1720645"/>
              <a:gd name="connsiteX33" fmla="*/ 2910348 w 5978013"/>
              <a:gd name="connsiteY33" fmla="*/ 766916 h 1720645"/>
              <a:gd name="connsiteX34" fmla="*/ 2930013 w 5978013"/>
              <a:gd name="connsiteY34" fmla="*/ 875071 h 1720645"/>
              <a:gd name="connsiteX35" fmla="*/ 2939845 w 5978013"/>
              <a:gd name="connsiteY35" fmla="*/ 983226 h 1720645"/>
              <a:gd name="connsiteX36" fmla="*/ 2959510 w 5978013"/>
              <a:gd name="connsiteY36" fmla="*/ 1101213 h 1720645"/>
              <a:gd name="connsiteX37" fmla="*/ 2979174 w 5978013"/>
              <a:gd name="connsiteY37" fmla="*/ 1573161 h 1720645"/>
              <a:gd name="connsiteX38" fmla="*/ 3018503 w 5978013"/>
              <a:gd name="connsiteY38" fmla="*/ 1641987 h 1720645"/>
              <a:gd name="connsiteX39" fmla="*/ 3195484 w 5978013"/>
              <a:gd name="connsiteY39" fmla="*/ 1632155 h 1720645"/>
              <a:gd name="connsiteX40" fmla="*/ 3254477 w 5978013"/>
              <a:gd name="connsiteY40" fmla="*/ 1622322 h 1720645"/>
              <a:gd name="connsiteX41" fmla="*/ 3333135 w 5978013"/>
              <a:gd name="connsiteY41" fmla="*/ 1612490 h 1720645"/>
              <a:gd name="connsiteX42" fmla="*/ 3421626 w 5978013"/>
              <a:gd name="connsiteY42" fmla="*/ 1592826 h 1720645"/>
              <a:gd name="connsiteX43" fmla="*/ 3510908 w 5978013"/>
              <a:gd name="connsiteY43" fmla="*/ 1465006 h 1720645"/>
              <a:gd name="connsiteX44" fmla="*/ 3834580 w 5978013"/>
              <a:gd name="connsiteY44" fmla="*/ 1573161 h 1720645"/>
              <a:gd name="connsiteX45" fmla="*/ 4021393 w 5978013"/>
              <a:gd name="connsiteY45" fmla="*/ 1563329 h 1720645"/>
              <a:gd name="connsiteX46" fmla="*/ 5004619 w 5978013"/>
              <a:gd name="connsiteY46" fmla="*/ 1553497 h 1720645"/>
              <a:gd name="connsiteX47" fmla="*/ 5270090 w 5978013"/>
              <a:gd name="connsiteY47" fmla="*/ 1573161 h 1720645"/>
              <a:gd name="connsiteX48" fmla="*/ 5555226 w 5978013"/>
              <a:gd name="connsiteY48" fmla="*/ 1582993 h 1720645"/>
              <a:gd name="connsiteX49" fmla="*/ 5978013 w 5978013"/>
              <a:gd name="connsiteY49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517058 w 5978013"/>
              <a:gd name="connsiteY10" fmla="*/ 1582993 h 1720645"/>
              <a:gd name="connsiteX11" fmla="*/ 2536722 w 5978013"/>
              <a:gd name="connsiteY11" fmla="*/ 1514168 h 1720645"/>
              <a:gd name="connsiteX12" fmla="*/ 2556387 w 5978013"/>
              <a:gd name="connsiteY12" fmla="*/ 1484671 h 1720645"/>
              <a:gd name="connsiteX13" fmla="*/ 2566219 w 5978013"/>
              <a:gd name="connsiteY13" fmla="*/ 1455174 h 1720645"/>
              <a:gd name="connsiteX14" fmla="*/ 2585884 w 5978013"/>
              <a:gd name="connsiteY14" fmla="*/ 1307690 h 1720645"/>
              <a:gd name="connsiteX15" fmla="*/ 2605548 w 5978013"/>
              <a:gd name="connsiteY15" fmla="*/ 1238864 h 1720645"/>
              <a:gd name="connsiteX16" fmla="*/ 2615380 w 5978013"/>
              <a:gd name="connsiteY16" fmla="*/ 1179871 h 1720645"/>
              <a:gd name="connsiteX17" fmla="*/ 2625213 w 5978013"/>
              <a:gd name="connsiteY17" fmla="*/ 1140542 h 1720645"/>
              <a:gd name="connsiteX18" fmla="*/ 2644877 w 5978013"/>
              <a:gd name="connsiteY18" fmla="*/ 1012722 h 1720645"/>
              <a:gd name="connsiteX19" fmla="*/ 2674374 w 5978013"/>
              <a:gd name="connsiteY19" fmla="*/ 934064 h 1720645"/>
              <a:gd name="connsiteX20" fmla="*/ 2684206 w 5978013"/>
              <a:gd name="connsiteY20" fmla="*/ 776748 h 1720645"/>
              <a:gd name="connsiteX21" fmla="*/ 2703871 w 5978013"/>
              <a:gd name="connsiteY21" fmla="*/ 629264 h 1720645"/>
              <a:gd name="connsiteX22" fmla="*/ 2713703 w 5978013"/>
              <a:gd name="connsiteY22" fmla="*/ 452284 h 1720645"/>
              <a:gd name="connsiteX23" fmla="*/ 2733368 w 5978013"/>
              <a:gd name="connsiteY23" fmla="*/ 403122 h 1720645"/>
              <a:gd name="connsiteX24" fmla="*/ 2743200 w 5978013"/>
              <a:gd name="connsiteY24" fmla="*/ 344129 h 1720645"/>
              <a:gd name="connsiteX25" fmla="*/ 2762864 w 5978013"/>
              <a:gd name="connsiteY25" fmla="*/ 275303 h 1720645"/>
              <a:gd name="connsiteX26" fmla="*/ 2772697 w 5978013"/>
              <a:gd name="connsiteY26" fmla="*/ 157316 h 1720645"/>
              <a:gd name="connsiteX27" fmla="*/ 2802193 w 5978013"/>
              <a:gd name="connsiteY27" fmla="*/ 0 h 1720645"/>
              <a:gd name="connsiteX28" fmla="*/ 2812026 w 5978013"/>
              <a:gd name="connsiteY28" fmla="*/ 147484 h 1720645"/>
              <a:gd name="connsiteX29" fmla="*/ 2821858 w 5978013"/>
              <a:gd name="connsiteY29" fmla="*/ 206477 h 1720645"/>
              <a:gd name="connsiteX30" fmla="*/ 2851355 w 5978013"/>
              <a:gd name="connsiteY30" fmla="*/ 452284 h 1720645"/>
              <a:gd name="connsiteX31" fmla="*/ 2861187 w 5978013"/>
              <a:gd name="connsiteY31" fmla="*/ 521110 h 1720645"/>
              <a:gd name="connsiteX32" fmla="*/ 2890684 w 5978013"/>
              <a:gd name="connsiteY32" fmla="*/ 629264 h 1720645"/>
              <a:gd name="connsiteX33" fmla="*/ 2910348 w 5978013"/>
              <a:gd name="connsiteY33" fmla="*/ 766916 h 1720645"/>
              <a:gd name="connsiteX34" fmla="*/ 2930013 w 5978013"/>
              <a:gd name="connsiteY34" fmla="*/ 875071 h 1720645"/>
              <a:gd name="connsiteX35" fmla="*/ 2939845 w 5978013"/>
              <a:gd name="connsiteY35" fmla="*/ 983226 h 1720645"/>
              <a:gd name="connsiteX36" fmla="*/ 2959510 w 5978013"/>
              <a:gd name="connsiteY36" fmla="*/ 1101213 h 1720645"/>
              <a:gd name="connsiteX37" fmla="*/ 2979174 w 5978013"/>
              <a:gd name="connsiteY37" fmla="*/ 1573161 h 1720645"/>
              <a:gd name="connsiteX38" fmla="*/ 3018503 w 5978013"/>
              <a:gd name="connsiteY38" fmla="*/ 1641987 h 1720645"/>
              <a:gd name="connsiteX39" fmla="*/ 3195484 w 5978013"/>
              <a:gd name="connsiteY39" fmla="*/ 1632155 h 1720645"/>
              <a:gd name="connsiteX40" fmla="*/ 3254477 w 5978013"/>
              <a:gd name="connsiteY40" fmla="*/ 1622322 h 1720645"/>
              <a:gd name="connsiteX41" fmla="*/ 3333135 w 5978013"/>
              <a:gd name="connsiteY41" fmla="*/ 1612490 h 1720645"/>
              <a:gd name="connsiteX42" fmla="*/ 3421626 w 5978013"/>
              <a:gd name="connsiteY42" fmla="*/ 1592826 h 1720645"/>
              <a:gd name="connsiteX43" fmla="*/ 3561059 w 5978013"/>
              <a:gd name="connsiteY43" fmla="*/ 1191757 h 1720645"/>
              <a:gd name="connsiteX44" fmla="*/ 3834580 w 5978013"/>
              <a:gd name="connsiteY44" fmla="*/ 1573161 h 1720645"/>
              <a:gd name="connsiteX45" fmla="*/ 4021393 w 5978013"/>
              <a:gd name="connsiteY45" fmla="*/ 1563329 h 1720645"/>
              <a:gd name="connsiteX46" fmla="*/ 5004619 w 5978013"/>
              <a:gd name="connsiteY46" fmla="*/ 1553497 h 1720645"/>
              <a:gd name="connsiteX47" fmla="*/ 5270090 w 5978013"/>
              <a:gd name="connsiteY47" fmla="*/ 1573161 h 1720645"/>
              <a:gd name="connsiteX48" fmla="*/ 5555226 w 5978013"/>
              <a:gd name="connsiteY48" fmla="*/ 1582993 h 1720645"/>
              <a:gd name="connsiteX49" fmla="*/ 5978013 w 5978013"/>
              <a:gd name="connsiteY49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271144 w 5978013"/>
              <a:gd name="connsiteY10" fmla="*/ 1369576 h 1720645"/>
              <a:gd name="connsiteX11" fmla="*/ 2517058 w 5978013"/>
              <a:gd name="connsiteY11" fmla="*/ 1582993 h 1720645"/>
              <a:gd name="connsiteX12" fmla="*/ 2536722 w 5978013"/>
              <a:gd name="connsiteY12" fmla="*/ 1514168 h 1720645"/>
              <a:gd name="connsiteX13" fmla="*/ 2556387 w 5978013"/>
              <a:gd name="connsiteY13" fmla="*/ 1484671 h 1720645"/>
              <a:gd name="connsiteX14" fmla="*/ 2566219 w 5978013"/>
              <a:gd name="connsiteY14" fmla="*/ 1455174 h 1720645"/>
              <a:gd name="connsiteX15" fmla="*/ 2585884 w 5978013"/>
              <a:gd name="connsiteY15" fmla="*/ 1307690 h 1720645"/>
              <a:gd name="connsiteX16" fmla="*/ 2605548 w 5978013"/>
              <a:gd name="connsiteY16" fmla="*/ 1238864 h 1720645"/>
              <a:gd name="connsiteX17" fmla="*/ 2615380 w 5978013"/>
              <a:gd name="connsiteY17" fmla="*/ 1179871 h 1720645"/>
              <a:gd name="connsiteX18" fmla="*/ 2625213 w 5978013"/>
              <a:gd name="connsiteY18" fmla="*/ 1140542 h 1720645"/>
              <a:gd name="connsiteX19" fmla="*/ 2644877 w 5978013"/>
              <a:gd name="connsiteY19" fmla="*/ 1012722 h 1720645"/>
              <a:gd name="connsiteX20" fmla="*/ 2674374 w 5978013"/>
              <a:gd name="connsiteY20" fmla="*/ 934064 h 1720645"/>
              <a:gd name="connsiteX21" fmla="*/ 2684206 w 5978013"/>
              <a:gd name="connsiteY21" fmla="*/ 776748 h 1720645"/>
              <a:gd name="connsiteX22" fmla="*/ 2703871 w 5978013"/>
              <a:gd name="connsiteY22" fmla="*/ 629264 h 1720645"/>
              <a:gd name="connsiteX23" fmla="*/ 2713703 w 5978013"/>
              <a:gd name="connsiteY23" fmla="*/ 452284 h 1720645"/>
              <a:gd name="connsiteX24" fmla="*/ 2733368 w 5978013"/>
              <a:gd name="connsiteY24" fmla="*/ 403122 h 1720645"/>
              <a:gd name="connsiteX25" fmla="*/ 2743200 w 5978013"/>
              <a:gd name="connsiteY25" fmla="*/ 344129 h 1720645"/>
              <a:gd name="connsiteX26" fmla="*/ 2762864 w 5978013"/>
              <a:gd name="connsiteY26" fmla="*/ 275303 h 1720645"/>
              <a:gd name="connsiteX27" fmla="*/ 2772697 w 5978013"/>
              <a:gd name="connsiteY27" fmla="*/ 157316 h 1720645"/>
              <a:gd name="connsiteX28" fmla="*/ 2802193 w 5978013"/>
              <a:gd name="connsiteY28" fmla="*/ 0 h 1720645"/>
              <a:gd name="connsiteX29" fmla="*/ 2812026 w 5978013"/>
              <a:gd name="connsiteY29" fmla="*/ 147484 h 1720645"/>
              <a:gd name="connsiteX30" fmla="*/ 2821858 w 5978013"/>
              <a:gd name="connsiteY30" fmla="*/ 206477 h 1720645"/>
              <a:gd name="connsiteX31" fmla="*/ 2851355 w 5978013"/>
              <a:gd name="connsiteY31" fmla="*/ 452284 h 1720645"/>
              <a:gd name="connsiteX32" fmla="*/ 2861187 w 5978013"/>
              <a:gd name="connsiteY32" fmla="*/ 521110 h 1720645"/>
              <a:gd name="connsiteX33" fmla="*/ 2890684 w 5978013"/>
              <a:gd name="connsiteY33" fmla="*/ 629264 h 1720645"/>
              <a:gd name="connsiteX34" fmla="*/ 2910348 w 5978013"/>
              <a:gd name="connsiteY34" fmla="*/ 766916 h 1720645"/>
              <a:gd name="connsiteX35" fmla="*/ 2930013 w 5978013"/>
              <a:gd name="connsiteY35" fmla="*/ 875071 h 1720645"/>
              <a:gd name="connsiteX36" fmla="*/ 2939845 w 5978013"/>
              <a:gd name="connsiteY36" fmla="*/ 983226 h 1720645"/>
              <a:gd name="connsiteX37" fmla="*/ 2959510 w 5978013"/>
              <a:gd name="connsiteY37" fmla="*/ 1101213 h 1720645"/>
              <a:gd name="connsiteX38" fmla="*/ 2979174 w 5978013"/>
              <a:gd name="connsiteY38" fmla="*/ 1573161 h 1720645"/>
              <a:gd name="connsiteX39" fmla="*/ 3018503 w 5978013"/>
              <a:gd name="connsiteY39" fmla="*/ 1641987 h 1720645"/>
              <a:gd name="connsiteX40" fmla="*/ 3195484 w 5978013"/>
              <a:gd name="connsiteY40" fmla="*/ 1632155 h 1720645"/>
              <a:gd name="connsiteX41" fmla="*/ 3254477 w 5978013"/>
              <a:gd name="connsiteY41" fmla="*/ 1622322 h 1720645"/>
              <a:gd name="connsiteX42" fmla="*/ 3333135 w 5978013"/>
              <a:gd name="connsiteY42" fmla="*/ 1612490 h 1720645"/>
              <a:gd name="connsiteX43" fmla="*/ 3421626 w 5978013"/>
              <a:gd name="connsiteY43" fmla="*/ 1592826 h 1720645"/>
              <a:gd name="connsiteX44" fmla="*/ 3561059 w 5978013"/>
              <a:gd name="connsiteY44" fmla="*/ 1191757 h 1720645"/>
              <a:gd name="connsiteX45" fmla="*/ 3834580 w 5978013"/>
              <a:gd name="connsiteY45" fmla="*/ 1573161 h 1720645"/>
              <a:gd name="connsiteX46" fmla="*/ 4021393 w 5978013"/>
              <a:gd name="connsiteY46" fmla="*/ 1563329 h 1720645"/>
              <a:gd name="connsiteX47" fmla="*/ 5004619 w 5978013"/>
              <a:gd name="connsiteY47" fmla="*/ 1553497 h 1720645"/>
              <a:gd name="connsiteX48" fmla="*/ 5270090 w 5978013"/>
              <a:gd name="connsiteY48" fmla="*/ 1573161 h 1720645"/>
              <a:gd name="connsiteX49" fmla="*/ 5555226 w 5978013"/>
              <a:gd name="connsiteY49" fmla="*/ 1582993 h 1720645"/>
              <a:gd name="connsiteX50" fmla="*/ 5978013 w 5978013"/>
              <a:gd name="connsiteY50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271144 w 5978013"/>
              <a:gd name="connsiteY10" fmla="*/ 1369576 h 1720645"/>
              <a:gd name="connsiteX11" fmla="*/ 2517058 w 5978013"/>
              <a:gd name="connsiteY11" fmla="*/ 1582993 h 1720645"/>
              <a:gd name="connsiteX12" fmla="*/ 2536722 w 5978013"/>
              <a:gd name="connsiteY12" fmla="*/ 1514168 h 1720645"/>
              <a:gd name="connsiteX13" fmla="*/ 2556387 w 5978013"/>
              <a:gd name="connsiteY13" fmla="*/ 1484671 h 1720645"/>
              <a:gd name="connsiteX14" fmla="*/ 2566219 w 5978013"/>
              <a:gd name="connsiteY14" fmla="*/ 1455174 h 1720645"/>
              <a:gd name="connsiteX15" fmla="*/ 2585884 w 5978013"/>
              <a:gd name="connsiteY15" fmla="*/ 1307690 h 1720645"/>
              <a:gd name="connsiteX16" fmla="*/ 2605548 w 5978013"/>
              <a:gd name="connsiteY16" fmla="*/ 1238864 h 1720645"/>
              <a:gd name="connsiteX17" fmla="*/ 2615380 w 5978013"/>
              <a:gd name="connsiteY17" fmla="*/ 1179871 h 1720645"/>
              <a:gd name="connsiteX18" fmla="*/ 2625213 w 5978013"/>
              <a:gd name="connsiteY18" fmla="*/ 1140542 h 1720645"/>
              <a:gd name="connsiteX19" fmla="*/ 2644877 w 5978013"/>
              <a:gd name="connsiteY19" fmla="*/ 1012722 h 1720645"/>
              <a:gd name="connsiteX20" fmla="*/ 2674374 w 5978013"/>
              <a:gd name="connsiteY20" fmla="*/ 934064 h 1720645"/>
              <a:gd name="connsiteX21" fmla="*/ 2684206 w 5978013"/>
              <a:gd name="connsiteY21" fmla="*/ 776748 h 1720645"/>
              <a:gd name="connsiteX22" fmla="*/ 2703871 w 5978013"/>
              <a:gd name="connsiteY22" fmla="*/ 629264 h 1720645"/>
              <a:gd name="connsiteX23" fmla="*/ 2713703 w 5978013"/>
              <a:gd name="connsiteY23" fmla="*/ 452284 h 1720645"/>
              <a:gd name="connsiteX24" fmla="*/ 2733368 w 5978013"/>
              <a:gd name="connsiteY24" fmla="*/ 403122 h 1720645"/>
              <a:gd name="connsiteX25" fmla="*/ 2743200 w 5978013"/>
              <a:gd name="connsiteY25" fmla="*/ 344129 h 1720645"/>
              <a:gd name="connsiteX26" fmla="*/ 2762864 w 5978013"/>
              <a:gd name="connsiteY26" fmla="*/ 275303 h 1720645"/>
              <a:gd name="connsiteX27" fmla="*/ 2772697 w 5978013"/>
              <a:gd name="connsiteY27" fmla="*/ 157316 h 1720645"/>
              <a:gd name="connsiteX28" fmla="*/ 2802193 w 5978013"/>
              <a:gd name="connsiteY28" fmla="*/ 0 h 1720645"/>
              <a:gd name="connsiteX29" fmla="*/ 2812026 w 5978013"/>
              <a:gd name="connsiteY29" fmla="*/ 147484 h 1720645"/>
              <a:gd name="connsiteX30" fmla="*/ 2821858 w 5978013"/>
              <a:gd name="connsiteY30" fmla="*/ 206477 h 1720645"/>
              <a:gd name="connsiteX31" fmla="*/ 2851355 w 5978013"/>
              <a:gd name="connsiteY31" fmla="*/ 452284 h 1720645"/>
              <a:gd name="connsiteX32" fmla="*/ 2861187 w 5978013"/>
              <a:gd name="connsiteY32" fmla="*/ 521110 h 1720645"/>
              <a:gd name="connsiteX33" fmla="*/ 2890684 w 5978013"/>
              <a:gd name="connsiteY33" fmla="*/ 629264 h 1720645"/>
              <a:gd name="connsiteX34" fmla="*/ 2910348 w 5978013"/>
              <a:gd name="connsiteY34" fmla="*/ 766916 h 1720645"/>
              <a:gd name="connsiteX35" fmla="*/ 2930013 w 5978013"/>
              <a:gd name="connsiteY35" fmla="*/ 875071 h 1720645"/>
              <a:gd name="connsiteX36" fmla="*/ 2939845 w 5978013"/>
              <a:gd name="connsiteY36" fmla="*/ 983226 h 1720645"/>
              <a:gd name="connsiteX37" fmla="*/ 2959510 w 5978013"/>
              <a:gd name="connsiteY37" fmla="*/ 1101213 h 1720645"/>
              <a:gd name="connsiteX38" fmla="*/ 2979174 w 5978013"/>
              <a:gd name="connsiteY38" fmla="*/ 1573161 h 1720645"/>
              <a:gd name="connsiteX39" fmla="*/ 3018503 w 5978013"/>
              <a:gd name="connsiteY39" fmla="*/ 1641987 h 1720645"/>
              <a:gd name="connsiteX40" fmla="*/ 3195484 w 5978013"/>
              <a:gd name="connsiteY40" fmla="*/ 1632155 h 1720645"/>
              <a:gd name="connsiteX41" fmla="*/ 3254477 w 5978013"/>
              <a:gd name="connsiteY41" fmla="*/ 1622322 h 1720645"/>
              <a:gd name="connsiteX42" fmla="*/ 3333135 w 5978013"/>
              <a:gd name="connsiteY42" fmla="*/ 1612490 h 1720645"/>
              <a:gd name="connsiteX43" fmla="*/ 3421626 w 5978013"/>
              <a:gd name="connsiteY43" fmla="*/ 1592826 h 1720645"/>
              <a:gd name="connsiteX44" fmla="*/ 3561059 w 5978013"/>
              <a:gd name="connsiteY44" fmla="*/ 1191757 h 1720645"/>
              <a:gd name="connsiteX45" fmla="*/ 3834580 w 5978013"/>
              <a:gd name="connsiteY45" fmla="*/ 1573161 h 1720645"/>
              <a:gd name="connsiteX46" fmla="*/ 4021393 w 5978013"/>
              <a:gd name="connsiteY46" fmla="*/ 1563329 h 1720645"/>
              <a:gd name="connsiteX47" fmla="*/ 5004619 w 5978013"/>
              <a:gd name="connsiteY47" fmla="*/ 1553497 h 1720645"/>
              <a:gd name="connsiteX48" fmla="*/ 5270090 w 5978013"/>
              <a:gd name="connsiteY48" fmla="*/ 1573161 h 1720645"/>
              <a:gd name="connsiteX49" fmla="*/ 5555226 w 5978013"/>
              <a:gd name="connsiteY49" fmla="*/ 1582993 h 1720645"/>
              <a:gd name="connsiteX50" fmla="*/ 5978013 w 5978013"/>
              <a:gd name="connsiteY50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271145 w 5978013"/>
              <a:gd name="connsiteY10" fmla="*/ 1135362 h 1720645"/>
              <a:gd name="connsiteX11" fmla="*/ 2517058 w 5978013"/>
              <a:gd name="connsiteY11" fmla="*/ 1582993 h 1720645"/>
              <a:gd name="connsiteX12" fmla="*/ 2536722 w 5978013"/>
              <a:gd name="connsiteY12" fmla="*/ 1514168 h 1720645"/>
              <a:gd name="connsiteX13" fmla="*/ 2556387 w 5978013"/>
              <a:gd name="connsiteY13" fmla="*/ 1484671 h 1720645"/>
              <a:gd name="connsiteX14" fmla="*/ 2566219 w 5978013"/>
              <a:gd name="connsiteY14" fmla="*/ 1455174 h 1720645"/>
              <a:gd name="connsiteX15" fmla="*/ 2585884 w 5978013"/>
              <a:gd name="connsiteY15" fmla="*/ 1307690 h 1720645"/>
              <a:gd name="connsiteX16" fmla="*/ 2605548 w 5978013"/>
              <a:gd name="connsiteY16" fmla="*/ 1238864 h 1720645"/>
              <a:gd name="connsiteX17" fmla="*/ 2615380 w 5978013"/>
              <a:gd name="connsiteY17" fmla="*/ 1179871 h 1720645"/>
              <a:gd name="connsiteX18" fmla="*/ 2625213 w 5978013"/>
              <a:gd name="connsiteY18" fmla="*/ 1140542 h 1720645"/>
              <a:gd name="connsiteX19" fmla="*/ 2644877 w 5978013"/>
              <a:gd name="connsiteY19" fmla="*/ 1012722 h 1720645"/>
              <a:gd name="connsiteX20" fmla="*/ 2674374 w 5978013"/>
              <a:gd name="connsiteY20" fmla="*/ 934064 h 1720645"/>
              <a:gd name="connsiteX21" fmla="*/ 2684206 w 5978013"/>
              <a:gd name="connsiteY21" fmla="*/ 776748 h 1720645"/>
              <a:gd name="connsiteX22" fmla="*/ 2703871 w 5978013"/>
              <a:gd name="connsiteY22" fmla="*/ 629264 h 1720645"/>
              <a:gd name="connsiteX23" fmla="*/ 2713703 w 5978013"/>
              <a:gd name="connsiteY23" fmla="*/ 452284 h 1720645"/>
              <a:gd name="connsiteX24" fmla="*/ 2733368 w 5978013"/>
              <a:gd name="connsiteY24" fmla="*/ 403122 h 1720645"/>
              <a:gd name="connsiteX25" fmla="*/ 2743200 w 5978013"/>
              <a:gd name="connsiteY25" fmla="*/ 344129 h 1720645"/>
              <a:gd name="connsiteX26" fmla="*/ 2762864 w 5978013"/>
              <a:gd name="connsiteY26" fmla="*/ 275303 h 1720645"/>
              <a:gd name="connsiteX27" fmla="*/ 2772697 w 5978013"/>
              <a:gd name="connsiteY27" fmla="*/ 157316 h 1720645"/>
              <a:gd name="connsiteX28" fmla="*/ 2802193 w 5978013"/>
              <a:gd name="connsiteY28" fmla="*/ 0 h 1720645"/>
              <a:gd name="connsiteX29" fmla="*/ 2812026 w 5978013"/>
              <a:gd name="connsiteY29" fmla="*/ 147484 h 1720645"/>
              <a:gd name="connsiteX30" fmla="*/ 2821858 w 5978013"/>
              <a:gd name="connsiteY30" fmla="*/ 206477 h 1720645"/>
              <a:gd name="connsiteX31" fmla="*/ 2851355 w 5978013"/>
              <a:gd name="connsiteY31" fmla="*/ 452284 h 1720645"/>
              <a:gd name="connsiteX32" fmla="*/ 2861187 w 5978013"/>
              <a:gd name="connsiteY32" fmla="*/ 521110 h 1720645"/>
              <a:gd name="connsiteX33" fmla="*/ 2890684 w 5978013"/>
              <a:gd name="connsiteY33" fmla="*/ 629264 h 1720645"/>
              <a:gd name="connsiteX34" fmla="*/ 2910348 w 5978013"/>
              <a:gd name="connsiteY34" fmla="*/ 766916 h 1720645"/>
              <a:gd name="connsiteX35" fmla="*/ 2930013 w 5978013"/>
              <a:gd name="connsiteY35" fmla="*/ 875071 h 1720645"/>
              <a:gd name="connsiteX36" fmla="*/ 2939845 w 5978013"/>
              <a:gd name="connsiteY36" fmla="*/ 983226 h 1720645"/>
              <a:gd name="connsiteX37" fmla="*/ 2959510 w 5978013"/>
              <a:gd name="connsiteY37" fmla="*/ 1101213 h 1720645"/>
              <a:gd name="connsiteX38" fmla="*/ 2979174 w 5978013"/>
              <a:gd name="connsiteY38" fmla="*/ 1573161 h 1720645"/>
              <a:gd name="connsiteX39" fmla="*/ 3018503 w 5978013"/>
              <a:gd name="connsiteY39" fmla="*/ 1641987 h 1720645"/>
              <a:gd name="connsiteX40" fmla="*/ 3195484 w 5978013"/>
              <a:gd name="connsiteY40" fmla="*/ 1632155 h 1720645"/>
              <a:gd name="connsiteX41" fmla="*/ 3254477 w 5978013"/>
              <a:gd name="connsiteY41" fmla="*/ 1622322 h 1720645"/>
              <a:gd name="connsiteX42" fmla="*/ 3333135 w 5978013"/>
              <a:gd name="connsiteY42" fmla="*/ 1612490 h 1720645"/>
              <a:gd name="connsiteX43" fmla="*/ 3421626 w 5978013"/>
              <a:gd name="connsiteY43" fmla="*/ 1592826 h 1720645"/>
              <a:gd name="connsiteX44" fmla="*/ 3561059 w 5978013"/>
              <a:gd name="connsiteY44" fmla="*/ 1191757 h 1720645"/>
              <a:gd name="connsiteX45" fmla="*/ 3834580 w 5978013"/>
              <a:gd name="connsiteY45" fmla="*/ 1573161 h 1720645"/>
              <a:gd name="connsiteX46" fmla="*/ 4021393 w 5978013"/>
              <a:gd name="connsiteY46" fmla="*/ 1563329 h 1720645"/>
              <a:gd name="connsiteX47" fmla="*/ 5004619 w 5978013"/>
              <a:gd name="connsiteY47" fmla="*/ 1553497 h 1720645"/>
              <a:gd name="connsiteX48" fmla="*/ 5270090 w 5978013"/>
              <a:gd name="connsiteY48" fmla="*/ 1573161 h 1720645"/>
              <a:gd name="connsiteX49" fmla="*/ 5555226 w 5978013"/>
              <a:gd name="connsiteY49" fmla="*/ 1582993 h 1720645"/>
              <a:gd name="connsiteX50" fmla="*/ 5978013 w 5978013"/>
              <a:gd name="connsiteY50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271145 w 5978013"/>
              <a:gd name="connsiteY10" fmla="*/ 1135362 h 1720645"/>
              <a:gd name="connsiteX11" fmla="*/ 2517058 w 5978013"/>
              <a:gd name="connsiteY11" fmla="*/ 1582993 h 1720645"/>
              <a:gd name="connsiteX12" fmla="*/ 2536722 w 5978013"/>
              <a:gd name="connsiteY12" fmla="*/ 1514168 h 1720645"/>
              <a:gd name="connsiteX13" fmla="*/ 2556387 w 5978013"/>
              <a:gd name="connsiteY13" fmla="*/ 1484671 h 1720645"/>
              <a:gd name="connsiteX14" fmla="*/ 2566219 w 5978013"/>
              <a:gd name="connsiteY14" fmla="*/ 1455174 h 1720645"/>
              <a:gd name="connsiteX15" fmla="*/ 2585884 w 5978013"/>
              <a:gd name="connsiteY15" fmla="*/ 1307690 h 1720645"/>
              <a:gd name="connsiteX16" fmla="*/ 2605548 w 5978013"/>
              <a:gd name="connsiteY16" fmla="*/ 1238864 h 1720645"/>
              <a:gd name="connsiteX17" fmla="*/ 2615380 w 5978013"/>
              <a:gd name="connsiteY17" fmla="*/ 1179871 h 1720645"/>
              <a:gd name="connsiteX18" fmla="*/ 2625213 w 5978013"/>
              <a:gd name="connsiteY18" fmla="*/ 1140542 h 1720645"/>
              <a:gd name="connsiteX19" fmla="*/ 2644877 w 5978013"/>
              <a:gd name="connsiteY19" fmla="*/ 1012722 h 1720645"/>
              <a:gd name="connsiteX20" fmla="*/ 2674374 w 5978013"/>
              <a:gd name="connsiteY20" fmla="*/ 934064 h 1720645"/>
              <a:gd name="connsiteX21" fmla="*/ 2684206 w 5978013"/>
              <a:gd name="connsiteY21" fmla="*/ 776748 h 1720645"/>
              <a:gd name="connsiteX22" fmla="*/ 2703871 w 5978013"/>
              <a:gd name="connsiteY22" fmla="*/ 629264 h 1720645"/>
              <a:gd name="connsiteX23" fmla="*/ 2713703 w 5978013"/>
              <a:gd name="connsiteY23" fmla="*/ 452284 h 1720645"/>
              <a:gd name="connsiteX24" fmla="*/ 2733368 w 5978013"/>
              <a:gd name="connsiteY24" fmla="*/ 403122 h 1720645"/>
              <a:gd name="connsiteX25" fmla="*/ 2743200 w 5978013"/>
              <a:gd name="connsiteY25" fmla="*/ 344129 h 1720645"/>
              <a:gd name="connsiteX26" fmla="*/ 2762864 w 5978013"/>
              <a:gd name="connsiteY26" fmla="*/ 275303 h 1720645"/>
              <a:gd name="connsiteX27" fmla="*/ 2772697 w 5978013"/>
              <a:gd name="connsiteY27" fmla="*/ 157316 h 1720645"/>
              <a:gd name="connsiteX28" fmla="*/ 2802193 w 5978013"/>
              <a:gd name="connsiteY28" fmla="*/ 0 h 1720645"/>
              <a:gd name="connsiteX29" fmla="*/ 2812026 w 5978013"/>
              <a:gd name="connsiteY29" fmla="*/ 147484 h 1720645"/>
              <a:gd name="connsiteX30" fmla="*/ 2821858 w 5978013"/>
              <a:gd name="connsiteY30" fmla="*/ 206477 h 1720645"/>
              <a:gd name="connsiteX31" fmla="*/ 2851355 w 5978013"/>
              <a:gd name="connsiteY31" fmla="*/ 452284 h 1720645"/>
              <a:gd name="connsiteX32" fmla="*/ 2861187 w 5978013"/>
              <a:gd name="connsiteY32" fmla="*/ 521110 h 1720645"/>
              <a:gd name="connsiteX33" fmla="*/ 2890684 w 5978013"/>
              <a:gd name="connsiteY33" fmla="*/ 629264 h 1720645"/>
              <a:gd name="connsiteX34" fmla="*/ 2910348 w 5978013"/>
              <a:gd name="connsiteY34" fmla="*/ 766916 h 1720645"/>
              <a:gd name="connsiteX35" fmla="*/ 2930013 w 5978013"/>
              <a:gd name="connsiteY35" fmla="*/ 875071 h 1720645"/>
              <a:gd name="connsiteX36" fmla="*/ 2939845 w 5978013"/>
              <a:gd name="connsiteY36" fmla="*/ 983226 h 1720645"/>
              <a:gd name="connsiteX37" fmla="*/ 2959510 w 5978013"/>
              <a:gd name="connsiteY37" fmla="*/ 1101213 h 1720645"/>
              <a:gd name="connsiteX38" fmla="*/ 2979174 w 5978013"/>
              <a:gd name="connsiteY38" fmla="*/ 1573161 h 1720645"/>
              <a:gd name="connsiteX39" fmla="*/ 3018503 w 5978013"/>
              <a:gd name="connsiteY39" fmla="*/ 1641987 h 1720645"/>
              <a:gd name="connsiteX40" fmla="*/ 3195484 w 5978013"/>
              <a:gd name="connsiteY40" fmla="*/ 1632155 h 1720645"/>
              <a:gd name="connsiteX41" fmla="*/ 3254477 w 5978013"/>
              <a:gd name="connsiteY41" fmla="*/ 1622322 h 1720645"/>
              <a:gd name="connsiteX42" fmla="*/ 3333135 w 5978013"/>
              <a:gd name="connsiteY42" fmla="*/ 1612490 h 1720645"/>
              <a:gd name="connsiteX43" fmla="*/ 3421626 w 5978013"/>
              <a:gd name="connsiteY43" fmla="*/ 1592826 h 1720645"/>
              <a:gd name="connsiteX44" fmla="*/ 3561059 w 5978013"/>
              <a:gd name="connsiteY44" fmla="*/ 1191757 h 1720645"/>
              <a:gd name="connsiteX45" fmla="*/ 3834580 w 5978013"/>
              <a:gd name="connsiteY45" fmla="*/ 1573161 h 1720645"/>
              <a:gd name="connsiteX46" fmla="*/ 4021393 w 5978013"/>
              <a:gd name="connsiteY46" fmla="*/ 1563329 h 1720645"/>
              <a:gd name="connsiteX47" fmla="*/ 5004619 w 5978013"/>
              <a:gd name="connsiteY47" fmla="*/ 1553497 h 1720645"/>
              <a:gd name="connsiteX48" fmla="*/ 5270090 w 5978013"/>
              <a:gd name="connsiteY48" fmla="*/ 1573161 h 1720645"/>
              <a:gd name="connsiteX49" fmla="*/ 5555226 w 5978013"/>
              <a:gd name="connsiteY49" fmla="*/ 1582993 h 1720645"/>
              <a:gd name="connsiteX50" fmla="*/ 5978013 w 5978013"/>
              <a:gd name="connsiteY50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271145 w 5978013"/>
              <a:gd name="connsiteY10" fmla="*/ 1135362 h 1720645"/>
              <a:gd name="connsiteX11" fmla="*/ 2517058 w 5978013"/>
              <a:gd name="connsiteY11" fmla="*/ 1582993 h 1720645"/>
              <a:gd name="connsiteX12" fmla="*/ 2536722 w 5978013"/>
              <a:gd name="connsiteY12" fmla="*/ 1514168 h 1720645"/>
              <a:gd name="connsiteX13" fmla="*/ 2556387 w 5978013"/>
              <a:gd name="connsiteY13" fmla="*/ 1484671 h 1720645"/>
              <a:gd name="connsiteX14" fmla="*/ 2566219 w 5978013"/>
              <a:gd name="connsiteY14" fmla="*/ 1455174 h 1720645"/>
              <a:gd name="connsiteX15" fmla="*/ 2585884 w 5978013"/>
              <a:gd name="connsiteY15" fmla="*/ 1307690 h 1720645"/>
              <a:gd name="connsiteX16" fmla="*/ 2605548 w 5978013"/>
              <a:gd name="connsiteY16" fmla="*/ 1238864 h 1720645"/>
              <a:gd name="connsiteX17" fmla="*/ 2615380 w 5978013"/>
              <a:gd name="connsiteY17" fmla="*/ 1179871 h 1720645"/>
              <a:gd name="connsiteX18" fmla="*/ 2625213 w 5978013"/>
              <a:gd name="connsiteY18" fmla="*/ 1140542 h 1720645"/>
              <a:gd name="connsiteX19" fmla="*/ 2644877 w 5978013"/>
              <a:gd name="connsiteY19" fmla="*/ 1012722 h 1720645"/>
              <a:gd name="connsiteX20" fmla="*/ 2674374 w 5978013"/>
              <a:gd name="connsiteY20" fmla="*/ 934064 h 1720645"/>
              <a:gd name="connsiteX21" fmla="*/ 2684206 w 5978013"/>
              <a:gd name="connsiteY21" fmla="*/ 776748 h 1720645"/>
              <a:gd name="connsiteX22" fmla="*/ 2703871 w 5978013"/>
              <a:gd name="connsiteY22" fmla="*/ 629264 h 1720645"/>
              <a:gd name="connsiteX23" fmla="*/ 2713703 w 5978013"/>
              <a:gd name="connsiteY23" fmla="*/ 452284 h 1720645"/>
              <a:gd name="connsiteX24" fmla="*/ 2733368 w 5978013"/>
              <a:gd name="connsiteY24" fmla="*/ 403122 h 1720645"/>
              <a:gd name="connsiteX25" fmla="*/ 2743200 w 5978013"/>
              <a:gd name="connsiteY25" fmla="*/ 344129 h 1720645"/>
              <a:gd name="connsiteX26" fmla="*/ 2762864 w 5978013"/>
              <a:gd name="connsiteY26" fmla="*/ 275303 h 1720645"/>
              <a:gd name="connsiteX27" fmla="*/ 2772697 w 5978013"/>
              <a:gd name="connsiteY27" fmla="*/ 157316 h 1720645"/>
              <a:gd name="connsiteX28" fmla="*/ 2802193 w 5978013"/>
              <a:gd name="connsiteY28" fmla="*/ 0 h 1720645"/>
              <a:gd name="connsiteX29" fmla="*/ 2812026 w 5978013"/>
              <a:gd name="connsiteY29" fmla="*/ 147484 h 1720645"/>
              <a:gd name="connsiteX30" fmla="*/ 2821858 w 5978013"/>
              <a:gd name="connsiteY30" fmla="*/ 206477 h 1720645"/>
              <a:gd name="connsiteX31" fmla="*/ 2851355 w 5978013"/>
              <a:gd name="connsiteY31" fmla="*/ 452284 h 1720645"/>
              <a:gd name="connsiteX32" fmla="*/ 2861187 w 5978013"/>
              <a:gd name="connsiteY32" fmla="*/ 521110 h 1720645"/>
              <a:gd name="connsiteX33" fmla="*/ 2890684 w 5978013"/>
              <a:gd name="connsiteY33" fmla="*/ 629264 h 1720645"/>
              <a:gd name="connsiteX34" fmla="*/ 2910348 w 5978013"/>
              <a:gd name="connsiteY34" fmla="*/ 766916 h 1720645"/>
              <a:gd name="connsiteX35" fmla="*/ 2930013 w 5978013"/>
              <a:gd name="connsiteY35" fmla="*/ 875071 h 1720645"/>
              <a:gd name="connsiteX36" fmla="*/ 2939845 w 5978013"/>
              <a:gd name="connsiteY36" fmla="*/ 983226 h 1720645"/>
              <a:gd name="connsiteX37" fmla="*/ 2959510 w 5978013"/>
              <a:gd name="connsiteY37" fmla="*/ 1101213 h 1720645"/>
              <a:gd name="connsiteX38" fmla="*/ 2979174 w 5978013"/>
              <a:gd name="connsiteY38" fmla="*/ 1573161 h 1720645"/>
              <a:gd name="connsiteX39" fmla="*/ 3018503 w 5978013"/>
              <a:gd name="connsiteY39" fmla="*/ 1641987 h 1720645"/>
              <a:gd name="connsiteX40" fmla="*/ 3195484 w 5978013"/>
              <a:gd name="connsiteY40" fmla="*/ 1632155 h 1720645"/>
              <a:gd name="connsiteX41" fmla="*/ 3254477 w 5978013"/>
              <a:gd name="connsiteY41" fmla="*/ 1622322 h 1720645"/>
              <a:gd name="connsiteX42" fmla="*/ 3333135 w 5978013"/>
              <a:gd name="connsiteY42" fmla="*/ 1612490 h 1720645"/>
              <a:gd name="connsiteX43" fmla="*/ 3421626 w 5978013"/>
              <a:gd name="connsiteY43" fmla="*/ 1592826 h 1720645"/>
              <a:gd name="connsiteX44" fmla="*/ 3561059 w 5978013"/>
              <a:gd name="connsiteY44" fmla="*/ 1191757 h 1720645"/>
              <a:gd name="connsiteX45" fmla="*/ 3834580 w 5978013"/>
              <a:gd name="connsiteY45" fmla="*/ 1573161 h 1720645"/>
              <a:gd name="connsiteX46" fmla="*/ 4021393 w 5978013"/>
              <a:gd name="connsiteY46" fmla="*/ 1563329 h 1720645"/>
              <a:gd name="connsiteX47" fmla="*/ 5004619 w 5978013"/>
              <a:gd name="connsiteY47" fmla="*/ 1553497 h 1720645"/>
              <a:gd name="connsiteX48" fmla="*/ 5270090 w 5978013"/>
              <a:gd name="connsiteY48" fmla="*/ 1573161 h 1720645"/>
              <a:gd name="connsiteX49" fmla="*/ 5555226 w 5978013"/>
              <a:gd name="connsiteY49" fmla="*/ 1582993 h 1720645"/>
              <a:gd name="connsiteX50" fmla="*/ 5978013 w 5978013"/>
              <a:gd name="connsiteY50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271145 w 5978013"/>
              <a:gd name="connsiteY10" fmla="*/ 1135362 h 1720645"/>
              <a:gd name="connsiteX11" fmla="*/ 2395585 w 5978013"/>
              <a:gd name="connsiteY11" fmla="*/ 1102443 h 1720645"/>
              <a:gd name="connsiteX12" fmla="*/ 2517058 w 5978013"/>
              <a:gd name="connsiteY12" fmla="*/ 1582993 h 1720645"/>
              <a:gd name="connsiteX13" fmla="*/ 2536722 w 5978013"/>
              <a:gd name="connsiteY13" fmla="*/ 1514168 h 1720645"/>
              <a:gd name="connsiteX14" fmla="*/ 2556387 w 5978013"/>
              <a:gd name="connsiteY14" fmla="*/ 1484671 h 1720645"/>
              <a:gd name="connsiteX15" fmla="*/ 2566219 w 5978013"/>
              <a:gd name="connsiteY15" fmla="*/ 1455174 h 1720645"/>
              <a:gd name="connsiteX16" fmla="*/ 2585884 w 5978013"/>
              <a:gd name="connsiteY16" fmla="*/ 1307690 h 1720645"/>
              <a:gd name="connsiteX17" fmla="*/ 2605548 w 5978013"/>
              <a:gd name="connsiteY17" fmla="*/ 1238864 h 1720645"/>
              <a:gd name="connsiteX18" fmla="*/ 2615380 w 5978013"/>
              <a:gd name="connsiteY18" fmla="*/ 1179871 h 1720645"/>
              <a:gd name="connsiteX19" fmla="*/ 2625213 w 5978013"/>
              <a:gd name="connsiteY19" fmla="*/ 1140542 h 1720645"/>
              <a:gd name="connsiteX20" fmla="*/ 2644877 w 5978013"/>
              <a:gd name="connsiteY20" fmla="*/ 1012722 h 1720645"/>
              <a:gd name="connsiteX21" fmla="*/ 2674374 w 5978013"/>
              <a:gd name="connsiteY21" fmla="*/ 934064 h 1720645"/>
              <a:gd name="connsiteX22" fmla="*/ 2684206 w 5978013"/>
              <a:gd name="connsiteY22" fmla="*/ 776748 h 1720645"/>
              <a:gd name="connsiteX23" fmla="*/ 2703871 w 5978013"/>
              <a:gd name="connsiteY23" fmla="*/ 629264 h 1720645"/>
              <a:gd name="connsiteX24" fmla="*/ 2713703 w 5978013"/>
              <a:gd name="connsiteY24" fmla="*/ 452284 h 1720645"/>
              <a:gd name="connsiteX25" fmla="*/ 2733368 w 5978013"/>
              <a:gd name="connsiteY25" fmla="*/ 403122 h 1720645"/>
              <a:gd name="connsiteX26" fmla="*/ 2743200 w 5978013"/>
              <a:gd name="connsiteY26" fmla="*/ 344129 h 1720645"/>
              <a:gd name="connsiteX27" fmla="*/ 2762864 w 5978013"/>
              <a:gd name="connsiteY27" fmla="*/ 275303 h 1720645"/>
              <a:gd name="connsiteX28" fmla="*/ 2772697 w 5978013"/>
              <a:gd name="connsiteY28" fmla="*/ 157316 h 1720645"/>
              <a:gd name="connsiteX29" fmla="*/ 2802193 w 5978013"/>
              <a:gd name="connsiteY29" fmla="*/ 0 h 1720645"/>
              <a:gd name="connsiteX30" fmla="*/ 2812026 w 5978013"/>
              <a:gd name="connsiteY30" fmla="*/ 147484 h 1720645"/>
              <a:gd name="connsiteX31" fmla="*/ 2821858 w 5978013"/>
              <a:gd name="connsiteY31" fmla="*/ 206477 h 1720645"/>
              <a:gd name="connsiteX32" fmla="*/ 2851355 w 5978013"/>
              <a:gd name="connsiteY32" fmla="*/ 452284 h 1720645"/>
              <a:gd name="connsiteX33" fmla="*/ 2861187 w 5978013"/>
              <a:gd name="connsiteY33" fmla="*/ 521110 h 1720645"/>
              <a:gd name="connsiteX34" fmla="*/ 2890684 w 5978013"/>
              <a:gd name="connsiteY34" fmla="*/ 629264 h 1720645"/>
              <a:gd name="connsiteX35" fmla="*/ 2910348 w 5978013"/>
              <a:gd name="connsiteY35" fmla="*/ 766916 h 1720645"/>
              <a:gd name="connsiteX36" fmla="*/ 2930013 w 5978013"/>
              <a:gd name="connsiteY36" fmla="*/ 875071 h 1720645"/>
              <a:gd name="connsiteX37" fmla="*/ 2939845 w 5978013"/>
              <a:gd name="connsiteY37" fmla="*/ 983226 h 1720645"/>
              <a:gd name="connsiteX38" fmla="*/ 2959510 w 5978013"/>
              <a:gd name="connsiteY38" fmla="*/ 1101213 h 1720645"/>
              <a:gd name="connsiteX39" fmla="*/ 2979174 w 5978013"/>
              <a:gd name="connsiteY39" fmla="*/ 1573161 h 1720645"/>
              <a:gd name="connsiteX40" fmla="*/ 3018503 w 5978013"/>
              <a:gd name="connsiteY40" fmla="*/ 1641987 h 1720645"/>
              <a:gd name="connsiteX41" fmla="*/ 3195484 w 5978013"/>
              <a:gd name="connsiteY41" fmla="*/ 1632155 h 1720645"/>
              <a:gd name="connsiteX42" fmla="*/ 3254477 w 5978013"/>
              <a:gd name="connsiteY42" fmla="*/ 1622322 h 1720645"/>
              <a:gd name="connsiteX43" fmla="*/ 3333135 w 5978013"/>
              <a:gd name="connsiteY43" fmla="*/ 1612490 h 1720645"/>
              <a:gd name="connsiteX44" fmla="*/ 3421626 w 5978013"/>
              <a:gd name="connsiteY44" fmla="*/ 1592826 h 1720645"/>
              <a:gd name="connsiteX45" fmla="*/ 3561059 w 5978013"/>
              <a:gd name="connsiteY45" fmla="*/ 1191757 h 1720645"/>
              <a:gd name="connsiteX46" fmla="*/ 3834580 w 5978013"/>
              <a:gd name="connsiteY46" fmla="*/ 1573161 h 1720645"/>
              <a:gd name="connsiteX47" fmla="*/ 4021393 w 5978013"/>
              <a:gd name="connsiteY47" fmla="*/ 1563329 h 1720645"/>
              <a:gd name="connsiteX48" fmla="*/ 5004619 w 5978013"/>
              <a:gd name="connsiteY48" fmla="*/ 1553497 h 1720645"/>
              <a:gd name="connsiteX49" fmla="*/ 5270090 w 5978013"/>
              <a:gd name="connsiteY49" fmla="*/ 1573161 h 1720645"/>
              <a:gd name="connsiteX50" fmla="*/ 5555226 w 5978013"/>
              <a:gd name="connsiteY50" fmla="*/ 1582993 h 1720645"/>
              <a:gd name="connsiteX51" fmla="*/ 5978013 w 5978013"/>
              <a:gd name="connsiteY51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1970239 w 5978013"/>
              <a:gd name="connsiteY10" fmla="*/ 1167514 h 1720645"/>
              <a:gd name="connsiteX11" fmla="*/ 2395585 w 5978013"/>
              <a:gd name="connsiteY11" fmla="*/ 1102443 h 1720645"/>
              <a:gd name="connsiteX12" fmla="*/ 2517058 w 5978013"/>
              <a:gd name="connsiteY12" fmla="*/ 1582993 h 1720645"/>
              <a:gd name="connsiteX13" fmla="*/ 2536722 w 5978013"/>
              <a:gd name="connsiteY13" fmla="*/ 1514168 h 1720645"/>
              <a:gd name="connsiteX14" fmla="*/ 2556387 w 5978013"/>
              <a:gd name="connsiteY14" fmla="*/ 1484671 h 1720645"/>
              <a:gd name="connsiteX15" fmla="*/ 2566219 w 5978013"/>
              <a:gd name="connsiteY15" fmla="*/ 1455174 h 1720645"/>
              <a:gd name="connsiteX16" fmla="*/ 2585884 w 5978013"/>
              <a:gd name="connsiteY16" fmla="*/ 1307690 h 1720645"/>
              <a:gd name="connsiteX17" fmla="*/ 2605548 w 5978013"/>
              <a:gd name="connsiteY17" fmla="*/ 1238864 h 1720645"/>
              <a:gd name="connsiteX18" fmla="*/ 2615380 w 5978013"/>
              <a:gd name="connsiteY18" fmla="*/ 1179871 h 1720645"/>
              <a:gd name="connsiteX19" fmla="*/ 2625213 w 5978013"/>
              <a:gd name="connsiteY19" fmla="*/ 1140542 h 1720645"/>
              <a:gd name="connsiteX20" fmla="*/ 2644877 w 5978013"/>
              <a:gd name="connsiteY20" fmla="*/ 1012722 h 1720645"/>
              <a:gd name="connsiteX21" fmla="*/ 2674374 w 5978013"/>
              <a:gd name="connsiteY21" fmla="*/ 934064 h 1720645"/>
              <a:gd name="connsiteX22" fmla="*/ 2684206 w 5978013"/>
              <a:gd name="connsiteY22" fmla="*/ 776748 h 1720645"/>
              <a:gd name="connsiteX23" fmla="*/ 2703871 w 5978013"/>
              <a:gd name="connsiteY23" fmla="*/ 629264 h 1720645"/>
              <a:gd name="connsiteX24" fmla="*/ 2713703 w 5978013"/>
              <a:gd name="connsiteY24" fmla="*/ 452284 h 1720645"/>
              <a:gd name="connsiteX25" fmla="*/ 2733368 w 5978013"/>
              <a:gd name="connsiteY25" fmla="*/ 403122 h 1720645"/>
              <a:gd name="connsiteX26" fmla="*/ 2743200 w 5978013"/>
              <a:gd name="connsiteY26" fmla="*/ 344129 h 1720645"/>
              <a:gd name="connsiteX27" fmla="*/ 2762864 w 5978013"/>
              <a:gd name="connsiteY27" fmla="*/ 275303 h 1720645"/>
              <a:gd name="connsiteX28" fmla="*/ 2772697 w 5978013"/>
              <a:gd name="connsiteY28" fmla="*/ 157316 h 1720645"/>
              <a:gd name="connsiteX29" fmla="*/ 2802193 w 5978013"/>
              <a:gd name="connsiteY29" fmla="*/ 0 h 1720645"/>
              <a:gd name="connsiteX30" fmla="*/ 2812026 w 5978013"/>
              <a:gd name="connsiteY30" fmla="*/ 147484 h 1720645"/>
              <a:gd name="connsiteX31" fmla="*/ 2821858 w 5978013"/>
              <a:gd name="connsiteY31" fmla="*/ 206477 h 1720645"/>
              <a:gd name="connsiteX32" fmla="*/ 2851355 w 5978013"/>
              <a:gd name="connsiteY32" fmla="*/ 452284 h 1720645"/>
              <a:gd name="connsiteX33" fmla="*/ 2861187 w 5978013"/>
              <a:gd name="connsiteY33" fmla="*/ 521110 h 1720645"/>
              <a:gd name="connsiteX34" fmla="*/ 2890684 w 5978013"/>
              <a:gd name="connsiteY34" fmla="*/ 629264 h 1720645"/>
              <a:gd name="connsiteX35" fmla="*/ 2910348 w 5978013"/>
              <a:gd name="connsiteY35" fmla="*/ 766916 h 1720645"/>
              <a:gd name="connsiteX36" fmla="*/ 2930013 w 5978013"/>
              <a:gd name="connsiteY36" fmla="*/ 875071 h 1720645"/>
              <a:gd name="connsiteX37" fmla="*/ 2939845 w 5978013"/>
              <a:gd name="connsiteY37" fmla="*/ 983226 h 1720645"/>
              <a:gd name="connsiteX38" fmla="*/ 2959510 w 5978013"/>
              <a:gd name="connsiteY38" fmla="*/ 1101213 h 1720645"/>
              <a:gd name="connsiteX39" fmla="*/ 2979174 w 5978013"/>
              <a:gd name="connsiteY39" fmla="*/ 1573161 h 1720645"/>
              <a:gd name="connsiteX40" fmla="*/ 3018503 w 5978013"/>
              <a:gd name="connsiteY40" fmla="*/ 1641987 h 1720645"/>
              <a:gd name="connsiteX41" fmla="*/ 3195484 w 5978013"/>
              <a:gd name="connsiteY41" fmla="*/ 1632155 h 1720645"/>
              <a:gd name="connsiteX42" fmla="*/ 3254477 w 5978013"/>
              <a:gd name="connsiteY42" fmla="*/ 1622322 h 1720645"/>
              <a:gd name="connsiteX43" fmla="*/ 3333135 w 5978013"/>
              <a:gd name="connsiteY43" fmla="*/ 1612490 h 1720645"/>
              <a:gd name="connsiteX44" fmla="*/ 3421626 w 5978013"/>
              <a:gd name="connsiteY44" fmla="*/ 1592826 h 1720645"/>
              <a:gd name="connsiteX45" fmla="*/ 3561059 w 5978013"/>
              <a:gd name="connsiteY45" fmla="*/ 1191757 h 1720645"/>
              <a:gd name="connsiteX46" fmla="*/ 3834580 w 5978013"/>
              <a:gd name="connsiteY46" fmla="*/ 1573161 h 1720645"/>
              <a:gd name="connsiteX47" fmla="*/ 4021393 w 5978013"/>
              <a:gd name="connsiteY47" fmla="*/ 1563329 h 1720645"/>
              <a:gd name="connsiteX48" fmla="*/ 5004619 w 5978013"/>
              <a:gd name="connsiteY48" fmla="*/ 1553497 h 1720645"/>
              <a:gd name="connsiteX49" fmla="*/ 5270090 w 5978013"/>
              <a:gd name="connsiteY49" fmla="*/ 1573161 h 1720645"/>
              <a:gd name="connsiteX50" fmla="*/ 5555226 w 5978013"/>
              <a:gd name="connsiteY50" fmla="*/ 1582993 h 1720645"/>
              <a:gd name="connsiteX51" fmla="*/ 5978013 w 5978013"/>
              <a:gd name="connsiteY51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1970239 w 5978013"/>
              <a:gd name="connsiteY10" fmla="*/ 1167514 h 1720645"/>
              <a:gd name="connsiteX11" fmla="*/ 2275222 w 5978013"/>
              <a:gd name="connsiteY11" fmla="*/ 1205331 h 1720645"/>
              <a:gd name="connsiteX12" fmla="*/ 2517058 w 5978013"/>
              <a:gd name="connsiteY12" fmla="*/ 1582993 h 1720645"/>
              <a:gd name="connsiteX13" fmla="*/ 2536722 w 5978013"/>
              <a:gd name="connsiteY13" fmla="*/ 1514168 h 1720645"/>
              <a:gd name="connsiteX14" fmla="*/ 2556387 w 5978013"/>
              <a:gd name="connsiteY14" fmla="*/ 1484671 h 1720645"/>
              <a:gd name="connsiteX15" fmla="*/ 2566219 w 5978013"/>
              <a:gd name="connsiteY15" fmla="*/ 1455174 h 1720645"/>
              <a:gd name="connsiteX16" fmla="*/ 2585884 w 5978013"/>
              <a:gd name="connsiteY16" fmla="*/ 1307690 h 1720645"/>
              <a:gd name="connsiteX17" fmla="*/ 2605548 w 5978013"/>
              <a:gd name="connsiteY17" fmla="*/ 1238864 h 1720645"/>
              <a:gd name="connsiteX18" fmla="*/ 2615380 w 5978013"/>
              <a:gd name="connsiteY18" fmla="*/ 1179871 h 1720645"/>
              <a:gd name="connsiteX19" fmla="*/ 2625213 w 5978013"/>
              <a:gd name="connsiteY19" fmla="*/ 1140542 h 1720645"/>
              <a:gd name="connsiteX20" fmla="*/ 2644877 w 5978013"/>
              <a:gd name="connsiteY20" fmla="*/ 1012722 h 1720645"/>
              <a:gd name="connsiteX21" fmla="*/ 2674374 w 5978013"/>
              <a:gd name="connsiteY21" fmla="*/ 934064 h 1720645"/>
              <a:gd name="connsiteX22" fmla="*/ 2684206 w 5978013"/>
              <a:gd name="connsiteY22" fmla="*/ 776748 h 1720645"/>
              <a:gd name="connsiteX23" fmla="*/ 2703871 w 5978013"/>
              <a:gd name="connsiteY23" fmla="*/ 629264 h 1720645"/>
              <a:gd name="connsiteX24" fmla="*/ 2713703 w 5978013"/>
              <a:gd name="connsiteY24" fmla="*/ 452284 h 1720645"/>
              <a:gd name="connsiteX25" fmla="*/ 2733368 w 5978013"/>
              <a:gd name="connsiteY25" fmla="*/ 403122 h 1720645"/>
              <a:gd name="connsiteX26" fmla="*/ 2743200 w 5978013"/>
              <a:gd name="connsiteY26" fmla="*/ 344129 h 1720645"/>
              <a:gd name="connsiteX27" fmla="*/ 2762864 w 5978013"/>
              <a:gd name="connsiteY27" fmla="*/ 275303 h 1720645"/>
              <a:gd name="connsiteX28" fmla="*/ 2772697 w 5978013"/>
              <a:gd name="connsiteY28" fmla="*/ 157316 h 1720645"/>
              <a:gd name="connsiteX29" fmla="*/ 2802193 w 5978013"/>
              <a:gd name="connsiteY29" fmla="*/ 0 h 1720645"/>
              <a:gd name="connsiteX30" fmla="*/ 2812026 w 5978013"/>
              <a:gd name="connsiteY30" fmla="*/ 147484 h 1720645"/>
              <a:gd name="connsiteX31" fmla="*/ 2821858 w 5978013"/>
              <a:gd name="connsiteY31" fmla="*/ 206477 h 1720645"/>
              <a:gd name="connsiteX32" fmla="*/ 2851355 w 5978013"/>
              <a:gd name="connsiteY32" fmla="*/ 452284 h 1720645"/>
              <a:gd name="connsiteX33" fmla="*/ 2861187 w 5978013"/>
              <a:gd name="connsiteY33" fmla="*/ 521110 h 1720645"/>
              <a:gd name="connsiteX34" fmla="*/ 2890684 w 5978013"/>
              <a:gd name="connsiteY34" fmla="*/ 629264 h 1720645"/>
              <a:gd name="connsiteX35" fmla="*/ 2910348 w 5978013"/>
              <a:gd name="connsiteY35" fmla="*/ 766916 h 1720645"/>
              <a:gd name="connsiteX36" fmla="*/ 2930013 w 5978013"/>
              <a:gd name="connsiteY36" fmla="*/ 875071 h 1720645"/>
              <a:gd name="connsiteX37" fmla="*/ 2939845 w 5978013"/>
              <a:gd name="connsiteY37" fmla="*/ 983226 h 1720645"/>
              <a:gd name="connsiteX38" fmla="*/ 2959510 w 5978013"/>
              <a:gd name="connsiteY38" fmla="*/ 1101213 h 1720645"/>
              <a:gd name="connsiteX39" fmla="*/ 2979174 w 5978013"/>
              <a:gd name="connsiteY39" fmla="*/ 1573161 h 1720645"/>
              <a:gd name="connsiteX40" fmla="*/ 3018503 w 5978013"/>
              <a:gd name="connsiteY40" fmla="*/ 1641987 h 1720645"/>
              <a:gd name="connsiteX41" fmla="*/ 3195484 w 5978013"/>
              <a:gd name="connsiteY41" fmla="*/ 1632155 h 1720645"/>
              <a:gd name="connsiteX42" fmla="*/ 3254477 w 5978013"/>
              <a:gd name="connsiteY42" fmla="*/ 1622322 h 1720645"/>
              <a:gd name="connsiteX43" fmla="*/ 3333135 w 5978013"/>
              <a:gd name="connsiteY43" fmla="*/ 1612490 h 1720645"/>
              <a:gd name="connsiteX44" fmla="*/ 3421626 w 5978013"/>
              <a:gd name="connsiteY44" fmla="*/ 1592826 h 1720645"/>
              <a:gd name="connsiteX45" fmla="*/ 3561059 w 5978013"/>
              <a:gd name="connsiteY45" fmla="*/ 1191757 h 1720645"/>
              <a:gd name="connsiteX46" fmla="*/ 3834580 w 5978013"/>
              <a:gd name="connsiteY46" fmla="*/ 1573161 h 1720645"/>
              <a:gd name="connsiteX47" fmla="*/ 4021393 w 5978013"/>
              <a:gd name="connsiteY47" fmla="*/ 1563329 h 1720645"/>
              <a:gd name="connsiteX48" fmla="*/ 5004619 w 5978013"/>
              <a:gd name="connsiteY48" fmla="*/ 1553497 h 1720645"/>
              <a:gd name="connsiteX49" fmla="*/ 5270090 w 5978013"/>
              <a:gd name="connsiteY49" fmla="*/ 1573161 h 1720645"/>
              <a:gd name="connsiteX50" fmla="*/ 5555226 w 5978013"/>
              <a:gd name="connsiteY50" fmla="*/ 1582993 h 1720645"/>
              <a:gd name="connsiteX51" fmla="*/ 5978013 w 5978013"/>
              <a:gd name="connsiteY51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010360 w 5978013"/>
              <a:gd name="connsiteY10" fmla="*/ 1257541 h 1720645"/>
              <a:gd name="connsiteX11" fmla="*/ 2275222 w 5978013"/>
              <a:gd name="connsiteY11" fmla="*/ 1205331 h 1720645"/>
              <a:gd name="connsiteX12" fmla="*/ 2517058 w 5978013"/>
              <a:gd name="connsiteY12" fmla="*/ 1582993 h 1720645"/>
              <a:gd name="connsiteX13" fmla="*/ 2536722 w 5978013"/>
              <a:gd name="connsiteY13" fmla="*/ 1514168 h 1720645"/>
              <a:gd name="connsiteX14" fmla="*/ 2556387 w 5978013"/>
              <a:gd name="connsiteY14" fmla="*/ 1484671 h 1720645"/>
              <a:gd name="connsiteX15" fmla="*/ 2566219 w 5978013"/>
              <a:gd name="connsiteY15" fmla="*/ 1455174 h 1720645"/>
              <a:gd name="connsiteX16" fmla="*/ 2585884 w 5978013"/>
              <a:gd name="connsiteY16" fmla="*/ 1307690 h 1720645"/>
              <a:gd name="connsiteX17" fmla="*/ 2605548 w 5978013"/>
              <a:gd name="connsiteY17" fmla="*/ 1238864 h 1720645"/>
              <a:gd name="connsiteX18" fmla="*/ 2615380 w 5978013"/>
              <a:gd name="connsiteY18" fmla="*/ 1179871 h 1720645"/>
              <a:gd name="connsiteX19" fmla="*/ 2625213 w 5978013"/>
              <a:gd name="connsiteY19" fmla="*/ 1140542 h 1720645"/>
              <a:gd name="connsiteX20" fmla="*/ 2644877 w 5978013"/>
              <a:gd name="connsiteY20" fmla="*/ 1012722 h 1720645"/>
              <a:gd name="connsiteX21" fmla="*/ 2674374 w 5978013"/>
              <a:gd name="connsiteY21" fmla="*/ 934064 h 1720645"/>
              <a:gd name="connsiteX22" fmla="*/ 2684206 w 5978013"/>
              <a:gd name="connsiteY22" fmla="*/ 776748 h 1720645"/>
              <a:gd name="connsiteX23" fmla="*/ 2703871 w 5978013"/>
              <a:gd name="connsiteY23" fmla="*/ 629264 h 1720645"/>
              <a:gd name="connsiteX24" fmla="*/ 2713703 w 5978013"/>
              <a:gd name="connsiteY24" fmla="*/ 452284 h 1720645"/>
              <a:gd name="connsiteX25" fmla="*/ 2733368 w 5978013"/>
              <a:gd name="connsiteY25" fmla="*/ 403122 h 1720645"/>
              <a:gd name="connsiteX26" fmla="*/ 2743200 w 5978013"/>
              <a:gd name="connsiteY26" fmla="*/ 344129 h 1720645"/>
              <a:gd name="connsiteX27" fmla="*/ 2762864 w 5978013"/>
              <a:gd name="connsiteY27" fmla="*/ 275303 h 1720645"/>
              <a:gd name="connsiteX28" fmla="*/ 2772697 w 5978013"/>
              <a:gd name="connsiteY28" fmla="*/ 157316 h 1720645"/>
              <a:gd name="connsiteX29" fmla="*/ 2802193 w 5978013"/>
              <a:gd name="connsiteY29" fmla="*/ 0 h 1720645"/>
              <a:gd name="connsiteX30" fmla="*/ 2812026 w 5978013"/>
              <a:gd name="connsiteY30" fmla="*/ 147484 h 1720645"/>
              <a:gd name="connsiteX31" fmla="*/ 2821858 w 5978013"/>
              <a:gd name="connsiteY31" fmla="*/ 206477 h 1720645"/>
              <a:gd name="connsiteX32" fmla="*/ 2851355 w 5978013"/>
              <a:gd name="connsiteY32" fmla="*/ 452284 h 1720645"/>
              <a:gd name="connsiteX33" fmla="*/ 2861187 w 5978013"/>
              <a:gd name="connsiteY33" fmla="*/ 521110 h 1720645"/>
              <a:gd name="connsiteX34" fmla="*/ 2890684 w 5978013"/>
              <a:gd name="connsiteY34" fmla="*/ 629264 h 1720645"/>
              <a:gd name="connsiteX35" fmla="*/ 2910348 w 5978013"/>
              <a:gd name="connsiteY35" fmla="*/ 766916 h 1720645"/>
              <a:gd name="connsiteX36" fmla="*/ 2930013 w 5978013"/>
              <a:gd name="connsiteY36" fmla="*/ 875071 h 1720645"/>
              <a:gd name="connsiteX37" fmla="*/ 2939845 w 5978013"/>
              <a:gd name="connsiteY37" fmla="*/ 983226 h 1720645"/>
              <a:gd name="connsiteX38" fmla="*/ 2959510 w 5978013"/>
              <a:gd name="connsiteY38" fmla="*/ 1101213 h 1720645"/>
              <a:gd name="connsiteX39" fmla="*/ 2979174 w 5978013"/>
              <a:gd name="connsiteY39" fmla="*/ 1573161 h 1720645"/>
              <a:gd name="connsiteX40" fmla="*/ 3018503 w 5978013"/>
              <a:gd name="connsiteY40" fmla="*/ 1641987 h 1720645"/>
              <a:gd name="connsiteX41" fmla="*/ 3195484 w 5978013"/>
              <a:gd name="connsiteY41" fmla="*/ 1632155 h 1720645"/>
              <a:gd name="connsiteX42" fmla="*/ 3254477 w 5978013"/>
              <a:gd name="connsiteY42" fmla="*/ 1622322 h 1720645"/>
              <a:gd name="connsiteX43" fmla="*/ 3333135 w 5978013"/>
              <a:gd name="connsiteY43" fmla="*/ 1612490 h 1720645"/>
              <a:gd name="connsiteX44" fmla="*/ 3421626 w 5978013"/>
              <a:gd name="connsiteY44" fmla="*/ 1592826 h 1720645"/>
              <a:gd name="connsiteX45" fmla="*/ 3561059 w 5978013"/>
              <a:gd name="connsiteY45" fmla="*/ 1191757 h 1720645"/>
              <a:gd name="connsiteX46" fmla="*/ 3834580 w 5978013"/>
              <a:gd name="connsiteY46" fmla="*/ 1573161 h 1720645"/>
              <a:gd name="connsiteX47" fmla="*/ 4021393 w 5978013"/>
              <a:gd name="connsiteY47" fmla="*/ 1563329 h 1720645"/>
              <a:gd name="connsiteX48" fmla="*/ 5004619 w 5978013"/>
              <a:gd name="connsiteY48" fmla="*/ 1553497 h 1720645"/>
              <a:gd name="connsiteX49" fmla="*/ 5270090 w 5978013"/>
              <a:gd name="connsiteY49" fmla="*/ 1573161 h 1720645"/>
              <a:gd name="connsiteX50" fmla="*/ 5555226 w 5978013"/>
              <a:gd name="connsiteY50" fmla="*/ 1582993 h 1720645"/>
              <a:gd name="connsiteX51" fmla="*/ 5978013 w 5978013"/>
              <a:gd name="connsiteY51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010360 w 5978013"/>
              <a:gd name="connsiteY10" fmla="*/ 1257541 h 1720645"/>
              <a:gd name="connsiteX11" fmla="*/ 2255161 w 5978013"/>
              <a:gd name="connsiteY11" fmla="*/ 1269636 h 1720645"/>
              <a:gd name="connsiteX12" fmla="*/ 2517058 w 5978013"/>
              <a:gd name="connsiteY12" fmla="*/ 1582993 h 1720645"/>
              <a:gd name="connsiteX13" fmla="*/ 2536722 w 5978013"/>
              <a:gd name="connsiteY13" fmla="*/ 1514168 h 1720645"/>
              <a:gd name="connsiteX14" fmla="*/ 2556387 w 5978013"/>
              <a:gd name="connsiteY14" fmla="*/ 1484671 h 1720645"/>
              <a:gd name="connsiteX15" fmla="*/ 2566219 w 5978013"/>
              <a:gd name="connsiteY15" fmla="*/ 1455174 h 1720645"/>
              <a:gd name="connsiteX16" fmla="*/ 2585884 w 5978013"/>
              <a:gd name="connsiteY16" fmla="*/ 1307690 h 1720645"/>
              <a:gd name="connsiteX17" fmla="*/ 2605548 w 5978013"/>
              <a:gd name="connsiteY17" fmla="*/ 1238864 h 1720645"/>
              <a:gd name="connsiteX18" fmla="*/ 2615380 w 5978013"/>
              <a:gd name="connsiteY18" fmla="*/ 1179871 h 1720645"/>
              <a:gd name="connsiteX19" fmla="*/ 2625213 w 5978013"/>
              <a:gd name="connsiteY19" fmla="*/ 1140542 h 1720645"/>
              <a:gd name="connsiteX20" fmla="*/ 2644877 w 5978013"/>
              <a:gd name="connsiteY20" fmla="*/ 1012722 h 1720645"/>
              <a:gd name="connsiteX21" fmla="*/ 2674374 w 5978013"/>
              <a:gd name="connsiteY21" fmla="*/ 934064 h 1720645"/>
              <a:gd name="connsiteX22" fmla="*/ 2684206 w 5978013"/>
              <a:gd name="connsiteY22" fmla="*/ 776748 h 1720645"/>
              <a:gd name="connsiteX23" fmla="*/ 2703871 w 5978013"/>
              <a:gd name="connsiteY23" fmla="*/ 629264 h 1720645"/>
              <a:gd name="connsiteX24" fmla="*/ 2713703 w 5978013"/>
              <a:gd name="connsiteY24" fmla="*/ 452284 h 1720645"/>
              <a:gd name="connsiteX25" fmla="*/ 2733368 w 5978013"/>
              <a:gd name="connsiteY25" fmla="*/ 403122 h 1720645"/>
              <a:gd name="connsiteX26" fmla="*/ 2743200 w 5978013"/>
              <a:gd name="connsiteY26" fmla="*/ 344129 h 1720645"/>
              <a:gd name="connsiteX27" fmla="*/ 2762864 w 5978013"/>
              <a:gd name="connsiteY27" fmla="*/ 275303 h 1720645"/>
              <a:gd name="connsiteX28" fmla="*/ 2772697 w 5978013"/>
              <a:gd name="connsiteY28" fmla="*/ 157316 h 1720645"/>
              <a:gd name="connsiteX29" fmla="*/ 2802193 w 5978013"/>
              <a:gd name="connsiteY29" fmla="*/ 0 h 1720645"/>
              <a:gd name="connsiteX30" fmla="*/ 2812026 w 5978013"/>
              <a:gd name="connsiteY30" fmla="*/ 147484 h 1720645"/>
              <a:gd name="connsiteX31" fmla="*/ 2821858 w 5978013"/>
              <a:gd name="connsiteY31" fmla="*/ 206477 h 1720645"/>
              <a:gd name="connsiteX32" fmla="*/ 2851355 w 5978013"/>
              <a:gd name="connsiteY32" fmla="*/ 452284 h 1720645"/>
              <a:gd name="connsiteX33" fmla="*/ 2861187 w 5978013"/>
              <a:gd name="connsiteY33" fmla="*/ 521110 h 1720645"/>
              <a:gd name="connsiteX34" fmla="*/ 2890684 w 5978013"/>
              <a:gd name="connsiteY34" fmla="*/ 629264 h 1720645"/>
              <a:gd name="connsiteX35" fmla="*/ 2910348 w 5978013"/>
              <a:gd name="connsiteY35" fmla="*/ 766916 h 1720645"/>
              <a:gd name="connsiteX36" fmla="*/ 2930013 w 5978013"/>
              <a:gd name="connsiteY36" fmla="*/ 875071 h 1720645"/>
              <a:gd name="connsiteX37" fmla="*/ 2939845 w 5978013"/>
              <a:gd name="connsiteY37" fmla="*/ 983226 h 1720645"/>
              <a:gd name="connsiteX38" fmla="*/ 2959510 w 5978013"/>
              <a:gd name="connsiteY38" fmla="*/ 1101213 h 1720645"/>
              <a:gd name="connsiteX39" fmla="*/ 2979174 w 5978013"/>
              <a:gd name="connsiteY39" fmla="*/ 1573161 h 1720645"/>
              <a:gd name="connsiteX40" fmla="*/ 3018503 w 5978013"/>
              <a:gd name="connsiteY40" fmla="*/ 1641987 h 1720645"/>
              <a:gd name="connsiteX41" fmla="*/ 3195484 w 5978013"/>
              <a:gd name="connsiteY41" fmla="*/ 1632155 h 1720645"/>
              <a:gd name="connsiteX42" fmla="*/ 3254477 w 5978013"/>
              <a:gd name="connsiteY42" fmla="*/ 1622322 h 1720645"/>
              <a:gd name="connsiteX43" fmla="*/ 3333135 w 5978013"/>
              <a:gd name="connsiteY43" fmla="*/ 1612490 h 1720645"/>
              <a:gd name="connsiteX44" fmla="*/ 3421626 w 5978013"/>
              <a:gd name="connsiteY44" fmla="*/ 1592826 h 1720645"/>
              <a:gd name="connsiteX45" fmla="*/ 3561059 w 5978013"/>
              <a:gd name="connsiteY45" fmla="*/ 1191757 h 1720645"/>
              <a:gd name="connsiteX46" fmla="*/ 3834580 w 5978013"/>
              <a:gd name="connsiteY46" fmla="*/ 1573161 h 1720645"/>
              <a:gd name="connsiteX47" fmla="*/ 4021393 w 5978013"/>
              <a:gd name="connsiteY47" fmla="*/ 1563329 h 1720645"/>
              <a:gd name="connsiteX48" fmla="*/ 5004619 w 5978013"/>
              <a:gd name="connsiteY48" fmla="*/ 1553497 h 1720645"/>
              <a:gd name="connsiteX49" fmla="*/ 5270090 w 5978013"/>
              <a:gd name="connsiteY49" fmla="*/ 1573161 h 1720645"/>
              <a:gd name="connsiteX50" fmla="*/ 5555226 w 5978013"/>
              <a:gd name="connsiteY50" fmla="*/ 1582993 h 1720645"/>
              <a:gd name="connsiteX51" fmla="*/ 5978013 w 5978013"/>
              <a:gd name="connsiteY51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010360 w 5978013"/>
              <a:gd name="connsiteY10" fmla="*/ 1257541 h 1720645"/>
              <a:gd name="connsiteX11" fmla="*/ 2255161 w 5978013"/>
              <a:gd name="connsiteY11" fmla="*/ 1269636 h 1720645"/>
              <a:gd name="connsiteX12" fmla="*/ 2517058 w 5978013"/>
              <a:gd name="connsiteY12" fmla="*/ 1582993 h 1720645"/>
              <a:gd name="connsiteX13" fmla="*/ 2536722 w 5978013"/>
              <a:gd name="connsiteY13" fmla="*/ 1514168 h 1720645"/>
              <a:gd name="connsiteX14" fmla="*/ 2556387 w 5978013"/>
              <a:gd name="connsiteY14" fmla="*/ 1484671 h 1720645"/>
              <a:gd name="connsiteX15" fmla="*/ 2566219 w 5978013"/>
              <a:gd name="connsiteY15" fmla="*/ 1455174 h 1720645"/>
              <a:gd name="connsiteX16" fmla="*/ 2585884 w 5978013"/>
              <a:gd name="connsiteY16" fmla="*/ 1307690 h 1720645"/>
              <a:gd name="connsiteX17" fmla="*/ 2605548 w 5978013"/>
              <a:gd name="connsiteY17" fmla="*/ 1238864 h 1720645"/>
              <a:gd name="connsiteX18" fmla="*/ 2615380 w 5978013"/>
              <a:gd name="connsiteY18" fmla="*/ 1179871 h 1720645"/>
              <a:gd name="connsiteX19" fmla="*/ 2625213 w 5978013"/>
              <a:gd name="connsiteY19" fmla="*/ 1140542 h 1720645"/>
              <a:gd name="connsiteX20" fmla="*/ 2644877 w 5978013"/>
              <a:gd name="connsiteY20" fmla="*/ 1012722 h 1720645"/>
              <a:gd name="connsiteX21" fmla="*/ 2674374 w 5978013"/>
              <a:gd name="connsiteY21" fmla="*/ 934064 h 1720645"/>
              <a:gd name="connsiteX22" fmla="*/ 2684206 w 5978013"/>
              <a:gd name="connsiteY22" fmla="*/ 776748 h 1720645"/>
              <a:gd name="connsiteX23" fmla="*/ 2703871 w 5978013"/>
              <a:gd name="connsiteY23" fmla="*/ 629264 h 1720645"/>
              <a:gd name="connsiteX24" fmla="*/ 2713703 w 5978013"/>
              <a:gd name="connsiteY24" fmla="*/ 452284 h 1720645"/>
              <a:gd name="connsiteX25" fmla="*/ 2733368 w 5978013"/>
              <a:gd name="connsiteY25" fmla="*/ 403122 h 1720645"/>
              <a:gd name="connsiteX26" fmla="*/ 2743200 w 5978013"/>
              <a:gd name="connsiteY26" fmla="*/ 344129 h 1720645"/>
              <a:gd name="connsiteX27" fmla="*/ 2762864 w 5978013"/>
              <a:gd name="connsiteY27" fmla="*/ 275303 h 1720645"/>
              <a:gd name="connsiteX28" fmla="*/ 2772697 w 5978013"/>
              <a:gd name="connsiteY28" fmla="*/ 157316 h 1720645"/>
              <a:gd name="connsiteX29" fmla="*/ 2802193 w 5978013"/>
              <a:gd name="connsiteY29" fmla="*/ 0 h 1720645"/>
              <a:gd name="connsiteX30" fmla="*/ 2812026 w 5978013"/>
              <a:gd name="connsiteY30" fmla="*/ 147484 h 1720645"/>
              <a:gd name="connsiteX31" fmla="*/ 2821858 w 5978013"/>
              <a:gd name="connsiteY31" fmla="*/ 206477 h 1720645"/>
              <a:gd name="connsiteX32" fmla="*/ 2851355 w 5978013"/>
              <a:gd name="connsiteY32" fmla="*/ 452284 h 1720645"/>
              <a:gd name="connsiteX33" fmla="*/ 2861187 w 5978013"/>
              <a:gd name="connsiteY33" fmla="*/ 521110 h 1720645"/>
              <a:gd name="connsiteX34" fmla="*/ 2890684 w 5978013"/>
              <a:gd name="connsiteY34" fmla="*/ 629264 h 1720645"/>
              <a:gd name="connsiteX35" fmla="*/ 2910348 w 5978013"/>
              <a:gd name="connsiteY35" fmla="*/ 766916 h 1720645"/>
              <a:gd name="connsiteX36" fmla="*/ 2930013 w 5978013"/>
              <a:gd name="connsiteY36" fmla="*/ 875071 h 1720645"/>
              <a:gd name="connsiteX37" fmla="*/ 2939845 w 5978013"/>
              <a:gd name="connsiteY37" fmla="*/ 983226 h 1720645"/>
              <a:gd name="connsiteX38" fmla="*/ 2959510 w 5978013"/>
              <a:gd name="connsiteY38" fmla="*/ 1101213 h 1720645"/>
              <a:gd name="connsiteX39" fmla="*/ 2979174 w 5978013"/>
              <a:gd name="connsiteY39" fmla="*/ 1573161 h 1720645"/>
              <a:gd name="connsiteX40" fmla="*/ 3018503 w 5978013"/>
              <a:gd name="connsiteY40" fmla="*/ 1641987 h 1720645"/>
              <a:gd name="connsiteX41" fmla="*/ 3195484 w 5978013"/>
              <a:gd name="connsiteY41" fmla="*/ 1632155 h 1720645"/>
              <a:gd name="connsiteX42" fmla="*/ 3254477 w 5978013"/>
              <a:gd name="connsiteY42" fmla="*/ 1622322 h 1720645"/>
              <a:gd name="connsiteX43" fmla="*/ 3333135 w 5978013"/>
              <a:gd name="connsiteY43" fmla="*/ 1612490 h 1720645"/>
              <a:gd name="connsiteX44" fmla="*/ 3421626 w 5978013"/>
              <a:gd name="connsiteY44" fmla="*/ 1592826 h 1720645"/>
              <a:gd name="connsiteX45" fmla="*/ 3561059 w 5978013"/>
              <a:gd name="connsiteY45" fmla="*/ 1191757 h 1720645"/>
              <a:gd name="connsiteX46" fmla="*/ 3834580 w 5978013"/>
              <a:gd name="connsiteY46" fmla="*/ 1573161 h 1720645"/>
              <a:gd name="connsiteX47" fmla="*/ 4021393 w 5978013"/>
              <a:gd name="connsiteY47" fmla="*/ 1563329 h 1720645"/>
              <a:gd name="connsiteX48" fmla="*/ 5004619 w 5978013"/>
              <a:gd name="connsiteY48" fmla="*/ 1553497 h 1720645"/>
              <a:gd name="connsiteX49" fmla="*/ 5270090 w 5978013"/>
              <a:gd name="connsiteY49" fmla="*/ 1573161 h 1720645"/>
              <a:gd name="connsiteX50" fmla="*/ 5555226 w 5978013"/>
              <a:gd name="connsiteY50" fmla="*/ 1582993 h 1720645"/>
              <a:gd name="connsiteX51" fmla="*/ 5978013 w 5978013"/>
              <a:gd name="connsiteY51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010360 w 5978013"/>
              <a:gd name="connsiteY10" fmla="*/ 1257541 h 1720645"/>
              <a:gd name="connsiteX11" fmla="*/ 2255161 w 5978013"/>
              <a:gd name="connsiteY11" fmla="*/ 1269636 h 1720645"/>
              <a:gd name="connsiteX12" fmla="*/ 2321294 w 5978013"/>
              <a:gd name="connsiteY12" fmla="*/ 1568290 h 1720645"/>
              <a:gd name="connsiteX13" fmla="*/ 2517058 w 5978013"/>
              <a:gd name="connsiteY13" fmla="*/ 1582993 h 1720645"/>
              <a:gd name="connsiteX14" fmla="*/ 2536722 w 5978013"/>
              <a:gd name="connsiteY14" fmla="*/ 1514168 h 1720645"/>
              <a:gd name="connsiteX15" fmla="*/ 2556387 w 5978013"/>
              <a:gd name="connsiteY15" fmla="*/ 1484671 h 1720645"/>
              <a:gd name="connsiteX16" fmla="*/ 2566219 w 5978013"/>
              <a:gd name="connsiteY16" fmla="*/ 1455174 h 1720645"/>
              <a:gd name="connsiteX17" fmla="*/ 2585884 w 5978013"/>
              <a:gd name="connsiteY17" fmla="*/ 1307690 h 1720645"/>
              <a:gd name="connsiteX18" fmla="*/ 2605548 w 5978013"/>
              <a:gd name="connsiteY18" fmla="*/ 1238864 h 1720645"/>
              <a:gd name="connsiteX19" fmla="*/ 2615380 w 5978013"/>
              <a:gd name="connsiteY19" fmla="*/ 1179871 h 1720645"/>
              <a:gd name="connsiteX20" fmla="*/ 2625213 w 5978013"/>
              <a:gd name="connsiteY20" fmla="*/ 1140542 h 1720645"/>
              <a:gd name="connsiteX21" fmla="*/ 2644877 w 5978013"/>
              <a:gd name="connsiteY21" fmla="*/ 1012722 h 1720645"/>
              <a:gd name="connsiteX22" fmla="*/ 2674374 w 5978013"/>
              <a:gd name="connsiteY22" fmla="*/ 934064 h 1720645"/>
              <a:gd name="connsiteX23" fmla="*/ 2684206 w 5978013"/>
              <a:gd name="connsiteY23" fmla="*/ 776748 h 1720645"/>
              <a:gd name="connsiteX24" fmla="*/ 2703871 w 5978013"/>
              <a:gd name="connsiteY24" fmla="*/ 629264 h 1720645"/>
              <a:gd name="connsiteX25" fmla="*/ 2713703 w 5978013"/>
              <a:gd name="connsiteY25" fmla="*/ 452284 h 1720645"/>
              <a:gd name="connsiteX26" fmla="*/ 2733368 w 5978013"/>
              <a:gd name="connsiteY26" fmla="*/ 403122 h 1720645"/>
              <a:gd name="connsiteX27" fmla="*/ 2743200 w 5978013"/>
              <a:gd name="connsiteY27" fmla="*/ 344129 h 1720645"/>
              <a:gd name="connsiteX28" fmla="*/ 2762864 w 5978013"/>
              <a:gd name="connsiteY28" fmla="*/ 275303 h 1720645"/>
              <a:gd name="connsiteX29" fmla="*/ 2772697 w 5978013"/>
              <a:gd name="connsiteY29" fmla="*/ 157316 h 1720645"/>
              <a:gd name="connsiteX30" fmla="*/ 2802193 w 5978013"/>
              <a:gd name="connsiteY30" fmla="*/ 0 h 1720645"/>
              <a:gd name="connsiteX31" fmla="*/ 2812026 w 5978013"/>
              <a:gd name="connsiteY31" fmla="*/ 147484 h 1720645"/>
              <a:gd name="connsiteX32" fmla="*/ 2821858 w 5978013"/>
              <a:gd name="connsiteY32" fmla="*/ 206477 h 1720645"/>
              <a:gd name="connsiteX33" fmla="*/ 2851355 w 5978013"/>
              <a:gd name="connsiteY33" fmla="*/ 452284 h 1720645"/>
              <a:gd name="connsiteX34" fmla="*/ 2861187 w 5978013"/>
              <a:gd name="connsiteY34" fmla="*/ 521110 h 1720645"/>
              <a:gd name="connsiteX35" fmla="*/ 2890684 w 5978013"/>
              <a:gd name="connsiteY35" fmla="*/ 629264 h 1720645"/>
              <a:gd name="connsiteX36" fmla="*/ 2910348 w 5978013"/>
              <a:gd name="connsiteY36" fmla="*/ 766916 h 1720645"/>
              <a:gd name="connsiteX37" fmla="*/ 2930013 w 5978013"/>
              <a:gd name="connsiteY37" fmla="*/ 875071 h 1720645"/>
              <a:gd name="connsiteX38" fmla="*/ 2939845 w 5978013"/>
              <a:gd name="connsiteY38" fmla="*/ 983226 h 1720645"/>
              <a:gd name="connsiteX39" fmla="*/ 2959510 w 5978013"/>
              <a:gd name="connsiteY39" fmla="*/ 1101213 h 1720645"/>
              <a:gd name="connsiteX40" fmla="*/ 2979174 w 5978013"/>
              <a:gd name="connsiteY40" fmla="*/ 1573161 h 1720645"/>
              <a:gd name="connsiteX41" fmla="*/ 3018503 w 5978013"/>
              <a:gd name="connsiteY41" fmla="*/ 1641987 h 1720645"/>
              <a:gd name="connsiteX42" fmla="*/ 3195484 w 5978013"/>
              <a:gd name="connsiteY42" fmla="*/ 1632155 h 1720645"/>
              <a:gd name="connsiteX43" fmla="*/ 3254477 w 5978013"/>
              <a:gd name="connsiteY43" fmla="*/ 1622322 h 1720645"/>
              <a:gd name="connsiteX44" fmla="*/ 3333135 w 5978013"/>
              <a:gd name="connsiteY44" fmla="*/ 1612490 h 1720645"/>
              <a:gd name="connsiteX45" fmla="*/ 3421626 w 5978013"/>
              <a:gd name="connsiteY45" fmla="*/ 1592826 h 1720645"/>
              <a:gd name="connsiteX46" fmla="*/ 3561059 w 5978013"/>
              <a:gd name="connsiteY46" fmla="*/ 1191757 h 1720645"/>
              <a:gd name="connsiteX47" fmla="*/ 3834580 w 5978013"/>
              <a:gd name="connsiteY47" fmla="*/ 1573161 h 1720645"/>
              <a:gd name="connsiteX48" fmla="*/ 4021393 w 5978013"/>
              <a:gd name="connsiteY48" fmla="*/ 1563329 h 1720645"/>
              <a:gd name="connsiteX49" fmla="*/ 5004619 w 5978013"/>
              <a:gd name="connsiteY49" fmla="*/ 1553497 h 1720645"/>
              <a:gd name="connsiteX50" fmla="*/ 5270090 w 5978013"/>
              <a:gd name="connsiteY50" fmla="*/ 1573161 h 1720645"/>
              <a:gd name="connsiteX51" fmla="*/ 5555226 w 5978013"/>
              <a:gd name="connsiteY51" fmla="*/ 1582993 h 1720645"/>
              <a:gd name="connsiteX52" fmla="*/ 5978013 w 5978013"/>
              <a:gd name="connsiteY52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010360 w 5978013"/>
              <a:gd name="connsiteY10" fmla="*/ 1257541 h 1720645"/>
              <a:gd name="connsiteX11" fmla="*/ 2094678 w 5978013"/>
              <a:gd name="connsiteY11" fmla="*/ 1250344 h 1720645"/>
              <a:gd name="connsiteX12" fmla="*/ 2321294 w 5978013"/>
              <a:gd name="connsiteY12" fmla="*/ 1568290 h 1720645"/>
              <a:gd name="connsiteX13" fmla="*/ 2517058 w 5978013"/>
              <a:gd name="connsiteY13" fmla="*/ 1582993 h 1720645"/>
              <a:gd name="connsiteX14" fmla="*/ 2536722 w 5978013"/>
              <a:gd name="connsiteY14" fmla="*/ 1514168 h 1720645"/>
              <a:gd name="connsiteX15" fmla="*/ 2556387 w 5978013"/>
              <a:gd name="connsiteY15" fmla="*/ 1484671 h 1720645"/>
              <a:gd name="connsiteX16" fmla="*/ 2566219 w 5978013"/>
              <a:gd name="connsiteY16" fmla="*/ 1455174 h 1720645"/>
              <a:gd name="connsiteX17" fmla="*/ 2585884 w 5978013"/>
              <a:gd name="connsiteY17" fmla="*/ 1307690 h 1720645"/>
              <a:gd name="connsiteX18" fmla="*/ 2605548 w 5978013"/>
              <a:gd name="connsiteY18" fmla="*/ 1238864 h 1720645"/>
              <a:gd name="connsiteX19" fmla="*/ 2615380 w 5978013"/>
              <a:gd name="connsiteY19" fmla="*/ 1179871 h 1720645"/>
              <a:gd name="connsiteX20" fmla="*/ 2625213 w 5978013"/>
              <a:gd name="connsiteY20" fmla="*/ 1140542 h 1720645"/>
              <a:gd name="connsiteX21" fmla="*/ 2644877 w 5978013"/>
              <a:gd name="connsiteY21" fmla="*/ 1012722 h 1720645"/>
              <a:gd name="connsiteX22" fmla="*/ 2674374 w 5978013"/>
              <a:gd name="connsiteY22" fmla="*/ 934064 h 1720645"/>
              <a:gd name="connsiteX23" fmla="*/ 2684206 w 5978013"/>
              <a:gd name="connsiteY23" fmla="*/ 776748 h 1720645"/>
              <a:gd name="connsiteX24" fmla="*/ 2703871 w 5978013"/>
              <a:gd name="connsiteY24" fmla="*/ 629264 h 1720645"/>
              <a:gd name="connsiteX25" fmla="*/ 2713703 w 5978013"/>
              <a:gd name="connsiteY25" fmla="*/ 452284 h 1720645"/>
              <a:gd name="connsiteX26" fmla="*/ 2733368 w 5978013"/>
              <a:gd name="connsiteY26" fmla="*/ 403122 h 1720645"/>
              <a:gd name="connsiteX27" fmla="*/ 2743200 w 5978013"/>
              <a:gd name="connsiteY27" fmla="*/ 344129 h 1720645"/>
              <a:gd name="connsiteX28" fmla="*/ 2762864 w 5978013"/>
              <a:gd name="connsiteY28" fmla="*/ 275303 h 1720645"/>
              <a:gd name="connsiteX29" fmla="*/ 2772697 w 5978013"/>
              <a:gd name="connsiteY29" fmla="*/ 157316 h 1720645"/>
              <a:gd name="connsiteX30" fmla="*/ 2802193 w 5978013"/>
              <a:gd name="connsiteY30" fmla="*/ 0 h 1720645"/>
              <a:gd name="connsiteX31" fmla="*/ 2812026 w 5978013"/>
              <a:gd name="connsiteY31" fmla="*/ 147484 h 1720645"/>
              <a:gd name="connsiteX32" fmla="*/ 2821858 w 5978013"/>
              <a:gd name="connsiteY32" fmla="*/ 206477 h 1720645"/>
              <a:gd name="connsiteX33" fmla="*/ 2851355 w 5978013"/>
              <a:gd name="connsiteY33" fmla="*/ 452284 h 1720645"/>
              <a:gd name="connsiteX34" fmla="*/ 2861187 w 5978013"/>
              <a:gd name="connsiteY34" fmla="*/ 521110 h 1720645"/>
              <a:gd name="connsiteX35" fmla="*/ 2890684 w 5978013"/>
              <a:gd name="connsiteY35" fmla="*/ 629264 h 1720645"/>
              <a:gd name="connsiteX36" fmla="*/ 2910348 w 5978013"/>
              <a:gd name="connsiteY36" fmla="*/ 766916 h 1720645"/>
              <a:gd name="connsiteX37" fmla="*/ 2930013 w 5978013"/>
              <a:gd name="connsiteY37" fmla="*/ 875071 h 1720645"/>
              <a:gd name="connsiteX38" fmla="*/ 2939845 w 5978013"/>
              <a:gd name="connsiteY38" fmla="*/ 983226 h 1720645"/>
              <a:gd name="connsiteX39" fmla="*/ 2959510 w 5978013"/>
              <a:gd name="connsiteY39" fmla="*/ 1101213 h 1720645"/>
              <a:gd name="connsiteX40" fmla="*/ 2979174 w 5978013"/>
              <a:gd name="connsiteY40" fmla="*/ 1573161 h 1720645"/>
              <a:gd name="connsiteX41" fmla="*/ 3018503 w 5978013"/>
              <a:gd name="connsiteY41" fmla="*/ 1641987 h 1720645"/>
              <a:gd name="connsiteX42" fmla="*/ 3195484 w 5978013"/>
              <a:gd name="connsiteY42" fmla="*/ 1632155 h 1720645"/>
              <a:gd name="connsiteX43" fmla="*/ 3254477 w 5978013"/>
              <a:gd name="connsiteY43" fmla="*/ 1622322 h 1720645"/>
              <a:gd name="connsiteX44" fmla="*/ 3333135 w 5978013"/>
              <a:gd name="connsiteY44" fmla="*/ 1612490 h 1720645"/>
              <a:gd name="connsiteX45" fmla="*/ 3421626 w 5978013"/>
              <a:gd name="connsiteY45" fmla="*/ 1592826 h 1720645"/>
              <a:gd name="connsiteX46" fmla="*/ 3561059 w 5978013"/>
              <a:gd name="connsiteY46" fmla="*/ 1191757 h 1720645"/>
              <a:gd name="connsiteX47" fmla="*/ 3834580 w 5978013"/>
              <a:gd name="connsiteY47" fmla="*/ 1573161 h 1720645"/>
              <a:gd name="connsiteX48" fmla="*/ 4021393 w 5978013"/>
              <a:gd name="connsiteY48" fmla="*/ 1563329 h 1720645"/>
              <a:gd name="connsiteX49" fmla="*/ 5004619 w 5978013"/>
              <a:gd name="connsiteY49" fmla="*/ 1553497 h 1720645"/>
              <a:gd name="connsiteX50" fmla="*/ 5270090 w 5978013"/>
              <a:gd name="connsiteY50" fmla="*/ 1573161 h 1720645"/>
              <a:gd name="connsiteX51" fmla="*/ 5555226 w 5978013"/>
              <a:gd name="connsiteY51" fmla="*/ 1582993 h 1720645"/>
              <a:gd name="connsiteX52" fmla="*/ 5978013 w 5978013"/>
              <a:gd name="connsiteY52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010360 w 5978013"/>
              <a:gd name="connsiteY10" fmla="*/ 1257541 h 1720645"/>
              <a:gd name="connsiteX11" fmla="*/ 2094678 w 5978013"/>
              <a:gd name="connsiteY11" fmla="*/ 1250344 h 1720645"/>
              <a:gd name="connsiteX12" fmla="*/ 2271144 w 5978013"/>
              <a:gd name="connsiteY12" fmla="*/ 1555429 h 1720645"/>
              <a:gd name="connsiteX13" fmla="*/ 2517058 w 5978013"/>
              <a:gd name="connsiteY13" fmla="*/ 1582993 h 1720645"/>
              <a:gd name="connsiteX14" fmla="*/ 2536722 w 5978013"/>
              <a:gd name="connsiteY14" fmla="*/ 1514168 h 1720645"/>
              <a:gd name="connsiteX15" fmla="*/ 2556387 w 5978013"/>
              <a:gd name="connsiteY15" fmla="*/ 1484671 h 1720645"/>
              <a:gd name="connsiteX16" fmla="*/ 2566219 w 5978013"/>
              <a:gd name="connsiteY16" fmla="*/ 1455174 h 1720645"/>
              <a:gd name="connsiteX17" fmla="*/ 2585884 w 5978013"/>
              <a:gd name="connsiteY17" fmla="*/ 1307690 h 1720645"/>
              <a:gd name="connsiteX18" fmla="*/ 2605548 w 5978013"/>
              <a:gd name="connsiteY18" fmla="*/ 1238864 h 1720645"/>
              <a:gd name="connsiteX19" fmla="*/ 2615380 w 5978013"/>
              <a:gd name="connsiteY19" fmla="*/ 1179871 h 1720645"/>
              <a:gd name="connsiteX20" fmla="*/ 2625213 w 5978013"/>
              <a:gd name="connsiteY20" fmla="*/ 1140542 h 1720645"/>
              <a:gd name="connsiteX21" fmla="*/ 2644877 w 5978013"/>
              <a:gd name="connsiteY21" fmla="*/ 1012722 h 1720645"/>
              <a:gd name="connsiteX22" fmla="*/ 2674374 w 5978013"/>
              <a:gd name="connsiteY22" fmla="*/ 934064 h 1720645"/>
              <a:gd name="connsiteX23" fmla="*/ 2684206 w 5978013"/>
              <a:gd name="connsiteY23" fmla="*/ 776748 h 1720645"/>
              <a:gd name="connsiteX24" fmla="*/ 2703871 w 5978013"/>
              <a:gd name="connsiteY24" fmla="*/ 629264 h 1720645"/>
              <a:gd name="connsiteX25" fmla="*/ 2713703 w 5978013"/>
              <a:gd name="connsiteY25" fmla="*/ 452284 h 1720645"/>
              <a:gd name="connsiteX26" fmla="*/ 2733368 w 5978013"/>
              <a:gd name="connsiteY26" fmla="*/ 403122 h 1720645"/>
              <a:gd name="connsiteX27" fmla="*/ 2743200 w 5978013"/>
              <a:gd name="connsiteY27" fmla="*/ 344129 h 1720645"/>
              <a:gd name="connsiteX28" fmla="*/ 2762864 w 5978013"/>
              <a:gd name="connsiteY28" fmla="*/ 275303 h 1720645"/>
              <a:gd name="connsiteX29" fmla="*/ 2772697 w 5978013"/>
              <a:gd name="connsiteY29" fmla="*/ 157316 h 1720645"/>
              <a:gd name="connsiteX30" fmla="*/ 2802193 w 5978013"/>
              <a:gd name="connsiteY30" fmla="*/ 0 h 1720645"/>
              <a:gd name="connsiteX31" fmla="*/ 2812026 w 5978013"/>
              <a:gd name="connsiteY31" fmla="*/ 147484 h 1720645"/>
              <a:gd name="connsiteX32" fmla="*/ 2821858 w 5978013"/>
              <a:gd name="connsiteY32" fmla="*/ 206477 h 1720645"/>
              <a:gd name="connsiteX33" fmla="*/ 2851355 w 5978013"/>
              <a:gd name="connsiteY33" fmla="*/ 452284 h 1720645"/>
              <a:gd name="connsiteX34" fmla="*/ 2861187 w 5978013"/>
              <a:gd name="connsiteY34" fmla="*/ 521110 h 1720645"/>
              <a:gd name="connsiteX35" fmla="*/ 2890684 w 5978013"/>
              <a:gd name="connsiteY35" fmla="*/ 629264 h 1720645"/>
              <a:gd name="connsiteX36" fmla="*/ 2910348 w 5978013"/>
              <a:gd name="connsiteY36" fmla="*/ 766916 h 1720645"/>
              <a:gd name="connsiteX37" fmla="*/ 2930013 w 5978013"/>
              <a:gd name="connsiteY37" fmla="*/ 875071 h 1720645"/>
              <a:gd name="connsiteX38" fmla="*/ 2939845 w 5978013"/>
              <a:gd name="connsiteY38" fmla="*/ 983226 h 1720645"/>
              <a:gd name="connsiteX39" fmla="*/ 2959510 w 5978013"/>
              <a:gd name="connsiteY39" fmla="*/ 1101213 h 1720645"/>
              <a:gd name="connsiteX40" fmla="*/ 2979174 w 5978013"/>
              <a:gd name="connsiteY40" fmla="*/ 1573161 h 1720645"/>
              <a:gd name="connsiteX41" fmla="*/ 3018503 w 5978013"/>
              <a:gd name="connsiteY41" fmla="*/ 1641987 h 1720645"/>
              <a:gd name="connsiteX42" fmla="*/ 3195484 w 5978013"/>
              <a:gd name="connsiteY42" fmla="*/ 1632155 h 1720645"/>
              <a:gd name="connsiteX43" fmla="*/ 3254477 w 5978013"/>
              <a:gd name="connsiteY43" fmla="*/ 1622322 h 1720645"/>
              <a:gd name="connsiteX44" fmla="*/ 3333135 w 5978013"/>
              <a:gd name="connsiteY44" fmla="*/ 1612490 h 1720645"/>
              <a:gd name="connsiteX45" fmla="*/ 3421626 w 5978013"/>
              <a:gd name="connsiteY45" fmla="*/ 1592826 h 1720645"/>
              <a:gd name="connsiteX46" fmla="*/ 3561059 w 5978013"/>
              <a:gd name="connsiteY46" fmla="*/ 1191757 h 1720645"/>
              <a:gd name="connsiteX47" fmla="*/ 3834580 w 5978013"/>
              <a:gd name="connsiteY47" fmla="*/ 1573161 h 1720645"/>
              <a:gd name="connsiteX48" fmla="*/ 4021393 w 5978013"/>
              <a:gd name="connsiteY48" fmla="*/ 1563329 h 1720645"/>
              <a:gd name="connsiteX49" fmla="*/ 5004619 w 5978013"/>
              <a:gd name="connsiteY49" fmla="*/ 1553497 h 1720645"/>
              <a:gd name="connsiteX50" fmla="*/ 5270090 w 5978013"/>
              <a:gd name="connsiteY50" fmla="*/ 1573161 h 1720645"/>
              <a:gd name="connsiteX51" fmla="*/ 5555226 w 5978013"/>
              <a:gd name="connsiteY51" fmla="*/ 1582993 h 1720645"/>
              <a:gd name="connsiteX52" fmla="*/ 5978013 w 5978013"/>
              <a:gd name="connsiteY52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010360 w 5978013"/>
              <a:gd name="connsiteY10" fmla="*/ 1257541 h 1720645"/>
              <a:gd name="connsiteX11" fmla="*/ 2124768 w 5978013"/>
              <a:gd name="connsiteY11" fmla="*/ 1327510 h 1720645"/>
              <a:gd name="connsiteX12" fmla="*/ 2271144 w 5978013"/>
              <a:gd name="connsiteY12" fmla="*/ 1555429 h 1720645"/>
              <a:gd name="connsiteX13" fmla="*/ 2517058 w 5978013"/>
              <a:gd name="connsiteY13" fmla="*/ 1582993 h 1720645"/>
              <a:gd name="connsiteX14" fmla="*/ 2536722 w 5978013"/>
              <a:gd name="connsiteY14" fmla="*/ 1514168 h 1720645"/>
              <a:gd name="connsiteX15" fmla="*/ 2556387 w 5978013"/>
              <a:gd name="connsiteY15" fmla="*/ 1484671 h 1720645"/>
              <a:gd name="connsiteX16" fmla="*/ 2566219 w 5978013"/>
              <a:gd name="connsiteY16" fmla="*/ 1455174 h 1720645"/>
              <a:gd name="connsiteX17" fmla="*/ 2585884 w 5978013"/>
              <a:gd name="connsiteY17" fmla="*/ 1307690 h 1720645"/>
              <a:gd name="connsiteX18" fmla="*/ 2605548 w 5978013"/>
              <a:gd name="connsiteY18" fmla="*/ 1238864 h 1720645"/>
              <a:gd name="connsiteX19" fmla="*/ 2615380 w 5978013"/>
              <a:gd name="connsiteY19" fmla="*/ 1179871 h 1720645"/>
              <a:gd name="connsiteX20" fmla="*/ 2625213 w 5978013"/>
              <a:gd name="connsiteY20" fmla="*/ 1140542 h 1720645"/>
              <a:gd name="connsiteX21" fmla="*/ 2644877 w 5978013"/>
              <a:gd name="connsiteY21" fmla="*/ 1012722 h 1720645"/>
              <a:gd name="connsiteX22" fmla="*/ 2674374 w 5978013"/>
              <a:gd name="connsiteY22" fmla="*/ 934064 h 1720645"/>
              <a:gd name="connsiteX23" fmla="*/ 2684206 w 5978013"/>
              <a:gd name="connsiteY23" fmla="*/ 776748 h 1720645"/>
              <a:gd name="connsiteX24" fmla="*/ 2703871 w 5978013"/>
              <a:gd name="connsiteY24" fmla="*/ 629264 h 1720645"/>
              <a:gd name="connsiteX25" fmla="*/ 2713703 w 5978013"/>
              <a:gd name="connsiteY25" fmla="*/ 452284 h 1720645"/>
              <a:gd name="connsiteX26" fmla="*/ 2733368 w 5978013"/>
              <a:gd name="connsiteY26" fmla="*/ 403122 h 1720645"/>
              <a:gd name="connsiteX27" fmla="*/ 2743200 w 5978013"/>
              <a:gd name="connsiteY27" fmla="*/ 344129 h 1720645"/>
              <a:gd name="connsiteX28" fmla="*/ 2762864 w 5978013"/>
              <a:gd name="connsiteY28" fmla="*/ 275303 h 1720645"/>
              <a:gd name="connsiteX29" fmla="*/ 2772697 w 5978013"/>
              <a:gd name="connsiteY29" fmla="*/ 157316 h 1720645"/>
              <a:gd name="connsiteX30" fmla="*/ 2802193 w 5978013"/>
              <a:gd name="connsiteY30" fmla="*/ 0 h 1720645"/>
              <a:gd name="connsiteX31" fmla="*/ 2812026 w 5978013"/>
              <a:gd name="connsiteY31" fmla="*/ 147484 h 1720645"/>
              <a:gd name="connsiteX32" fmla="*/ 2821858 w 5978013"/>
              <a:gd name="connsiteY32" fmla="*/ 206477 h 1720645"/>
              <a:gd name="connsiteX33" fmla="*/ 2851355 w 5978013"/>
              <a:gd name="connsiteY33" fmla="*/ 452284 h 1720645"/>
              <a:gd name="connsiteX34" fmla="*/ 2861187 w 5978013"/>
              <a:gd name="connsiteY34" fmla="*/ 521110 h 1720645"/>
              <a:gd name="connsiteX35" fmla="*/ 2890684 w 5978013"/>
              <a:gd name="connsiteY35" fmla="*/ 629264 h 1720645"/>
              <a:gd name="connsiteX36" fmla="*/ 2910348 w 5978013"/>
              <a:gd name="connsiteY36" fmla="*/ 766916 h 1720645"/>
              <a:gd name="connsiteX37" fmla="*/ 2930013 w 5978013"/>
              <a:gd name="connsiteY37" fmla="*/ 875071 h 1720645"/>
              <a:gd name="connsiteX38" fmla="*/ 2939845 w 5978013"/>
              <a:gd name="connsiteY38" fmla="*/ 983226 h 1720645"/>
              <a:gd name="connsiteX39" fmla="*/ 2959510 w 5978013"/>
              <a:gd name="connsiteY39" fmla="*/ 1101213 h 1720645"/>
              <a:gd name="connsiteX40" fmla="*/ 2979174 w 5978013"/>
              <a:gd name="connsiteY40" fmla="*/ 1573161 h 1720645"/>
              <a:gd name="connsiteX41" fmla="*/ 3018503 w 5978013"/>
              <a:gd name="connsiteY41" fmla="*/ 1641987 h 1720645"/>
              <a:gd name="connsiteX42" fmla="*/ 3195484 w 5978013"/>
              <a:gd name="connsiteY42" fmla="*/ 1632155 h 1720645"/>
              <a:gd name="connsiteX43" fmla="*/ 3254477 w 5978013"/>
              <a:gd name="connsiteY43" fmla="*/ 1622322 h 1720645"/>
              <a:gd name="connsiteX44" fmla="*/ 3333135 w 5978013"/>
              <a:gd name="connsiteY44" fmla="*/ 1612490 h 1720645"/>
              <a:gd name="connsiteX45" fmla="*/ 3421626 w 5978013"/>
              <a:gd name="connsiteY45" fmla="*/ 1592826 h 1720645"/>
              <a:gd name="connsiteX46" fmla="*/ 3561059 w 5978013"/>
              <a:gd name="connsiteY46" fmla="*/ 1191757 h 1720645"/>
              <a:gd name="connsiteX47" fmla="*/ 3834580 w 5978013"/>
              <a:gd name="connsiteY47" fmla="*/ 1573161 h 1720645"/>
              <a:gd name="connsiteX48" fmla="*/ 4021393 w 5978013"/>
              <a:gd name="connsiteY48" fmla="*/ 1563329 h 1720645"/>
              <a:gd name="connsiteX49" fmla="*/ 5004619 w 5978013"/>
              <a:gd name="connsiteY49" fmla="*/ 1553497 h 1720645"/>
              <a:gd name="connsiteX50" fmla="*/ 5270090 w 5978013"/>
              <a:gd name="connsiteY50" fmla="*/ 1573161 h 1720645"/>
              <a:gd name="connsiteX51" fmla="*/ 5555226 w 5978013"/>
              <a:gd name="connsiteY51" fmla="*/ 1582993 h 1720645"/>
              <a:gd name="connsiteX52" fmla="*/ 5978013 w 5978013"/>
              <a:gd name="connsiteY52" fmla="*/ 1602658 h 1720645"/>
              <a:gd name="connsiteX0" fmla="*/ 0 w 5978013"/>
              <a:gd name="connsiteY0" fmla="*/ 1622322 h 1720645"/>
              <a:gd name="connsiteX1" fmla="*/ 619432 w 5978013"/>
              <a:gd name="connsiteY1" fmla="*/ 1641987 h 1720645"/>
              <a:gd name="connsiteX2" fmla="*/ 658761 w 5978013"/>
              <a:gd name="connsiteY2" fmla="*/ 1612490 h 1720645"/>
              <a:gd name="connsiteX3" fmla="*/ 678426 w 5978013"/>
              <a:gd name="connsiteY3" fmla="*/ 1543664 h 1720645"/>
              <a:gd name="connsiteX4" fmla="*/ 688258 w 5978013"/>
              <a:gd name="connsiteY4" fmla="*/ 1612490 h 1720645"/>
              <a:gd name="connsiteX5" fmla="*/ 707922 w 5978013"/>
              <a:gd name="connsiteY5" fmla="*/ 1720645 h 1720645"/>
              <a:gd name="connsiteX6" fmla="*/ 747251 w 5978013"/>
              <a:gd name="connsiteY6" fmla="*/ 1641987 h 1720645"/>
              <a:gd name="connsiteX7" fmla="*/ 766916 w 5978013"/>
              <a:gd name="connsiteY7" fmla="*/ 1612490 h 1720645"/>
              <a:gd name="connsiteX8" fmla="*/ 816077 w 5978013"/>
              <a:gd name="connsiteY8" fmla="*/ 1602658 h 1720645"/>
              <a:gd name="connsiteX9" fmla="*/ 1553497 w 5978013"/>
              <a:gd name="connsiteY9" fmla="*/ 1592826 h 1720645"/>
              <a:gd name="connsiteX10" fmla="*/ 2010360 w 5978013"/>
              <a:gd name="connsiteY10" fmla="*/ 1257541 h 1720645"/>
              <a:gd name="connsiteX11" fmla="*/ 2124768 w 5978013"/>
              <a:gd name="connsiteY11" fmla="*/ 1327510 h 1720645"/>
              <a:gd name="connsiteX12" fmla="*/ 2271144 w 5978013"/>
              <a:gd name="connsiteY12" fmla="*/ 1555429 h 1720645"/>
              <a:gd name="connsiteX13" fmla="*/ 2517058 w 5978013"/>
              <a:gd name="connsiteY13" fmla="*/ 1582993 h 1720645"/>
              <a:gd name="connsiteX14" fmla="*/ 2536722 w 5978013"/>
              <a:gd name="connsiteY14" fmla="*/ 1514168 h 1720645"/>
              <a:gd name="connsiteX15" fmla="*/ 2556387 w 5978013"/>
              <a:gd name="connsiteY15" fmla="*/ 1484671 h 1720645"/>
              <a:gd name="connsiteX16" fmla="*/ 2566219 w 5978013"/>
              <a:gd name="connsiteY16" fmla="*/ 1455174 h 1720645"/>
              <a:gd name="connsiteX17" fmla="*/ 2585884 w 5978013"/>
              <a:gd name="connsiteY17" fmla="*/ 1307690 h 1720645"/>
              <a:gd name="connsiteX18" fmla="*/ 2605548 w 5978013"/>
              <a:gd name="connsiteY18" fmla="*/ 1238864 h 1720645"/>
              <a:gd name="connsiteX19" fmla="*/ 2615380 w 5978013"/>
              <a:gd name="connsiteY19" fmla="*/ 1179871 h 1720645"/>
              <a:gd name="connsiteX20" fmla="*/ 2625213 w 5978013"/>
              <a:gd name="connsiteY20" fmla="*/ 1140542 h 1720645"/>
              <a:gd name="connsiteX21" fmla="*/ 2644877 w 5978013"/>
              <a:gd name="connsiteY21" fmla="*/ 1012722 h 1720645"/>
              <a:gd name="connsiteX22" fmla="*/ 2674374 w 5978013"/>
              <a:gd name="connsiteY22" fmla="*/ 934064 h 1720645"/>
              <a:gd name="connsiteX23" fmla="*/ 2684206 w 5978013"/>
              <a:gd name="connsiteY23" fmla="*/ 776748 h 1720645"/>
              <a:gd name="connsiteX24" fmla="*/ 2703871 w 5978013"/>
              <a:gd name="connsiteY24" fmla="*/ 629264 h 1720645"/>
              <a:gd name="connsiteX25" fmla="*/ 2713703 w 5978013"/>
              <a:gd name="connsiteY25" fmla="*/ 452284 h 1720645"/>
              <a:gd name="connsiteX26" fmla="*/ 2733368 w 5978013"/>
              <a:gd name="connsiteY26" fmla="*/ 403122 h 1720645"/>
              <a:gd name="connsiteX27" fmla="*/ 2743200 w 5978013"/>
              <a:gd name="connsiteY27" fmla="*/ 344129 h 1720645"/>
              <a:gd name="connsiteX28" fmla="*/ 2762864 w 5978013"/>
              <a:gd name="connsiteY28" fmla="*/ 275303 h 1720645"/>
              <a:gd name="connsiteX29" fmla="*/ 2772697 w 5978013"/>
              <a:gd name="connsiteY29" fmla="*/ 157316 h 1720645"/>
              <a:gd name="connsiteX30" fmla="*/ 2802193 w 5978013"/>
              <a:gd name="connsiteY30" fmla="*/ 0 h 1720645"/>
              <a:gd name="connsiteX31" fmla="*/ 2812026 w 5978013"/>
              <a:gd name="connsiteY31" fmla="*/ 147484 h 1720645"/>
              <a:gd name="connsiteX32" fmla="*/ 2821858 w 5978013"/>
              <a:gd name="connsiteY32" fmla="*/ 206477 h 1720645"/>
              <a:gd name="connsiteX33" fmla="*/ 2851355 w 5978013"/>
              <a:gd name="connsiteY33" fmla="*/ 452284 h 1720645"/>
              <a:gd name="connsiteX34" fmla="*/ 2861187 w 5978013"/>
              <a:gd name="connsiteY34" fmla="*/ 521110 h 1720645"/>
              <a:gd name="connsiteX35" fmla="*/ 2890684 w 5978013"/>
              <a:gd name="connsiteY35" fmla="*/ 629264 h 1720645"/>
              <a:gd name="connsiteX36" fmla="*/ 2910348 w 5978013"/>
              <a:gd name="connsiteY36" fmla="*/ 766916 h 1720645"/>
              <a:gd name="connsiteX37" fmla="*/ 2930013 w 5978013"/>
              <a:gd name="connsiteY37" fmla="*/ 875071 h 1720645"/>
              <a:gd name="connsiteX38" fmla="*/ 2939845 w 5978013"/>
              <a:gd name="connsiteY38" fmla="*/ 983226 h 1720645"/>
              <a:gd name="connsiteX39" fmla="*/ 2959510 w 5978013"/>
              <a:gd name="connsiteY39" fmla="*/ 1101213 h 1720645"/>
              <a:gd name="connsiteX40" fmla="*/ 2979174 w 5978013"/>
              <a:gd name="connsiteY40" fmla="*/ 1573161 h 1720645"/>
              <a:gd name="connsiteX41" fmla="*/ 3018503 w 5978013"/>
              <a:gd name="connsiteY41" fmla="*/ 1641987 h 1720645"/>
              <a:gd name="connsiteX42" fmla="*/ 3195484 w 5978013"/>
              <a:gd name="connsiteY42" fmla="*/ 1632155 h 1720645"/>
              <a:gd name="connsiteX43" fmla="*/ 3254477 w 5978013"/>
              <a:gd name="connsiteY43" fmla="*/ 1622322 h 1720645"/>
              <a:gd name="connsiteX44" fmla="*/ 3333135 w 5978013"/>
              <a:gd name="connsiteY44" fmla="*/ 1612490 h 1720645"/>
              <a:gd name="connsiteX45" fmla="*/ 3421626 w 5978013"/>
              <a:gd name="connsiteY45" fmla="*/ 1592826 h 1720645"/>
              <a:gd name="connsiteX46" fmla="*/ 3561059 w 5978013"/>
              <a:gd name="connsiteY46" fmla="*/ 1191757 h 1720645"/>
              <a:gd name="connsiteX47" fmla="*/ 3834580 w 5978013"/>
              <a:gd name="connsiteY47" fmla="*/ 1573161 h 1720645"/>
              <a:gd name="connsiteX48" fmla="*/ 4021393 w 5978013"/>
              <a:gd name="connsiteY48" fmla="*/ 1563329 h 1720645"/>
              <a:gd name="connsiteX49" fmla="*/ 5004619 w 5978013"/>
              <a:gd name="connsiteY49" fmla="*/ 1553497 h 1720645"/>
              <a:gd name="connsiteX50" fmla="*/ 5270090 w 5978013"/>
              <a:gd name="connsiteY50" fmla="*/ 1573161 h 1720645"/>
              <a:gd name="connsiteX51" fmla="*/ 5555226 w 5978013"/>
              <a:gd name="connsiteY51" fmla="*/ 1582993 h 1720645"/>
              <a:gd name="connsiteX52" fmla="*/ 5978013 w 5978013"/>
              <a:gd name="connsiteY52" fmla="*/ 1602658 h 1720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978013" h="1720645">
                <a:moveTo>
                  <a:pt x="0" y="1622322"/>
                </a:moveTo>
                <a:cubicBezTo>
                  <a:pt x="224591" y="1667244"/>
                  <a:pt x="157542" y="1656887"/>
                  <a:pt x="619432" y="1641987"/>
                </a:cubicBezTo>
                <a:cubicBezTo>
                  <a:pt x="635811" y="1641459"/>
                  <a:pt x="645651" y="1622322"/>
                  <a:pt x="658761" y="1612490"/>
                </a:cubicBezTo>
                <a:cubicBezTo>
                  <a:pt x="665316" y="1589548"/>
                  <a:pt x="654566" y="1543664"/>
                  <a:pt x="678426" y="1543664"/>
                </a:cubicBezTo>
                <a:cubicBezTo>
                  <a:pt x="701601" y="1543664"/>
                  <a:pt x="684734" y="1589585"/>
                  <a:pt x="688258" y="1612490"/>
                </a:cubicBezTo>
                <a:cubicBezTo>
                  <a:pt x="696644" y="1667004"/>
                  <a:pt x="697695" y="1669509"/>
                  <a:pt x="707922" y="1720645"/>
                </a:cubicBezTo>
                <a:cubicBezTo>
                  <a:pt x="721032" y="1694426"/>
                  <a:pt x="733214" y="1667722"/>
                  <a:pt x="747251" y="1641987"/>
                </a:cubicBezTo>
                <a:cubicBezTo>
                  <a:pt x="752910" y="1631613"/>
                  <a:pt x="756656" y="1618353"/>
                  <a:pt x="766916" y="1612490"/>
                </a:cubicBezTo>
                <a:cubicBezTo>
                  <a:pt x="781426" y="1604199"/>
                  <a:pt x="799371" y="1603076"/>
                  <a:pt x="816077" y="1602658"/>
                </a:cubicBezTo>
                <a:cubicBezTo>
                  <a:pt x="1061829" y="1596514"/>
                  <a:pt x="1307685" y="1595668"/>
                  <a:pt x="1553497" y="1592826"/>
                </a:cubicBezTo>
                <a:cubicBezTo>
                  <a:pt x="1789369" y="1583468"/>
                  <a:pt x="1824639" y="1657254"/>
                  <a:pt x="2010360" y="1257541"/>
                </a:cubicBezTo>
                <a:cubicBezTo>
                  <a:pt x="2145693" y="1196966"/>
                  <a:pt x="2083783" y="1252905"/>
                  <a:pt x="2124768" y="1327510"/>
                </a:cubicBezTo>
                <a:cubicBezTo>
                  <a:pt x="2183277" y="1371799"/>
                  <a:pt x="2227494" y="1503203"/>
                  <a:pt x="2271144" y="1555429"/>
                </a:cubicBezTo>
                <a:cubicBezTo>
                  <a:pt x="2314794" y="1607655"/>
                  <a:pt x="2487840" y="1584511"/>
                  <a:pt x="2517058" y="1582993"/>
                </a:cubicBezTo>
                <a:cubicBezTo>
                  <a:pt x="2523613" y="1560051"/>
                  <a:pt x="2527861" y="1536321"/>
                  <a:pt x="2536722" y="1514168"/>
                </a:cubicBezTo>
                <a:cubicBezTo>
                  <a:pt x="2541111" y="1503196"/>
                  <a:pt x="2551102" y="1495240"/>
                  <a:pt x="2556387" y="1484671"/>
                </a:cubicBezTo>
                <a:cubicBezTo>
                  <a:pt x="2561022" y="1475401"/>
                  <a:pt x="2562942" y="1465006"/>
                  <a:pt x="2566219" y="1455174"/>
                </a:cubicBezTo>
                <a:cubicBezTo>
                  <a:pt x="2572774" y="1406013"/>
                  <a:pt x="2577012" y="1356486"/>
                  <a:pt x="2585884" y="1307690"/>
                </a:cubicBezTo>
                <a:cubicBezTo>
                  <a:pt x="2590152" y="1284215"/>
                  <a:pt x="2600183" y="1262113"/>
                  <a:pt x="2605548" y="1238864"/>
                </a:cubicBezTo>
                <a:cubicBezTo>
                  <a:pt x="2610031" y="1219439"/>
                  <a:pt x="2611470" y="1199419"/>
                  <a:pt x="2615380" y="1179871"/>
                </a:cubicBezTo>
                <a:cubicBezTo>
                  <a:pt x="2618030" y="1166620"/>
                  <a:pt x="2622796" y="1153837"/>
                  <a:pt x="2625213" y="1140542"/>
                </a:cubicBezTo>
                <a:cubicBezTo>
                  <a:pt x="2627530" y="1127800"/>
                  <a:pt x="2640125" y="1029353"/>
                  <a:pt x="2644877" y="1012722"/>
                </a:cubicBezTo>
                <a:cubicBezTo>
                  <a:pt x="2652570" y="985797"/>
                  <a:pt x="2664542" y="960283"/>
                  <a:pt x="2674374" y="934064"/>
                </a:cubicBezTo>
                <a:cubicBezTo>
                  <a:pt x="2677651" y="881625"/>
                  <a:pt x="2679843" y="829107"/>
                  <a:pt x="2684206" y="776748"/>
                </a:cubicBezTo>
                <a:cubicBezTo>
                  <a:pt x="2686746" y="746272"/>
                  <a:pt x="2699220" y="661821"/>
                  <a:pt x="2703871" y="629264"/>
                </a:cubicBezTo>
                <a:cubicBezTo>
                  <a:pt x="2707148" y="570271"/>
                  <a:pt x="2706061" y="510872"/>
                  <a:pt x="2713703" y="452284"/>
                </a:cubicBezTo>
                <a:cubicBezTo>
                  <a:pt x="2715986" y="434783"/>
                  <a:pt x="2728724" y="420150"/>
                  <a:pt x="2733368" y="403122"/>
                </a:cubicBezTo>
                <a:cubicBezTo>
                  <a:pt x="2738613" y="383889"/>
                  <a:pt x="2738717" y="363554"/>
                  <a:pt x="2743200" y="344129"/>
                </a:cubicBezTo>
                <a:cubicBezTo>
                  <a:pt x="2748565" y="320880"/>
                  <a:pt x="2756309" y="298245"/>
                  <a:pt x="2762864" y="275303"/>
                </a:cubicBezTo>
                <a:cubicBezTo>
                  <a:pt x="2766142" y="235974"/>
                  <a:pt x="2767802" y="196477"/>
                  <a:pt x="2772697" y="157316"/>
                </a:cubicBezTo>
                <a:cubicBezTo>
                  <a:pt x="2783640" y="69769"/>
                  <a:pt x="2786399" y="63176"/>
                  <a:pt x="2802193" y="0"/>
                </a:cubicBezTo>
                <a:cubicBezTo>
                  <a:pt x="2805471" y="49161"/>
                  <a:pt x="2807355" y="98435"/>
                  <a:pt x="2812026" y="147484"/>
                </a:cubicBezTo>
                <a:cubicBezTo>
                  <a:pt x="2813916" y="167330"/>
                  <a:pt x="2820268" y="186605"/>
                  <a:pt x="2821858" y="206477"/>
                </a:cubicBezTo>
                <a:cubicBezTo>
                  <a:pt x="2840252" y="436407"/>
                  <a:pt x="2809487" y="326681"/>
                  <a:pt x="2851355" y="452284"/>
                </a:cubicBezTo>
                <a:cubicBezTo>
                  <a:pt x="2854632" y="475226"/>
                  <a:pt x="2855976" y="498529"/>
                  <a:pt x="2861187" y="521110"/>
                </a:cubicBezTo>
                <a:cubicBezTo>
                  <a:pt x="2907261" y="720770"/>
                  <a:pt x="2859753" y="459149"/>
                  <a:pt x="2890684" y="629264"/>
                </a:cubicBezTo>
                <a:cubicBezTo>
                  <a:pt x="2906320" y="715261"/>
                  <a:pt x="2896108" y="667231"/>
                  <a:pt x="2910348" y="766916"/>
                </a:cubicBezTo>
                <a:cubicBezTo>
                  <a:pt x="2916640" y="810958"/>
                  <a:pt x="2921541" y="832713"/>
                  <a:pt x="2930013" y="875071"/>
                </a:cubicBezTo>
                <a:cubicBezTo>
                  <a:pt x="2933290" y="911123"/>
                  <a:pt x="2935847" y="947247"/>
                  <a:pt x="2939845" y="983226"/>
                </a:cubicBezTo>
                <a:cubicBezTo>
                  <a:pt x="2945943" y="1038111"/>
                  <a:pt x="2949529" y="1051310"/>
                  <a:pt x="2959510" y="1101213"/>
                </a:cubicBezTo>
                <a:cubicBezTo>
                  <a:pt x="2966065" y="1258529"/>
                  <a:pt x="2970276" y="1415960"/>
                  <a:pt x="2979174" y="1573161"/>
                </a:cubicBezTo>
                <a:cubicBezTo>
                  <a:pt x="2982271" y="1627874"/>
                  <a:pt x="2981503" y="1617320"/>
                  <a:pt x="3018503" y="1641987"/>
                </a:cubicBezTo>
                <a:cubicBezTo>
                  <a:pt x="3077497" y="1638710"/>
                  <a:pt x="3136603" y="1637062"/>
                  <a:pt x="3195484" y="1632155"/>
                </a:cubicBezTo>
                <a:cubicBezTo>
                  <a:pt x="3215351" y="1630499"/>
                  <a:pt x="3234742" y="1625141"/>
                  <a:pt x="3254477" y="1622322"/>
                </a:cubicBezTo>
                <a:cubicBezTo>
                  <a:pt x="3280635" y="1618585"/>
                  <a:pt x="3307019" y="1616508"/>
                  <a:pt x="3333135" y="1612490"/>
                </a:cubicBezTo>
                <a:cubicBezTo>
                  <a:pt x="3381317" y="1605078"/>
                  <a:pt x="3383639" y="1662948"/>
                  <a:pt x="3421626" y="1592826"/>
                </a:cubicBezTo>
                <a:cubicBezTo>
                  <a:pt x="3459613" y="1522704"/>
                  <a:pt x="3544366" y="1192552"/>
                  <a:pt x="3561059" y="1191757"/>
                </a:cubicBezTo>
                <a:cubicBezTo>
                  <a:pt x="3682230" y="1185987"/>
                  <a:pt x="3757858" y="1511232"/>
                  <a:pt x="3834580" y="1573161"/>
                </a:cubicBezTo>
                <a:cubicBezTo>
                  <a:pt x="3911302" y="1635090"/>
                  <a:pt x="3959122" y="1566606"/>
                  <a:pt x="4021393" y="1563329"/>
                </a:cubicBezTo>
                <a:cubicBezTo>
                  <a:pt x="4395583" y="1480174"/>
                  <a:pt x="4133579" y="1531352"/>
                  <a:pt x="5004619" y="1553497"/>
                </a:cubicBezTo>
                <a:cubicBezTo>
                  <a:pt x="5093323" y="1555752"/>
                  <a:pt x="5181484" y="1568414"/>
                  <a:pt x="5270090" y="1573161"/>
                </a:cubicBezTo>
                <a:cubicBezTo>
                  <a:pt x="5365056" y="1578248"/>
                  <a:pt x="5460235" y="1578397"/>
                  <a:pt x="5555226" y="1582993"/>
                </a:cubicBezTo>
                <a:cubicBezTo>
                  <a:pt x="6002609" y="1604641"/>
                  <a:pt x="5744052" y="1602658"/>
                  <a:pt x="5978013" y="1602658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9" name="Prostoročno: oblika 38">
            <a:extLst>
              <a:ext uri="{FF2B5EF4-FFF2-40B4-BE49-F238E27FC236}">
                <a16:creationId xmlns:a16="http://schemas.microsoft.com/office/drawing/2014/main" id="{E4E27BC8-A6AD-5BA5-C007-EBB66F56A189}"/>
              </a:ext>
            </a:extLst>
          </p:cNvPr>
          <p:cNvSpPr/>
          <p:nvPr/>
        </p:nvSpPr>
        <p:spPr>
          <a:xfrm>
            <a:off x="3366188" y="3097355"/>
            <a:ext cx="294968" cy="1396181"/>
          </a:xfrm>
          <a:custGeom>
            <a:avLst/>
            <a:gdLst>
              <a:gd name="connsiteX0" fmla="*/ 219565 w 376881"/>
              <a:gd name="connsiteY0" fmla="*/ 0 h 1396181"/>
              <a:gd name="connsiteX1" fmla="*/ 121242 w 376881"/>
              <a:gd name="connsiteY1" fmla="*/ 167149 h 1396181"/>
              <a:gd name="connsiteX2" fmla="*/ 62249 w 376881"/>
              <a:gd name="connsiteY2" fmla="*/ 265471 h 1396181"/>
              <a:gd name="connsiteX3" fmla="*/ 131075 w 376881"/>
              <a:gd name="connsiteY3" fmla="*/ 275303 h 1396181"/>
              <a:gd name="connsiteX4" fmla="*/ 219565 w 376881"/>
              <a:gd name="connsiteY4" fmla="*/ 226142 h 1396181"/>
              <a:gd name="connsiteX5" fmla="*/ 239229 w 376881"/>
              <a:gd name="connsiteY5" fmla="*/ 196645 h 1396181"/>
              <a:gd name="connsiteX6" fmla="*/ 219565 w 376881"/>
              <a:gd name="connsiteY6" fmla="*/ 255639 h 1396181"/>
              <a:gd name="connsiteX7" fmla="*/ 131075 w 376881"/>
              <a:gd name="connsiteY7" fmla="*/ 393291 h 1396181"/>
              <a:gd name="connsiteX8" fmla="*/ 72081 w 376881"/>
              <a:gd name="connsiteY8" fmla="*/ 481781 h 1396181"/>
              <a:gd name="connsiteX9" fmla="*/ 101578 w 376881"/>
              <a:gd name="connsiteY9" fmla="*/ 491613 h 1396181"/>
              <a:gd name="connsiteX10" fmla="*/ 199900 w 376881"/>
              <a:gd name="connsiteY10" fmla="*/ 462116 h 1396181"/>
              <a:gd name="connsiteX11" fmla="*/ 229397 w 376881"/>
              <a:gd name="connsiteY11" fmla="*/ 491613 h 1396181"/>
              <a:gd name="connsiteX12" fmla="*/ 150739 w 376881"/>
              <a:gd name="connsiteY12" fmla="*/ 580103 h 1396181"/>
              <a:gd name="connsiteX13" fmla="*/ 140907 w 376881"/>
              <a:gd name="connsiteY13" fmla="*/ 609600 h 1396181"/>
              <a:gd name="connsiteX14" fmla="*/ 121242 w 376881"/>
              <a:gd name="connsiteY14" fmla="*/ 639097 h 1396181"/>
              <a:gd name="connsiteX15" fmla="*/ 160571 w 376881"/>
              <a:gd name="connsiteY15" fmla="*/ 668594 h 1396181"/>
              <a:gd name="connsiteX16" fmla="*/ 219565 w 376881"/>
              <a:gd name="connsiteY16" fmla="*/ 639097 h 1396181"/>
              <a:gd name="connsiteX17" fmla="*/ 308055 w 376881"/>
              <a:gd name="connsiteY17" fmla="*/ 589936 h 1396181"/>
              <a:gd name="connsiteX18" fmla="*/ 337552 w 376881"/>
              <a:gd name="connsiteY18" fmla="*/ 599768 h 1396181"/>
              <a:gd name="connsiteX19" fmla="*/ 219565 w 376881"/>
              <a:gd name="connsiteY19" fmla="*/ 707923 h 1396181"/>
              <a:gd name="connsiteX20" fmla="*/ 140907 w 376881"/>
              <a:gd name="connsiteY20" fmla="*/ 806245 h 1396181"/>
              <a:gd name="connsiteX21" fmla="*/ 101578 w 376881"/>
              <a:gd name="connsiteY21" fmla="*/ 904568 h 1396181"/>
              <a:gd name="connsiteX22" fmla="*/ 72081 w 376881"/>
              <a:gd name="connsiteY22" fmla="*/ 934065 h 1396181"/>
              <a:gd name="connsiteX23" fmla="*/ 62249 w 376881"/>
              <a:gd name="connsiteY23" fmla="*/ 963562 h 1396181"/>
              <a:gd name="connsiteX24" fmla="*/ 32752 w 376881"/>
              <a:gd name="connsiteY24" fmla="*/ 983226 h 1396181"/>
              <a:gd name="connsiteX25" fmla="*/ 91746 w 376881"/>
              <a:gd name="connsiteY25" fmla="*/ 963562 h 1396181"/>
              <a:gd name="connsiteX26" fmla="*/ 239229 w 376881"/>
              <a:gd name="connsiteY26" fmla="*/ 865239 h 1396181"/>
              <a:gd name="connsiteX27" fmla="*/ 258894 w 376881"/>
              <a:gd name="connsiteY27" fmla="*/ 825910 h 1396181"/>
              <a:gd name="connsiteX28" fmla="*/ 199900 w 376881"/>
              <a:gd name="connsiteY28" fmla="*/ 884903 h 1396181"/>
              <a:gd name="connsiteX29" fmla="*/ 111410 w 376881"/>
              <a:gd name="connsiteY29" fmla="*/ 943897 h 1396181"/>
              <a:gd name="connsiteX30" fmla="*/ 32752 w 376881"/>
              <a:gd name="connsiteY30" fmla="*/ 1042220 h 1396181"/>
              <a:gd name="connsiteX31" fmla="*/ 13087 w 376881"/>
              <a:gd name="connsiteY31" fmla="*/ 1081549 h 1396181"/>
              <a:gd name="connsiteX32" fmla="*/ 3255 w 376881"/>
              <a:gd name="connsiteY32" fmla="*/ 1111045 h 1396181"/>
              <a:gd name="connsiteX33" fmla="*/ 219565 w 376881"/>
              <a:gd name="connsiteY33" fmla="*/ 1022555 h 1396181"/>
              <a:gd name="connsiteX34" fmla="*/ 278558 w 376881"/>
              <a:gd name="connsiteY34" fmla="*/ 993058 h 1396181"/>
              <a:gd name="connsiteX35" fmla="*/ 308055 w 376881"/>
              <a:gd name="connsiteY35" fmla="*/ 963562 h 1396181"/>
              <a:gd name="connsiteX36" fmla="*/ 337552 w 376881"/>
              <a:gd name="connsiteY36" fmla="*/ 943897 h 1396181"/>
              <a:gd name="connsiteX37" fmla="*/ 150739 w 376881"/>
              <a:gd name="connsiteY37" fmla="*/ 1101213 h 1396181"/>
              <a:gd name="connsiteX38" fmla="*/ 121242 w 376881"/>
              <a:gd name="connsiteY38" fmla="*/ 1130710 h 1396181"/>
              <a:gd name="connsiteX39" fmla="*/ 32752 w 376881"/>
              <a:gd name="connsiteY39" fmla="*/ 1199536 h 1396181"/>
              <a:gd name="connsiteX40" fmla="*/ 3255 w 376881"/>
              <a:gd name="connsiteY40" fmla="*/ 1229033 h 1396181"/>
              <a:gd name="connsiteX41" fmla="*/ 32752 w 376881"/>
              <a:gd name="connsiteY41" fmla="*/ 1258529 h 1396181"/>
              <a:gd name="connsiteX42" fmla="*/ 170404 w 376881"/>
              <a:gd name="connsiteY42" fmla="*/ 1219200 h 1396181"/>
              <a:gd name="connsiteX43" fmla="*/ 258894 w 376881"/>
              <a:gd name="connsiteY43" fmla="*/ 1199536 h 1396181"/>
              <a:gd name="connsiteX44" fmla="*/ 288391 w 376881"/>
              <a:gd name="connsiteY44" fmla="*/ 1179871 h 1396181"/>
              <a:gd name="connsiteX45" fmla="*/ 327720 w 376881"/>
              <a:gd name="connsiteY45" fmla="*/ 1140542 h 1396181"/>
              <a:gd name="connsiteX46" fmla="*/ 308055 w 376881"/>
              <a:gd name="connsiteY46" fmla="*/ 1170039 h 1396181"/>
              <a:gd name="connsiteX47" fmla="*/ 170404 w 376881"/>
              <a:gd name="connsiteY47" fmla="*/ 1268362 h 1396181"/>
              <a:gd name="connsiteX48" fmla="*/ 111410 w 376881"/>
              <a:gd name="connsiteY48" fmla="*/ 1317523 h 1396181"/>
              <a:gd name="connsiteX49" fmla="*/ 91746 w 376881"/>
              <a:gd name="connsiteY49" fmla="*/ 1366684 h 1396181"/>
              <a:gd name="connsiteX50" fmla="*/ 239229 w 376881"/>
              <a:gd name="connsiteY50" fmla="*/ 1337187 h 1396181"/>
              <a:gd name="connsiteX51" fmla="*/ 317887 w 376881"/>
              <a:gd name="connsiteY51" fmla="*/ 1307691 h 1396181"/>
              <a:gd name="connsiteX52" fmla="*/ 337552 w 376881"/>
              <a:gd name="connsiteY52" fmla="*/ 1396181 h 1396181"/>
              <a:gd name="connsiteX53" fmla="*/ 376881 w 376881"/>
              <a:gd name="connsiteY53" fmla="*/ 1366684 h 1396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76881" h="1396181">
                <a:moveTo>
                  <a:pt x="219565" y="0"/>
                </a:moveTo>
                <a:cubicBezTo>
                  <a:pt x="186791" y="55716"/>
                  <a:pt x="150150" y="109332"/>
                  <a:pt x="121242" y="167149"/>
                </a:cubicBezTo>
                <a:cubicBezTo>
                  <a:pt x="84418" y="240799"/>
                  <a:pt x="104937" y="208554"/>
                  <a:pt x="62249" y="265471"/>
                </a:cubicBezTo>
                <a:cubicBezTo>
                  <a:pt x="85191" y="268748"/>
                  <a:pt x="108170" y="278827"/>
                  <a:pt x="131075" y="275303"/>
                </a:cubicBezTo>
                <a:cubicBezTo>
                  <a:pt x="153685" y="271825"/>
                  <a:pt x="197012" y="241177"/>
                  <a:pt x="219565" y="226142"/>
                </a:cubicBezTo>
                <a:cubicBezTo>
                  <a:pt x="226120" y="216310"/>
                  <a:pt x="239229" y="184828"/>
                  <a:pt x="239229" y="196645"/>
                </a:cubicBezTo>
                <a:cubicBezTo>
                  <a:pt x="239229" y="217373"/>
                  <a:pt x="228835" y="237099"/>
                  <a:pt x="219565" y="255639"/>
                </a:cubicBezTo>
                <a:cubicBezTo>
                  <a:pt x="168147" y="358475"/>
                  <a:pt x="176640" y="327474"/>
                  <a:pt x="131075" y="393291"/>
                </a:cubicBezTo>
                <a:cubicBezTo>
                  <a:pt x="110896" y="422438"/>
                  <a:pt x="72081" y="481781"/>
                  <a:pt x="72081" y="481781"/>
                </a:cubicBezTo>
                <a:cubicBezTo>
                  <a:pt x="81913" y="485058"/>
                  <a:pt x="91214" y="491613"/>
                  <a:pt x="101578" y="491613"/>
                </a:cubicBezTo>
                <a:cubicBezTo>
                  <a:pt x="164848" y="491613"/>
                  <a:pt x="159919" y="488771"/>
                  <a:pt x="199900" y="462116"/>
                </a:cubicBezTo>
                <a:cubicBezTo>
                  <a:pt x="209732" y="471948"/>
                  <a:pt x="232413" y="478039"/>
                  <a:pt x="229397" y="491613"/>
                </a:cubicBezTo>
                <a:cubicBezTo>
                  <a:pt x="226078" y="506547"/>
                  <a:pt x="168599" y="562244"/>
                  <a:pt x="150739" y="580103"/>
                </a:cubicBezTo>
                <a:cubicBezTo>
                  <a:pt x="147462" y="589935"/>
                  <a:pt x="145542" y="600330"/>
                  <a:pt x="140907" y="609600"/>
                </a:cubicBezTo>
                <a:cubicBezTo>
                  <a:pt x="135622" y="620169"/>
                  <a:pt x="117505" y="627886"/>
                  <a:pt x="121242" y="639097"/>
                </a:cubicBezTo>
                <a:cubicBezTo>
                  <a:pt x="126424" y="654643"/>
                  <a:pt x="147461" y="658762"/>
                  <a:pt x="160571" y="668594"/>
                </a:cubicBezTo>
                <a:cubicBezTo>
                  <a:pt x="180236" y="658762"/>
                  <a:pt x="200264" y="649625"/>
                  <a:pt x="219565" y="639097"/>
                </a:cubicBezTo>
                <a:cubicBezTo>
                  <a:pt x="355350" y="565032"/>
                  <a:pt x="194835" y="646544"/>
                  <a:pt x="308055" y="589936"/>
                </a:cubicBezTo>
                <a:cubicBezTo>
                  <a:pt x="317887" y="593213"/>
                  <a:pt x="340399" y="589803"/>
                  <a:pt x="337552" y="599768"/>
                </a:cubicBezTo>
                <a:cubicBezTo>
                  <a:pt x="322872" y="651148"/>
                  <a:pt x="251363" y="676125"/>
                  <a:pt x="219565" y="707923"/>
                </a:cubicBezTo>
                <a:cubicBezTo>
                  <a:pt x="189887" y="737601"/>
                  <a:pt x="140907" y="806245"/>
                  <a:pt x="140907" y="806245"/>
                </a:cubicBezTo>
                <a:cubicBezTo>
                  <a:pt x="130111" y="849428"/>
                  <a:pt x="130010" y="861919"/>
                  <a:pt x="101578" y="904568"/>
                </a:cubicBezTo>
                <a:cubicBezTo>
                  <a:pt x="93865" y="916138"/>
                  <a:pt x="81913" y="924233"/>
                  <a:pt x="72081" y="934065"/>
                </a:cubicBezTo>
                <a:cubicBezTo>
                  <a:pt x="68804" y="943897"/>
                  <a:pt x="68723" y="955469"/>
                  <a:pt x="62249" y="963562"/>
                </a:cubicBezTo>
                <a:cubicBezTo>
                  <a:pt x="54867" y="972789"/>
                  <a:pt x="20935" y="983226"/>
                  <a:pt x="32752" y="983226"/>
                </a:cubicBezTo>
                <a:cubicBezTo>
                  <a:pt x="53480" y="983226"/>
                  <a:pt x="73206" y="972832"/>
                  <a:pt x="91746" y="963562"/>
                </a:cubicBezTo>
                <a:cubicBezTo>
                  <a:pt x="169288" y="924791"/>
                  <a:pt x="181512" y="911412"/>
                  <a:pt x="239229" y="865239"/>
                </a:cubicBezTo>
                <a:cubicBezTo>
                  <a:pt x="245784" y="852129"/>
                  <a:pt x="272004" y="819355"/>
                  <a:pt x="258894" y="825910"/>
                </a:cubicBezTo>
                <a:cubicBezTo>
                  <a:pt x="234020" y="838347"/>
                  <a:pt x="221616" y="867530"/>
                  <a:pt x="199900" y="884903"/>
                </a:cubicBezTo>
                <a:cubicBezTo>
                  <a:pt x="172218" y="907049"/>
                  <a:pt x="139285" y="921995"/>
                  <a:pt x="111410" y="943897"/>
                </a:cubicBezTo>
                <a:cubicBezTo>
                  <a:pt x="68578" y="977551"/>
                  <a:pt x="57809" y="997117"/>
                  <a:pt x="32752" y="1042220"/>
                </a:cubicBezTo>
                <a:cubicBezTo>
                  <a:pt x="25634" y="1055033"/>
                  <a:pt x="18861" y="1068077"/>
                  <a:pt x="13087" y="1081549"/>
                </a:cubicBezTo>
                <a:cubicBezTo>
                  <a:pt x="9004" y="1091075"/>
                  <a:pt x="-6710" y="1113892"/>
                  <a:pt x="3255" y="1111045"/>
                </a:cubicBezTo>
                <a:cubicBezTo>
                  <a:pt x="78161" y="1089643"/>
                  <a:pt x="149886" y="1057395"/>
                  <a:pt x="219565" y="1022555"/>
                </a:cubicBezTo>
                <a:cubicBezTo>
                  <a:pt x="239229" y="1012723"/>
                  <a:pt x="260265" y="1005253"/>
                  <a:pt x="278558" y="993058"/>
                </a:cubicBezTo>
                <a:cubicBezTo>
                  <a:pt x="290127" y="985345"/>
                  <a:pt x="297373" y="972464"/>
                  <a:pt x="308055" y="963562"/>
                </a:cubicBezTo>
                <a:cubicBezTo>
                  <a:pt x="317133" y="955997"/>
                  <a:pt x="327720" y="950452"/>
                  <a:pt x="337552" y="943897"/>
                </a:cubicBezTo>
                <a:cubicBezTo>
                  <a:pt x="264983" y="1052749"/>
                  <a:pt x="410354" y="841598"/>
                  <a:pt x="150739" y="1101213"/>
                </a:cubicBezTo>
                <a:cubicBezTo>
                  <a:pt x="140907" y="1111045"/>
                  <a:pt x="131924" y="1121808"/>
                  <a:pt x="121242" y="1130710"/>
                </a:cubicBezTo>
                <a:cubicBezTo>
                  <a:pt x="92535" y="1154633"/>
                  <a:pt x="59175" y="1173113"/>
                  <a:pt x="32752" y="1199536"/>
                </a:cubicBezTo>
                <a:lnTo>
                  <a:pt x="3255" y="1229033"/>
                </a:lnTo>
                <a:cubicBezTo>
                  <a:pt x="13087" y="1238865"/>
                  <a:pt x="18871" y="1259346"/>
                  <a:pt x="32752" y="1258529"/>
                </a:cubicBezTo>
                <a:cubicBezTo>
                  <a:pt x="80390" y="1255727"/>
                  <a:pt x="124425" y="1231972"/>
                  <a:pt x="170404" y="1219200"/>
                </a:cubicBezTo>
                <a:cubicBezTo>
                  <a:pt x="206107" y="1209283"/>
                  <a:pt x="221017" y="1207111"/>
                  <a:pt x="258894" y="1199536"/>
                </a:cubicBezTo>
                <a:cubicBezTo>
                  <a:pt x="268726" y="1192981"/>
                  <a:pt x="279419" y="1187561"/>
                  <a:pt x="288391" y="1179871"/>
                </a:cubicBezTo>
                <a:cubicBezTo>
                  <a:pt x="302467" y="1167805"/>
                  <a:pt x="311137" y="1148833"/>
                  <a:pt x="327720" y="1140542"/>
                </a:cubicBezTo>
                <a:cubicBezTo>
                  <a:pt x="338289" y="1135257"/>
                  <a:pt x="317226" y="1162587"/>
                  <a:pt x="308055" y="1170039"/>
                </a:cubicBezTo>
                <a:cubicBezTo>
                  <a:pt x="264293" y="1205596"/>
                  <a:pt x="213722" y="1232264"/>
                  <a:pt x="170404" y="1268362"/>
                </a:cubicBezTo>
                <a:lnTo>
                  <a:pt x="111410" y="1317523"/>
                </a:lnTo>
                <a:cubicBezTo>
                  <a:pt x="104855" y="1333910"/>
                  <a:pt x="74302" y="1364000"/>
                  <a:pt x="91746" y="1366684"/>
                </a:cubicBezTo>
                <a:cubicBezTo>
                  <a:pt x="141298" y="1374307"/>
                  <a:pt x="190288" y="1348063"/>
                  <a:pt x="239229" y="1337187"/>
                </a:cubicBezTo>
                <a:cubicBezTo>
                  <a:pt x="256571" y="1333333"/>
                  <a:pt x="308315" y="1311520"/>
                  <a:pt x="317887" y="1307691"/>
                </a:cubicBezTo>
                <a:cubicBezTo>
                  <a:pt x="316186" y="1317900"/>
                  <a:pt x="286693" y="1396181"/>
                  <a:pt x="337552" y="1396181"/>
                </a:cubicBezTo>
                <a:cubicBezTo>
                  <a:pt x="353939" y="1396181"/>
                  <a:pt x="363771" y="1376516"/>
                  <a:pt x="376881" y="1366684"/>
                </a:cubicBezTo>
              </a:path>
            </a:pathLst>
          </a:custGeom>
          <a:noFill/>
          <a:ln>
            <a:solidFill>
              <a:srgbClr val="B8E1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1" name="Prostoročno: oblika 40">
            <a:extLst>
              <a:ext uri="{FF2B5EF4-FFF2-40B4-BE49-F238E27FC236}">
                <a16:creationId xmlns:a16="http://schemas.microsoft.com/office/drawing/2014/main" id="{AD54AB1B-930E-DAB4-4A47-21F57B889886}"/>
              </a:ext>
            </a:extLst>
          </p:cNvPr>
          <p:cNvSpPr/>
          <p:nvPr/>
        </p:nvSpPr>
        <p:spPr>
          <a:xfrm>
            <a:off x="3354404" y="6182207"/>
            <a:ext cx="314632" cy="248320"/>
          </a:xfrm>
          <a:custGeom>
            <a:avLst/>
            <a:gdLst>
              <a:gd name="connsiteX0" fmla="*/ 167148 w 314632"/>
              <a:gd name="connsiteY0" fmla="*/ 0 h 248320"/>
              <a:gd name="connsiteX1" fmla="*/ 58993 w 314632"/>
              <a:gd name="connsiteY1" fmla="*/ 49161 h 248320"/>
              <a:gd name="connsiteX2" fmla="*/ 0 w 314632"/>
              <a:gd name="connsiteY2" fmla="*/ 108155 h 248320"/>
              <a:gd name="connsiteX3" fmla="*/ 49161 w 314632"/>
              <a:gd name="connsiteY3" fmla="*/ 127819 h 248320"/>
              <a:gd name="connsiteX4" fmla="*/ 117987 w 314632"/>
              <a:gd name="connsiteY4" fmla="*/ 108155 h 248320"/>
              <a:gd name="connsiteX5" fmla="*/ 186812 w 314632"/>
              <a:gd name="connsiteY5" fmla="*/ 88490 h 248320"/>
              <a:gd name="connsiteX6" fmla="*/ 127819 w 314632"/>
              <a:gd name="connsiteY6" fmla="*/ 117987 h 248320"/>
              <a:gd name="connsiteX7" fmla="*/ 49161 w 314632"/>
              <a:gd name="connsiteY7" fmla="*/ 196645 h 248320"/>
              <a:gd name="connsiteX8" fmla="*/ 216309 w 314632"/>
              <a:gd name="connsiteY8" fmla="*/ 167148 h 248320"/>
              <a:gd name="connsiteX9" fmla="*/ 294967 w 314632"/>
              <a:gd name="connsiteY9" fmla="*/ 137651 h 248320"/>
              <a:gd name="connsiteX10" fmla="*/ 285135 w 314632"/>
              <a:gd name="connsiteY10" fmla="*/ 176980 h 248320"/>
              <a:gd name="connsiteX11" fmla="*/ 255638 w 314632"/>
              <a:gd name="connsiteY11" fmla="*/ 226142 h 248320"/>
              <a:gd name="connsiteX12" fmla="*/ 314632 w 314632"/>
              <a:gd name="connsiteY12" fmla="*/ 235974 h 24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4632" h="248320">
                <a:moveTo>
                  <a:pt x="167148" y="0"/>
                </a:moveTo>
                <a:cubicBezTo>
                  <a:pt x="131096" y="16387"/>
                  <a:pt x="92241" y="27648"/>
                  <a:pt x="58993" y="49161"/>
                </a:cubicBezTo>
                <a:cubicBezTo>
                  <a:pt x="35645" y="64269"/>
                  <a:pt x="0" y="108155"/>
                  <a:pt x="0" y="108155"/>
                </a:cubicBezTo>
                <a:cubicBezTo>
                  <a:pt x="16387" y="114710"/>
                  <a:pt x="31512" y="127819"/>
                  <a:pt x="49161" y="127819"/>
                </a:cubicBezTo>
                <a:cubicBezTo>
                  <a:pt x="73021" y="127819"/>
                  <a:pt x="95133" y="115011"/>
                  <a:pt x="117987" y="108155"/>
                </a:cubicBezTo>
                <a:cubicBezTo>
                  <a:pt x="188532" y="86991"/>
                  <a:pt x="100621" y="110037"/>
                  <a:pt x="186812" y="88490"/>
                </a:cubicBezTo>
                <a:cubicBezTo>
                  <a:pt x="167148" y="98322"/>
                  <a:pt x="145107" y="104404"/>
                  <a:pt x="127819" y="117987"/>
                </a:cubicBezTo>
                <a:cubicBezTo>
                  <a:pt x="98663" y="140896"/>
                  <a:pt x="12645" y="203089"/>
                  <a:pt x="49161" y="196645"/>
                </a:cubicBezTo>
                <a:lnTo>
                  <a:pt x="216309" y="167148"/>
                </a:lnTo>
                <a:cubicBezTo>
                  <a:pt x="230905" y="157418"/>
                  <a:pt x="274957" y="122644"/>
                  <a:pt x="294967" y="137651"/>
                </a:cubicBezTo>
                <a:cubicBezTo>
                  <a:pt x="305778" y="145759"/>
                  <a:pt x="290623" y="164632"/>
                  <a:pt x="285135" y="176980"/>
                </a:cubicBezTo>
                <a:cubicBezTo>
                  <a:pt x="277373" y="194444"/>
                  <a:pt x="265470" y="209755"/>
                  <a:pt x="255638" y="226142"/>
                </a:cubicBezTo>
                <a:cubicBezTo>
                  <a:pt x="309103" y="247527"/>
                  <a:pt x="292320" y="258286"/>
                  <a:pt x="314632" y="235974"/>
                </a:cubicBezTo>
              </a:path>
            </a:pathLst>
          </a:custGeom>
          <a:noFill/>
          <a:ln>
            <a:solidFill>
              <a:srgbClr val="B8E1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2" name="Prostoročno: oblika 41">
            <a:extLst>
              <a:ext uri="{FF2B5EF4-FFF2-40B4-BE49-F238E27FC236}">
                <a16:creationId xmlns:a16="http://schemas.microsoft.com/office/drawing/2014/main" id="{BB0BCFFE-0102-0B06-CCEB-8C59915AC7A7}"/>
              </a:ext>
            </a:extLst>
          </p:cNvPr>
          <p:cNvSpPr/>
          <p:nvPr/>
        </p:nvSpPr>
        <p:spPr>
          <a:xfrm>
            <a:off x="4208206" y="6358824"/>
            <a:ext cx="265471" cy="84272"/>
          </a:xfrm>
          <a:custGeom>
            <a:avLst/>
            <a:gdLst>
              <a:gd name="connsiteX0" fmla="*/ 0 w 265471"/>
              <a:gd name="connsiteY0" fmla="*/ 51808 h 84272"/>
              <a:gd name="connsiteX1" fmla="*/ 98323 w 265471"/>
              <a:gd name="connsiteY1" fmla="*/ 32144 h 84272"/>
              <a:gd name="connsiteX2" fmla="*/ 127820 w 265471"/>
              <a:gd name="connsiteY2" fmla="*/ 2647 h 84272"/>
              <a:gd name="connsiteX3" fmla="*/ 88491 w 265471"/>
              <a:gd name="connsiteY3" fmla="*/ 51808 h 84272"/>
              <a:gd name="connsiteX4" fmla="*/ 186813 w 265471"/>
              <a:gd name="connsiteY4" fmla="*/ 32144 h 84272"/>
              <a:gd name="connsiteX5" fmla="*/ 196646 w 265471"/>
              <a:gd name="connsiteY5" fmla="*/ 81305 h 84272"/>
              <a:gd name="connsiteX6" fmla="*/ 235975 w 265471"/>
              <a:gd name="connsiteY6" fmla="*/ 71473 h 84272"/>
              <a:gd name="connsiteX7" fmla="*/ 265471 w 265471"/>
              <a:gd name="connsiteY7" fmla="*/ 41976 h 8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5471" h="84272">
                <a:moveTo>
                  <a:pt x="0" y="51808"/>
                </a:moveTo>
                <a:cubicBezTo>
                  <a:pt x="3588" y="51210"/>
                  <a:pt x="86244" y="39046"/>
                  <a:pt x="98323" y="32144"/>
                </a:cubicBezTo>
                <a:cubicBezTo>
                  <a:pt x="110396" y="25245"/>
                  <a:pt x="134039" y="-9790"/>
                  <a:pt x="127820" y="2647"/>
                </a:cubicBezTo>
                <a:cubicBezTo>
                  <a:pt x="118435" y="21417"/>
                  <a:pt x="69721" y="42423"/>
                  <a:pt x="88491" y="51808"/>
                </a:cubicBezTo>
                <a:cubicBezTo>
                  <a:pt x="118385" y="66755"/>
                  <a:pt x="186813" y="32144"/>
                  <a:pt x="186813" y="32144"/>
                </a:cubicBezTo>
                <a:cubicBezTo>
                  <a:pt x="190091" y="48531"/>
                  <a:pt x="183596" y="70865"/>
                  <a:pt x="196646" y="81305"/>
                </a:cubicBezTo>
                <a:cubicBezTo>
                  <a:pt x="207198" y="89746"/>
                  <a:pt x="224242" y="78177"/>
                  <a:pt x="235975" y="71473"/>
                </a:cubicBezTo>
                <a:cubicBezTo>
                  <a:pt x="248048" y="64574"/>
                  <a:pt x="265471" y="41976"/>
                  <a:pt x="265471" y="41976"/>
                </a:cubicBez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3" name="Prostoročno: oblika 42">
            <a:extLst>
              <a:ext uri="{FF2B5EF4-FFF2-40B4-BE49-F238E27FC236}">
                <a16:creationId xmlns:a16="http://schemas.microsoft.com/office/drawing/2014/main" id="{77A3FE72-F334-D6E9-12FF-BF92C8A0C5C3}"/>
              </a:ext>
            </a:extLst>
          </p:cNvPr>
          <p:cNvSpPr/>
          <p:nvPr/>
        </p:nvSpPr>
        <p:spPr>
          <a:xfrm>
            <a:off x="2657116" y="6346255"/>
            <a:ext cx="265471" cy="84272"/>
          </a:xfrm>
          <a:custGeom>
            <a:avLst/>
            <a:gdLst>
              <a:gd name="connsiteX0" fmla="*/ 0 w 265471"/>
              <a:gd name="connsiteY0" fmla="*/ 51808 h 84272"/>
              <a:gd name="connsiteX1" fmla="*/ 98323 w 265471"/>
              <a:gd name="connsiteY1" fmla="*/ 32144 h 84272"/>
              <a:gd name="connsiteX2" fmla="*/ 127820 w 265471"/>
              <a:gd name="connsiteY2" fmla="*/ 2647 h 84272"/>
              <a:gd name="connsiteX3" fmla="*/ 88491 w 265471"/>
              <a:gd name="connsiteY3" fmla="*/ 51808 h 84272"/>
              <a:gd name="connsiteX4" fmla="*/ 186813 w 265471"/>
              <a:gd name="connsiteY4" fmla="*/ 32144 h 84272"/>
              <a:gd name="connsiteX5" fmla="*/ 196646 w 265471"/>
              <a:gd name="connsiteY5" fmla="*/ 81305 h 84272"/>
              <a:gd name="connsiteX6" fmla="*/ 235975 w 265471"/>
              <a:gd name="connsiteY6" fmla="*/ 71473 h 84272"/>
              <a:gd name="connsiteX7" fmla="*/ 265471 w 265471"/>
              <a:gd name="connsiteY7" fmla="*/ 41976 h 84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5471" h="84272">
                <a:moveTo>
                  <a:pt x="0" y="51808"/>
                </a:moveTo>
                <a:cubicBezTo>
                  <a:pt x="3588" y="51210"/>
                  <a:pt x="86244" y="39046"/>
                  <a:pt x="98323" y="32144"/>
                </a:cubicBezTo>
                <a:cubicBezTo>
                  <a:pt x="110396" y="25245"/>
                  <a:pt x="134039" y="-9790"/>
                  <a:pt x="127820" y="2647"/>
                </a:cubicBezTo>
                <a:cubicBezTo>
                  <a:pt x="118435" y="21417"/>
                  <a:pt x="69721" y="42423"/>
                  <a:pt x="88491" y="51808"/>
                </a:cubicBezTo>
                <a:cubicBezTo>
                  <a:pt x="118385" y="66755"/>
                  <a:pt x="186813" y="32144"/>
                  <a:pt x="186813" y="32144"/>
                </a:cubicBezTo>
                <a:cubicBezTo>
                  <a:pt x="190091" y="48531"/>
                  <a:pt x="183596" y="70865"/>
                  <a:pt x="196646" y="81305"/>
                </a:cubicBezTo>
                <a:cubicBezTo>
                  <a:pt x="207198" y="89746"/>
                  <a:pt x="224242" y="78177"/>
                  <a:pt x="235975" y="71473"/>
                </a:cubicBezTo>
                <a:cubicBezTo>
                  <a:pt x="248048" y="64574"/>
                  <a:pt x="265471" y="41976"/>
                  <a:pt x="265471" y="41976"/>
                </a:cubicBezTo>
              </a:path>
            </a:pathLst>
          </a:custGeom>
          <a:noFill/>
          <a:ln>
            <a:solidFill>
              <a:srgbClr val="B8E1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46" name="Raven povezovalnik 45">
            <a:extLst>
              <a:ext uri="{FF2B5EF4-FFF2-40B4-BE49-F238E27FC236}">
                <a16:creationId xmlns:a16="http://schemas.microsoft.com/office/drawing/2014/main" id="{63FC1140-3AA0-7CF4-FB60-7CBB0FC3CB0A}"/>
              </a:ext>
            </a:extLst>
          </p:cNvPr>
          <p:cNvCxnSpPr/>
          <p:nvPr/>
        </p:nvCxnSpPr>
        <p:spPr>
          <a:xfrm>
            <a:off x="2526890" y="5565058"/>
            <a:ext cx="0" cy="1091381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7" name="Raven povezovalnik 46">
            <a:extLst>
              <a:ext uri="{FF2B5EF4-FFF2-40B4-BE49-F238E27FC236}">
                <a16:creationId xmlns:a16="http://schemas.microsoft.com/office/drawing/2014/main" id="{E475E695-26F3-A3FD-E20F-FB889E3F4DB8}"/>
              </a:ext>
            </a:extLst>
          </p:cNvPr>
          <p:cNvCxnSpPr/>
          <p:nvPr/>
        </p:nvCxnSpPr>
        <p:spPr>
          <a:xfrm>
            <a:off x="4623619" y="5565058"/>
            <a:ext cx="0" cy="1091381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9" name="PoljeZBesedilom 48">
            <a:extLst>
              <a:ext uri="{FF2B5EF4-FFF2-40B4-BE49-F238E27FC236}">
                <a16:creationId xmlns:a16="http://schemas.microsoft.com/office/drawing/2014/main" id="{6E7DB1F7-FDDD-073C-A8B5-0246DFC15761}"/>
              </a:ext>
            </a:extLst>
          </p:cNvPr>
          <p:cNvSpPr txBox="1"/>
          <p:nvPr/>
        </p:nvSpPr>
        <p:spPr>
          <a:xfrm>
            <a:off x="2153264" y="5204105"/>
            <a:ext cx="875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0.7 ×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</a:t>
            </a:r>
            <a:r>
              <a:rPr kumimoji="0" lang="sl-SI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0" name="PoljeZBesedilom 49">
            <a:extLst>
              <a:ext uri="{FF2B5EF4-FFF2-40B4-BE49-F238E27FC236}">
                <a16:creationId xmlns:a16="http://schemas.microsoft.com/office/drawing/2014/main" id="{9ACCB4AD-DE2B-7DD4-310A-84CC5A2066E5}"/>
              </a:ext>
            </a:extLst>
          </p:cNvPr>
          <p:cNvSpPr txBox="1"/>
          <p:nvPr/>
        </p:nvSpPr>
        <p:spPr>
          <a:xfrm>
            <a:off x="4149212" y="5212599"/>
            <a:ext cx="875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1,5 ×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</a:t>
            </a:r>
            <a:r>
              <a:rPr kumimoji="0" lang="sl-SI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2" name="PoljeZBesedilom 51">
            <a:extLst>
              <a:ext uri="{FF2B5EF4-FFF2-40B4-BE49-F238E27FC236}">
                <a16:creationId xmlns:a16="http://schemas.microsoft.com/office/drawing/2014/main" id="{E89F571A-E35F-7966-4FC5-6B0FAAFCF3F9}"/>
              </a:ext>
            </a:extLst>
          </p:cNvPr>
          <p:cNvSpPr txBox="1"/>
          <p:nvPr/>
        </p:nvSpPr>
        <p:spPr>
          <a:xfrm>
            <a:off x="3352626" y="5612128"/>
            <a:ext cx="3181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</a:t>
            </a:r>
            <a:r>
              <a:rPr kumimoji="0" lang="sl-SI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3" name="PoljeZBesedilom 52">
            <a:extLst>
              <a:ext uri="{FF2B5EF4-FFF2-40B4-BE49-F238E27FC236}">
                <a16:creationId xmlns:a16="http://schemas.microsoft.com/office/drawing/2014/main" id="{97647F21-4ABD-E503-4DC8-344B2EF13F10}"/>
              </a:ext>
            </a:extLst>
          </p:cNvPr>
          <p:cNvSpPr txBox="1"/>
          <p:nvPr/>
        </p:nvSpPr>
        <p:spPr>
          <a:xfrm>
            <a:off x="731274" y="5664072"/>
            <a:ext cx="245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test </a:t>
            </a:r>
            <a:r>
              <a:rPr kumimoji="0" lang="sl-SI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solution</a:t>
            </a: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</a:p>
        </p:txBody>
      </p:sp>
      <p:sp>
        <p:nvSpPr>
          <p:cNvPr id="3" name="PoljeZBesedilom 2">
            <a:extLst>
              <a:ext uri="{FF2B5EF4-FFF2-40B4-BE49-F238E27FC236}">
                <a16:creationId xmlns:a16="http://schemas.microsoft.com/office/drawing/2014/main" id="{1B61466A-F5F5-40C5-B7A5-BDF783ED7310}"/>
              </a:ext>
            </a:extLst>
          </p:cNvPr>
          <p:cNvSpPr txBox="1"/>
          <p:nvPr/>
        </p:nvSpPr>
        <p:spPr>
          <a:xfrm>
            <a:off x="5282380" y="5094568"/>
            <a:ext cx="23194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AUC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peak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&lt; AUC</a:t>
            </a:r>
            <a:r>
              <a:rPr kumimoji="0" lang="sl-SI" sz="1800" b="0" i="0" u="none" strike="noStrike" kern="1200" cap="none" spc="0" normalizeH="0" baseline="-2500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PSMA IT 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/10: not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reporting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PoljeZBesedilom 5">
            <a:extLst>
              <a:ext uri="{FF2B5EF4-FFF2-40B4-BE49-F238E27FC236}">
                <a16:creationId xmlns:a16="http://schemas.microsoft.com/office/drawing/2014/main" id="{C868E360-AE16-6D3B-3A1D-F2BACF420DA3}"/>
              </a:ext>
            </a:extLst>
          </p:cNvPr>
          <p:cNvSpPr txBox="1"/>
          <p:nvPr/>
        </p:nvSpPr>
        <p:spPr>
          <a:xfrm>
            <a:off x="8009047" y="5663797"/>
            <a:ext cx="33289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∑AUC&lt;AUC</a:t>
            </a:r>
            <a:r>
              <a:rPr kumimoji="0" lang="sl-SI" sz="1800" b="0" i="0" u="none" strike="noStrike" kern="1200" cap="none" spc="0" normalizeH="0" baseline="-2500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PSMA IT  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(0.2 mg/V)</a:t>
            </a:r>
          </a:p>
        </p:txBody>
      </p:sp>
      <p:sp>
        <p:nvSpPr>
          <p:cNvPr id="8" name="PoljeZBesedilom 7">
            <a:extLst>
              <a:ext uri="{FF2B5EF4-FFF2-40B4-BE49-F238E27FC236}">
                <a16:creationId xmlns:a16="http://schemas.microsoft.com/office/drawing/2014/main" id="{6867096F-11D9-9B36-770F-F39F2C985FB3}"/>
              </a:ext>
            </a:extLst>
          </p:cNvPr>
          <p:cNvSpPr txBox="1"/>
          <p:nvPr/>
        </p:nvSpPr>
        <p:spPr>
          <a:xfrm>
            <a:off x="633801" y="4638467"/>
            <a:ext cx="6451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UV</a:t>
            </a:r>
          </a:p>
        </p:txBody>
      </p:sp>
      <p:sp>
        <p:nvSpPr>
          <p:cNvPr id="10" name="PoljeZBesedilom 9">
            <a:extLst>
              <a:ext uri="{FF2B5EF4-FFF2-40B4-BE49-F238E27FC236}">
                <a16:creationId xmlns:a16="http://schemas.microsoft.com/office/drawing/2014/main" id="{8A0E28F2-0CED-7CB5-5458-03A06066B5F1}"/>
              </a:ext>
            </a:extLst>
          </p:cNvPr>
          <p:cNvSpPr txBox="1"/>
          <p:nvPr/>
        </p:nvSpPr>
        <p:spPr>
          <a:xfrm>
            <a:off x="573957" y="1785276"/>
            <a:ext cx="6451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UV</a:t>
            </a:r>
          </a:p>
        </p:txBody>
      </p:sp>
      <p:sp>
        <p:nvSpPr>
          <p:cNvPr id="12" name="PoljeZBesedilom 11">
            <a:extLst>
              <a:ext uri="{FF2B5EF4-FFF2-40B4-BE49-F238E27FC236}">
                <a16:creationId xmlns:a16="http://schemas.microsoft.com/office/drawing/2014/main" id="{75627993-653E-C6D1-EDB0-9A7FF6180FFF}"/>
              </a:ext>
            </a:extLst>
          </p:cNvPr>
          <p:cNvSpPr txBox="1"/>
          <p:nvPr/>
        </p:nvSpPr>
        <p:spPr>
          <a:xfrm>
            <a:off x="612614" y="6464056"/>
            <a:ext cx="6451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UV</a:t>
            </a:r>
          </a:p>
        </p:txBody>
      </p:sp>
      <p:sp>
        <p:nvSpPr>
          <p:cNvPr id="14" name="PoljeZBesedilom 13">
            <a:extLst>
              <a:ext uri="{FF2B5EF4-FFF2-40B4-BE49-F238E27FC236}">
                <a16:creationId xmlns:a16="http://schemas.microsoft.com/office/drawing/2014/main" id="{1FB49369-7DC6-05EF-778C-263CF1CEC02E}"/>
              </a:ext>
            </a:extLst>
          </p:cNvPr>
          <p:cNvSpPr txBox="1"/>
          <p:nvPr/>
        </p:nvSpPr>
        <p:spPr>
          <a:xfrm>
            <a:off x="7874686" y="3997666"/>
            <a:ext cx="3538959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Reporting</a:t>
            </a:r>
            <a:r>
              <a:rPr kumimoji="0" lang="sl-SI" sz="1800" b="1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threshold</a:t>
            </a:r>
            <a:endParaRPr kumimoji="0" lang="sl-SI" sz="1800" b="1" i="0" u="none" strike="noStrike" kern="1200" cap="none" spc="0" normalizeH="0" baseline="0" noProof="0" dirty="0">
              <a:ln>
                <a:noFill/>
              </a:ln>
              <a:solidFill>
                <a:srgbClr val="A6D969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AUC</a:t>
            </a:r>
            <a:r>
              <a:rPr kumimoji="0" lang="sl-SI" sz="1800" b="0" i="0" u="none" strike="noStrike" kern="1200" cap="none" spc="0" normalizeH="0" baseline="-2500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PSMA IT 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6D969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/10</a:t>
            </a:r>
            <a:endParaRPr kumimoji="0" lang="sl-SI" sz="1800" b="1" i="0" u="none" strike="noStrike" kern="1200" cap="none" spc="0" normalizeH="0" baseline="0" noProof="0" dirty="0">
              <a:ln>
                <a:noFill/>
              </a:ln>
              <a:solidFill>
                <a:srgbClr val="A6D969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8" name="PoljeZBesedilom 17">
            <a:extLst>
              <a:ext uri="{FF2B5EF4-FFF2-40B4-BE49-F238E27FC236}">
                <a16:creationId xmlns:a16="http://schemas.microsoft.com/office/drawing/2014/main" id="{A457AB86-35D6-B3C9-BDE1-58212D45BDE4}"/>
              </a:ext>
            </a:extLst>
          </p:cNvPr>
          <p:cNvSpPr txBox="1"/>
          <p:nvPr/>
        </p:nvSpPr>
        <p:spPr>
          <a:xfrm>
            <a:off x="1079488" y="6004991"/>
            <a:ext cx="13584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disregard</a:t>
            </a:r>
            <a:endParaRPr kumimoji="0" lang="sl-SI" sz="16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PoljeZBesedilom 19">
            <a:extLst>
              <a:ext uri="{FF2B5EF4-FFF2-40B4-BE49-F238E27FC236}">
                <a16:creationId xmlns:a16="http://schemas.microsoft.com/office/drawing/2014/main" id="{47653364-65C5-127D-FF02-7504559992D5}"/>
              </a:ext>
            </a:extLst>
          </p:cNvPr>
          <p:cNvSpPr txBox="1"/>
          <p:nvPr/>
        </p:nvSpPr>
        <p:spPr>
          <a:xfrm>
            <a:off x="5086526" y="6004991"/>
            <a:ext cx="13584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disregard</a:t>
            </a:r>
            <a:endParaRPr kumimoji="0" lang="sl-SI" sz="16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22" name="Raven puščični povezovalnik 21">
            <a:extLst>
              <a:ext uri="{FF2B5EF4-FFF2-40B4-BE49-F238E27FC236}">
                <a16:creationId xmlns:a16="http://schemas.microsoft.com/office/drawing/2014/main" id="{CBE926BF-9009-5138-6B6D-13F91DF5F509}"/>
              </a:ext>
            </a:extLst>
          </p:cNvPr>
          <p:cNvCxnSpPr/>
          <p:nvPr/>
        </p:nvCxnSpPr>
        <p:spPr>
          <a:xfrm flipV="1">
            <a:off x="4473677" y="5612128"/>
            <a:ext cx="779550" cy="56214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PoljeZBesedilom 22">
            <a:extLst>
              <a:ext uri="{FF2B5EF4-FFF2-40B4-BE49-F238E27FC236}">
                <a16:creationId xmlns:a16="http://schemas.microsoft.com/office/drawing/2014/main" id="{E1BCB413-13C0-5978-3242-61CD3C4D7177}"/>
              </a:ext>
            </a:extLst>
          </p:cNvPr>
          <p:cNvSpPr txBox="1"/>
          <p:nvPr/>
        </p:nvSpPr>
        <p:spPr>
          <a:xfrm>
            <a:off x="8793674" y="1269332"/>
            <a:ext cx="17009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resolution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A02B93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: &gt;2</a:t>
            </a:r>
          </a:p>
        </p:txBody>
      </p:sp>
    </p:spTree>
    <p:extLst>
      <p:ext uri="{BB962C8B-B14F-4D97-AF65-F5344CB8AC3E}">
        <p14:creationId xmlns:p14="http://schemas.microsoft.com/office/powerpoint/2010/main" val="1065522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Raven povezovalnik 4">
            <a:extLst>
              <a:ext uri="{FF2B5EF4-FFF2-40B4-BE49-F238E27FC236}">
                <a16:creationId xmlns:a16="http://schemas.microsoft.com/office/drawing/2014/main" id="{543C2601-6677-DCF3-1DEB-A3E16DEE70E1}"/>
              </a:ext>
            </a:extLst>
          </p:cNvPr>
          <p:cNvCxnSpPr>
            <a:cxnSpLocks/>
          </p:cNvCxnSpPr>
          <p:nvPr/>
        </p:nvCxnSpPr>
        <p:spPr>
          <a:xfrm>
            <a:off x="767719" y="3901045"/>
            <a:ext cx="58993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Prostoročno: oblika 9">
            <a:extLst>
              <a:ext uri="{FF2B5EF4-FFF2-40B4-BE49-F238E27FC236}">
                <a16:creationId xmlns:a16="http://schemas.microsoft.com/office/drawing/2014/main" id="{9F26C19E-56FE-14FC-F2CE-F1C9471B5140}"/>
              </a:ext>
            </a:extLst>
          </p:cNvPr>
          <p:cNvSpPr/>
          <p:nvPr/>
        </p:nvSpPr>
        <p:spPr>
          <a:xfrm>
            <a:off x="767719" y="1610030"/>
            <a:ext cx="5899355" cy="2163096"/>
          </a:xfrm>
          <a:custGeom>
            <a:avLst/>
            <a:gdLst>
              <a:gd name="connsiteX0" fmla="*/ 0 w 5899355"/>
              <a:gd name="connsiteY0" fmla="*/ 2133600 h 2163096"/>
              <a:gd name="connsiteX1" fmla="*/ 186813 w 5899355"/>
              <a:gd name="connsiteY1" fmla="*/ 2163096 h 2163096"/>
              <a:gd name="connsiteX2" fmla="*/ 717755 w 5899355"/>
              <a:gd name="connsiteY2" fmla="*/ 2153264 h 2163096"/>
              <a:gd name="connsiteX3" fmla="*/ 1081548 w 5899355"/>
              <a:gd name="connsiteY3" fmla="*/ 2133600 h 2163096"/>
              <a:gd name="connsiteX4" fmla="*/ 1238864 w 5899355"/>
              <a:gd name="connsiteY4" fmla="*/ 2123767 h 2163096"/>
              <a:gd name="connsiteX5" fmla="*/ 1268361 w 5899355"/>
              <a:gd name="connsiteY5" fmla="*/ 2074606 h 2163096"/>
              <a:gd name="connsiteX6" fmla="*/ 1288026 w 5899355"/>
              <a:gd name="connsiteY6" fmla="*/ 2045109 h 2163096"/>
              <a:gd name="connsiteX7" fmla="*/ 1307690 w 5899355"/>
              <a:gd name="connsiteY7" fmla="*/ 2005780 h 2163096"/>
              <a:gd name="connsiteX8" fmla="*/ 1347019 w 5899355"/>
              <a:gd name="connsiteY8" fmla="*/ 1976284 h 2163096"/>
              <a:gd name="connsiteX9" fmla="*/ 1406013 w 5899355"/>
              <a:gd name="connsiteY9" fmla="*/ 1995948 h 2163096"/>
              <a:gd name="connsiteX10" fmla="*/ 1415845 w 5899355"/>
              <a:gd name="connsiteY10" fmla="*/ 2035277 h 2163096"/>
              <a:gd name="connsiteX11" fmla="*/ 1455174 w 5899355"/>
              <a:gd name="connsiteY11" fmla="*/ 2064774 h 2163096"/>
              <a:gd name="connsiteX12" fmla="*/ 1524000 w 5899355"/>
              <a:gd name="connsiteY12" fmla="*/ 2104103 h 2163096"/>
              <a:gd name="connsiteX13" fmla="*/ 1651819 w 5899355"/>
              <a:gd name="connsiteY13" fmla="*/ 2113935 h 2163096"/>
              <a:gd name="connsiteX14" fmla="*/ 2635045 w 5899355"/>
              <a:gd name="connsiteY14" fmla="*/ 2104103 h 2163096"/>
              <a:gd name="connsiteX15" fmla="*/ 2644877 w 5899355"/>
              <a:gd name="connsiteY15" fmla="*/ 2074606 h 2163096"/>
              <a:gd name="connsiteX16" fmla="*/ 2664542 w 5899355"/>
              <a:gd name="connsiteY16" fmla="*/ 2035277 h 2163096"/>
              <a:gd name="connsiteX17" fmla="*/ 2703871 w 5899355"/>
              <a:gd name="connsiteY17" fmla="*/ 1956619 h 2163096"/>
              <a:gd name="connsiteX18" fmla="*/ 2713703 w 5899355"/>
              <a:gd name="connsiteY18" fmla="*/ 1858296 h 2163096"/>
              <a:gd name="connsiteX19" fmla="*/ 2723535 w 5899355"/>
              <a:gd name="connsiteY19" fmla="*/ 1818967 h 2163096"/>
              <a:gd name="connsiteX20" fmla="*/ 2743200 w 5899355"/>
              <a:gd name="connsiteY20" fmla="*/ 1759974 h 2163096"/>
              <a:gd name="connsiteX21" fmla="*/ 2772697 w 5899355"/>
              <a:gd name="connsiteY21" fmla="*/ 1681316 h 2163096"/>
              <a:gd name="connsiteX22" fmla="*/ 2792361 w 5899355"/>
              <a:gd name="connsiteY22" fmla="*/ 1533832 h 2163096"/>
              <a:gd name="connsiteX23" fmla="*/ 2802193 w 5899355"/>
              <a:gd name="connsiteY23" fmla="*/ 1317522 h 2163096"/>
              <a:gd name="connsiteX24" fmla="*/ 2831690 w 5899355"/>
              <a:gd name="connsiteY24" fmla="*/ 1130709 h 2163096"/>
              <a:gd name="connsiteX25" fmla="*/ 2841522 w 5899355"/>
              <a:gd name="connsiteY25" fmla="*/ 983225 h 2163096"/>
              <a:gd name="connsiteX26" fmla="*/ 2861187 w 5899355"/>
              <a:gd name="connsiteY26" fmla="*/ 884903 h 2163096"/>
              <a:gd name="connsiteX27" fmla="*/ 2880851 w 5899355"/>
              <a:gd name="connsiteY27" fmla="*/ 580103 h 2163096"/>
              <a:gd name="connsiteX28" fmla="*/ 2920181 w 5899355"/>
              <a:gd name="connsiteY28" fmla="*/ 304800 h 2163096"/>
              <a:gd name="connsiteX29" fmla="*/ 2930013 w 5899355"/>
              <a:gd name="connsiteY29" fmla="*/ 275303 h 2163096"/>
              <a:gd name="connsiteX30" fmla="*/ 2939845 w 5899355"/>
              <a:gd name="connsiteY30" fmla="*/ 226142 h 2163096"/>
              <a:gd name="connsiteX31" fmla="*/ 2949677 w 5899355"/>
              <a:gd name="connsiteY31" fmla="*/ 127819 h 2163096"/>
              <a:gd name="connsiteX32" fmla="*/ 2989006 w 5899355"/>
              <a:gd name="connsiteY32" fmla="*/ 78658 h 2163096"/>
              <a:gd name="connsiteX33" fmla="*/ 3008671 w 5899355"/>
              <a:gd name="connsiteY33" fmla="*/ 0 h 2163096"/>
              <a:gd name="connsiteX34" fmla="*/ 3038168 w 5899355"/>
              <a:gd name="connsiteY34" fmla="*/ 88490 h 2163096"/>
              <a:gd name="connsiteX35" fmla="*/ 3057832 w 5899355"/>
              <a:gd name="connsiteY35" fmla="*/ 137651 h 2163096"/>
              <a:gd name="connsiteX36" fmla="*/ 3077497 w 5899355"/>
              <a:gd name="connsiteY36" fmla="*/ 206477 h 2163096"/>
              <a:gd name="connsiteX37" fmla="*/ 3097161 w 5899355"/>
              <a:gd name="connsiteY37" fmla="*/ 235974 h 2163096"/>
              <a:gd name="connsiteX38" fmla="*/ 3106993 w 5899355"/>
              <a:gd name="connsiteY38" fmla="*/ 707922 h 2163096"/>
              <a:gd name="connsiteX39" fmla="*/ 3136490 w 5899355"/>
              <a:gd name="connsiteY39" fmla="*/ 766916 h 2163096"/>
              <a:gd name="connsiteX40" fmla="*/ 3156155 w 5899355"/>
              <a:gd name="connsiteY40" fmla="*/ 835742 h 2163096"/>
              <a:gd name="connsiteX41" fmla="*/ 3165987 w 5899355"/>
              <a:gd name="connsiteY41" fmla="*/ 1366684 h 2163096"/>
              <a:gd name="connsiteX42" fmla="*/ 3175819 w 5899355"/>
              <a:gd name="connsiteY42" fmla="*/ 1415845 h 2163096"/>
              <a:gd name="connsiteX43" fmla="*/ 3185651 w 5899355"/>
              <a:gd name="connsiteY43" fmla="*/ 2045109 h 2163096"/>
              <a:gd name="connsiteX44" fmla="*/ 3205316 w 5899355"/>
              <a:gd name="connsiteY44" fmla="*/ 2074606 h 2163096"/>
              <a:gd name="connsiteX45" fmla="*/ 3293806 w 5899355"/>
              <a:gd name="connsiteY45" fmla="*/ 2113935 h 2163096"/>
              <a:gd name="connsiteX46" fmla="*/ 3392129 w 5899355"/>
              <a:gd name="connsiteY46" fmla="*/ 2104103 h 2163096"/>
              <a:gd name="connsiteX47" fmla="*/ 3401961 w 5899355"/>
              <a:gd name="connsiteY47" fmla="*/ 2074606 h 2163096"/>
              <a:gd name="connsiteX48" fmla="*/ 3441290 w 5899355"/>
              <a:gd name="connsiteY48" fmla="*/ 2035277 h 2163096"/>
              <a:gd name="connsiteX49" fmla="*/ 3480619 w 5899355"/>
              <a:gd name="connsiteY49" fmla="*/ 2084438 h 2163096"/>
              <a:gd name="connsiteX50" fmla="*/ 3510116 w 5899355"/>
              <a:gd name="connsiteY50" fmla="*/ 2113935 h 2163096"/>
              <a:gd name="connsiteX51" fmla="*/ 3549445 w 5899355"/>
              <a:gd name="connsiteY51" fmla="*/ 2104103 h 2163096"/>
              <a:gd name="connsiteX52" fmla="*/ 3588774 w 5899355"/>
              <a:gd name="connsiteY52" fmla="*/ 2074606 h 2163096"/>
              <a:gd name="connsiteX53" fmla="*/ 3657600 w 5899355"/>
              <a:gd name="connsiteY53" fmla="*/ 2084438 h 2163096"/>
              <a:gd name="connsiteX54" fmla="*/ 3677264 w 5899355"/>
              <a:gd name="connsiteY54" fmla="*/ 2113935 h 2163096"/>
              <a:gd name="connsiteX55" fmla="*/ 5899355 w 5899355"/>
              <a:gd name="connsiteY55" fmla="*/ 2113935 h 216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899355" h="2163096">
                <a:moveTo>
                  <a:pt x="0" y="2133600"/>
                </a:moveTo>
                <a:cubicBezTo>
                  <a:pt x="56161" y="2144832"/>
                  <a:pt x="139260" y="2162397"/>
                  <a:pt x="186813" y="2163096"/>
                </a:cubicBezTo>
                <a:lnTo>
                  <a:pt x="717755" y="2153264"/>
                </a:lnTo>
                <a:lnTo>
                  <a:pt x="1081548" y="2133600"/>
                </a:lnTo>
                <a:lnTo>
                  <a:pt x="1238864" y="2123767"/>
                </a:lnTo>
                <a:cubicBezTo>
                  <a:pt x="1257087" y="2118012"/>
                  <a:pt x="1258232" y="2090812"/>
                  <a:pt x="1268361" y="2074606"/>
                </a:cubicBezTo>
                <a:cubicBezTo>
                  <a:pt x="1274624" y="2064585"/>
                  <a:pt x="1282163" y="2055369"/>
                  <a:pt x="1288026" y="2045109"/>
                </a:cubicBezTo>
                <a:cubicBezTo>
                  <a:pt x="1295298" y="2032383"/>
                  <a:pt x="1298151" y="2016908"/>
                  <a:pt x="1307690" y="2005780"/>
                </a:cubicBezTo>
                <a:cubicBezTo>
                  <a:pt x="1318354" y="1993338"/>
                  <a:pt x="1333909" y="1986116"/>
                  <a:pt x="1347019" y="1976284"/>
                </a:cubicBezTo>
                <a:cubicBezTo>
                  <a:pt x="1366684" y="1982839"/>
                  <a:pt x="1390275" y="1982458"/>
                  <a:pt x="1406013" y="1995948"/>
                </a:cubicBezTo>
                <a:cubicBezTo>
                  <a:pt x="1416273" y="2004742"/>
                  <a:pt x="1407991" y="2024281"/>
                  <a:pt x="1415845" y="2035277"/>
                </a:cubicBezTo>
                <a:cubicBezTo>
                  <a:pt x="1425370" y="2048612"/>
                  <a:pt x="1441839" y="2055249"/>
                  <a:pt x="1455174" y="2064774"/>
                </a:cubicBezTo>
                <a:cubicBezTo>
                  <a:pt x="1468972" y="2074630"/>
                  <a:pt x="1508701" y="2101403"/>
                  <a:pt x="1524000" y="2104103"/>
                </a:cubicBezTo>
                <a:cubicBezTo>
                  <a:pt x="1566082" y="2111529"/>
                  <a:pt x="1609213" y="2110658"/>
                  <a:pt x="1651819" y="2113935"/>
                </a:cubicBezTo>
                <a:lnTo>
                  <a:pt x="2635045" y="2104103"/>
                </a:lnTo>
                <a:cubicBezTo>
                  <a:pt x="2645401" y="2103693"/>
                  <a:pt x="2640794" y="2084132"/>
                  <a:pt x="2644877" y="2074606"/>
                </a:cubicBezTo>
                <a:cubicBezTo>
                  <a:pt x="2650651" y="2061134"/>
                  <a:pt x="2657424" y="2048090"/>
                  <a:pt x="2664542" y="2035277"/>
                </a:cubicBezTo>
                <a:cubicBezTo>
                  <a:pt x="2703241" y="1965621"/>
                  <a:pt x="2685898" y="2010541"/>
                  <a:pt x="2703871" y="1956619"/>
                </a:cubicBezTo>
                <a:cubicBezTo>
                  <a:pt x="2707148" y="1923845"/>
                  <a:pt x="2709045" y="1890903"/>
                  <a:pt x="2713703" y="1858296"/>
                </a:cubicBezTo>
                <a:cubicBezTo>
                  <a:pt x="2715614" y="1844919"/>
                  <a:pt x="2719652" y="1831910"/>
                  <a:pt x="2723535" y="1818967"/>
                </a:cubicBezTo>
                <a:cubicBezTo>
                  <a:pt x="2729491" y="1799113"/>
                  <a:pt x="2736228" y="1779494"/>
                  <a:pt x="2743200" y="1759974"/>
                </a:cubicBezTo>
                <a:cubicBezTo>
                  <a:pt x="2752618" y="1733603"/>
                  <a:pt x="2764462" y="1708080"/>
                  <a:pt x="2772697" y="1681316"/>
                </a:cubicBezTo>
                <a:cubicBezTo>
                  <a:pt x="2784764" y="1642097"/>
                  <a:pt x="2789191" y="1565530"/>
                  <a:pt x="2792361" y="1533832"/>
                </a:cubicBezTo>
                <a:cubicBezTo>
                  <a:pt x="2795638" y="1461729"/>
                  <a:pt x="2796199" y="1389450"/>
                  <a:pt x="2802193" y="1317522"/>
                </a:cubicBezTo>
                <a:cubicBezTo>
                  <a:pt x="2808486" y="1242008"/>
                  <a:pt x="2818442" y="1196951"/>
                  <a:pt x="2831690" y="1130709"/>
                </a:cubicBezTo>
                <a:cubicBezTo>
                  <a:pt x="2834967" y="1081548"/>
                  <a:pt x="2835652" y="1032144"/>
                  <a:pt x="2841522" y="983225"/>
                </a:cubicBezTo>
                <a:cubicBezTo>
                  <a:pt x="2845504" y="950040"/>
                  <a:pt x="2857942" y="918168"/>
                  <a:pt x="2861187" y="884903"/>
                </a:cubicBezTo>
                <a:cubicBezTo>
                  <a:pt x="2871073" y="783573"/>
                  <a:pt x="2868222" y="681128"/>
                  <a:pt x="2880851" y="580103"/>
                </a:cubicBezTo>
                <a:cubicBezTo>
                  <a:pt x="2893477" y="479100"/>
                  <a:pt x="2900381" y="418648"/>
                  <a:pt x="2920181" y="304800"/>
                </a:cubicBezTo>
                <a:cubicBezTo>
                  <a:pt x="2921957" y="294589"/>
                  <a:pt x="2927499" y="285358"/>
                  <a:pt x="2930013" y="275303"/>
                </a:cubicBezTo>
                <a:cubicBezTo>
                  <a:pt x="2934066" y="259090"/>
                  <a:pt x="2936568" y="242529"/>
                  <a:pt x="2939845" y="226142"/>
                </a:cubicBezTo>
                <a:cubicBezTo>
                  <a:pt x="2943122" y="193368"/>
                  <a:pt x="2939261" y="159067"/>
                  <a:pt x="2949677" y="127819"/>
                </a:cubicBezTo>
                <a:cubicBezTo>
                  <a:pt x="2956313" y="107910"/>
                  <a:pt x="2977884" y="96454"/>
                  <a:pt x="2989006" y="78658"/>
                </a:cubicBezTo>
                <a:cubicBezTo>
                  <a:pt x="2997900" y="64428"/>
                  <a:pt x="3006842" y="9144"/>
                  <a:pt x="3008671" y="0"/>
                </a:cubicBezTo>
                <a:cubicBezTo>
                  <a:pt x="3070218" y="153869"/>
                  <a:pt x="2995829" y="-38525"/>
                  <a:pt x="3038168" y="88490"/>
                </a:cubicBezTo>
                <a:cubicBezTo>
                  <a:pt x="3043749" y="105234"/>
                  <a:pt x="3052251" y="120907"/>
                  <a:pt x="3057832" y="137651"/>
                </a:cubicBezTo>
                <a:cubicBezTo>
                  <a:pt x="3064136" y="156562"/>
                  <a:pt x="3068025" y="187532"/>
                  <a:pt x="3077497" y="206477"/>
                </a:cubicBezTo>
                <a:cubicBezTo>
                  <a:pt x="3082782" y="217046"/>
                  <a:pt x="3090606" y="226142"/>
                  <a:pt x="3097161" y="235974"/>
                </a:cubicBezTo>
                <a:cubicBezTo>
                  <a:pt x="3100438" y="393290"/>
                  <a:pt x="3095369" y="551002"/>
                  <a:pt x="3106993" y="707922"/>
                </a:cubicBezTo>
                <a:cubicBezTo>
                  <a:pt x="3108617" y="729848"/>
                  <a:pt x="3127561" y="746825"/>
                  <a:pt x="3136490" y="766916"/>
                </a:cubicBezTo>
                <a:cubicBezTo>
                  <a:pt x="3144548" y="785047"/>
                  <a:pt x="3151692" y="817892"/>
                  <a:pt x="3156155" y="835742"/>
                </a:cubicBezTo>
                <a:cubicBezTo>
                  <a:pt x="3159432" y="1012723"/>
                  <a:pt x="3159990" y="1189775"/>
                  <a:pt x="3165987" y="1366684"/>
                </a:cubicBezTo>
                <a:cubicBezTo>
                  <a:pt x="3166553" y="1383386"/>
                  <a:pt x="3175335" y="1399141"/>
                  <a:pt x="3175819" y="1415845"/>
                </a:cubicBezTo>
                <a:cubicBezTo>
                  <a:pt x="3181897" y="1625537"/>
                  <a:pt x="3176267" y="1835539"/>
                  <a:pt x="3185651" y="2045109"/>
                </a:cubicBezTo>
                <a:cubicBezTo>
                  <a:pt x="3186180" y="2056914"/>
                  <a:pt x="3196238" y="2067041"/>
                  <a:pt x="3205316" y="2074606"/>
                </a:cubicBezTo>
                <a:cubicBezTo>
                  <a:pt x="3218037" y="2085207"/>
                  <a:pt x="3282084" y="2109246"/>
                  <a:pt x="3293806" y="2113935"/>
                </a:cubicBezTo>
                <a:cubicBezTo>
                  <a:pt x="3326580" y="2110658"/>
                  <a:pt x="3361174" y="2115359"/>
                  <a:pt x="3392129" y="2104103"/>
                </a:cubicBezTo>
                <a:cubicBezTo>
                  <a:pt x="3401869" y="2100561"/>
                  <a:pt x="3395937" y="2083040"/>
                  <a:pt x="3401961" y="2074606"/>
                </a:cubicBezTo>
                <a:cubicBezTo>
                  <a:pt x="3412737" y="2059519"/>
                  <a:pt x="3428180" y="2048387"/>
                  <a:pt x="3441290" y="2035277"/>
                </a:cubicBezTo>
                <a:cubicBezTo>
                  <a:pt x="3498646" y="2054395"/>
                  <a:pt x="3448665" y="2028518"/>
                  <a:pt x="3480619" y="2084438"/>
                </a:cubicBezTo>
                <a:cubicBezTo>
                  <a:pt x="3487518" y="2096511"/>
                  <a:pt x="3500284" y="2104103"/>
                  <a:pt x="3510116" y="2113935"/>
                </a:cubicBezTo>
                <a:cubicBezTo>
                  <a:pt x="3523226" y="2110658"/>
                  <a:pt x="3537359" y="2110146"/>
                  <a:pt x="3549445" y="2104103"/>
                </a:cubicBezTo>
                <a:cubicBezTo>
                  <a:pt x="3564102" y="2096774"/>
                  <a:pt x="3572651" y="2077537"/>
                  <a:pt x="3588774" y="2074606"/>
                </a:cubicBezTo>
                <a:cubicBezTo>
                  <a:pt x="3611575" y="2070460"/>
                  <a:pt x="3634658" y="2081161"/>
                  <a:pt x="3657600" y="2084438"/>
                </a:cubicBezTo>
                <a:cubicBezTo>
                  <a:pt x="3664155" y="2094270"/>
                  <a:pt x="3665448" y="2113780"/>
                  <a:pt x="3677264" y="2113935"/>
                </a:cubicBezTo>
                <a:cubicBezTo>
                  <a:pt x="4417897" y="2123680"/>
                  <a:pt x="5158658" y="2113935"/>
                  <a:pt x="5899355" y="2113935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6" name="Prostoročno: oblika 15">
            <a:extLst>
              <a:ext uri="{FF2B5EF4-FFF2-40B4-BE49-F238E27FC236}">
                <a16:creationId xmlns:a16="http://schemas.microsoft.com/office/drawing/2014/main" id="{36776DA9-7A0C-2846-0758-A1FDEC5866F2}"/>
              </a:ext>
            </a:extLst>
          </p:cNvPr>
          <p:cNvSpPr/>
          <p:nvPr/>
        </p:nvSpPr>
        <p:spPr>
          <a:xfrm>
            <a:off x="778355" y="609600"/>
            <a:ext cx="5878083" cy="206478"/>
          </a:xfrm>
          <a:custGeom>
            <a:avLst/>
            <a:gdLst>
              <a:gd name="connsiteX0" fmla="*/ 0 w 5506065"/>
              <a:gd name="connsiteY0" fmla="*/ 98322 h 145964"/>
              <a:gd name="connsiteX1" fmla="*/ 1573162 w 5506065"/>
              <a:gd name="connsiteY1" fmla="*/ 127819 h 145964"/>
              <a:gd name="connsiteX2" fmla="*/ 2753033 w 5506065"/>
              <a:gd name="connsiteY2" fmla="*/ 108154 h 145964"/>
              <a:gd name="connsiteX3" fmla="*/ 2910349 w 5506065"/>
              <a:gd name="connsiteY3" fmla="*/ 88490 h 145964"/>
              <a:gd name="connsiteX4" fmla="*/ 2969342 w 5506065"/>
              <a:gd name="connsiteY4" fmla="*/ 29496 h 145964"/>
              <a:gd name="connsiteX5" fmla="*/ 3067665 w 5506065"/>
              <a:gd name="connsiteY5" fmla="*/ 0 h 145964"/>
              <a:gd name="connsiteX6" fmla="*/ 3185652 w 5506065"/>
              <a:gd name="connsiteY6" fmla="*/ 9832 h 145964"/>
              <a:gd name="connsiteX7" fmla="*/ 3205316 w 5506065"/>
              <a:gd name="connsiteY7" fmla="*/ 39329 h 145964"/>
              <a:gd name="connsiteX8" fmla="*/ 3234813 w 5506065"/>
              <a:gd name="connsiteY8" fmla="*/ 49161 h 145964"/>
              <a:gd name="connsiteX9" fmla="*/ 3244645 w 5506065"/>
              <a:gd name="connsiteY9" fmla="*/ 88490 h 145964"/>
              <a:gd name="connsiteX10" fmla="*/ 3274142 w 5506065"/>
              <a:gd name="connsiteY10" fmla="*/ 98322 h 145964"/>
              <a:gd name="connsiteX11" fmla="*/ 3677265 w 5506065"/>
              <a:gd name="connsiteY11" fmla="*/ 88490 h 145964"/>
              <a:gd name="connsiteX12" fmla="*/ 3883742 w 5506065"/>
              <a:gd name="connsiteY12" fmla="*/ 88490 h 145964"/>
              <a:gd name="connsiteX13" fmla="*/ 3923071 w 5506065"/>
              <a:gd name="connsiteY13" fmla="*/ 98322 h 145964"/>
              <a:gd name="connsiteX14" fmla="*/ 4050891 w 5506065"/>
              <a:gd name="connsiteY14" fmla="*/ 117987 h 145964"/>
              <a:gd name="connsiteX15" fmla="*/ 4680155 w 5506065"/>
              <a:gd name="connsiteY15" fmla="*/ 127819 h 145964"/>
              <a:gd name="connsiteX16" fmla="*/ 5506065 w 5506065"/>
              <a:gd name="connsiteY16" fmla="*/ 137651 h 145964"/>
              <a:gd name="connsiteX0" fmla="*/ 0 w 5506065"/>
              <a:gd name="connsiteY0" fmla="*/ 126102 h 173744"/>
              <a:gd name="connsiteX1" fmla="*/ 1573162 w 5506065"/>
              <a:gd name="connsiteY1" fmla="*/ 155599 h 173744"/>
              <a:gd name="connsiteX2" fmla="*/ 2753033 w 5506065"/>
              <a:gd name="connsiteY2" fmla="*/ 135934 h 173744"/>
              <a:gd name="connsiteX3" fmla="*/ 2910349 w 5506065"/>
              <a:gd name="connsiteY3" fmla="*/ 116270 h 173744"/>
              <a:gd name="connsiteX4" fmla="*/ 2969342 w 5506065"/>
              <a:gd name="connsiteY4" fmla="*/ 57276 h 173744"/>
              <a:gd name="connsiteX5" fmla="*/ 3038791 w 5506065"/>
              <a:gd name="connsiteY5" fmla="*/ 0 h 173744"/>
              <a:gd name="connsiteX6" fmla="*/ 3185652 w 5506065"/>
              <a:gd name="connsiteY6" fmla="*/ 37612 h 173744"/>
              <a:gd name="connsiteX7" fmla="*/ 3205316 w 5506065"/>
              <a:gd name="connsiteY7" fmla="*/ 67109 h 173744"/>
              <a:gd name="connsiteX8" fmla="*/ 3234813 w 5506065"/>
              <a:gd name="connsiteY8" fmla="*/ 76941 h 173744"/>
              <a:gd name="connsiteX9" fmla="*/ 3244645 w 5506065"/>
              <a:gd name="connsiteY9" fmla="*/ 116270 h 173744"/>
              <a:gd name="connsiteX10" fmla="*/ 3274142 w 5506065"/>
              <a:gd name="connsiteY10" fmla="*/ 126102 h 173744"/>
              <a:gd name="connsiteX11" fmla="*/ 3677265 w 5506065"/>
              <a:gd name="connsiteY11" fmla="*/ 116270 h 173744"/>
              <a:gd name="connsiteX12" fmla="*/ 3883742 w 5506065"/>
              <a:gd name="connsiteY12" fmla="*/ 116270 h 173744"/>
              <a:gd name="connsiteX13" fmla="*/ 3923071 w 5506065"/>
              <a:gd name="connsiteY13" fmla="*/ 126102 h 173744"/>
              <a:gd name="connsiteX14" fmla="*/ 4050891 w 5506065"/>
              <a:gd name="connsiteY14" fmla="*/ 145767 h 173744"/>
              <a:gd name="connsiteX15" fmla="*/ 4680155 w 5506065"/>
              <a:gd name="connsiteY15" fmla="*/ 155599 h 173744"/>
              <a:gd name="connsiteX16" fmla="*/ 5506065 w 5506065"/>
              <a:gd name="connsiteY16" fmla="*/ 165431 h 173744"/>
              <a:gd name="connsiteX0" fmla="*/ 0 w 5506065"/>
              <a:gd name="connsiteY0" fmla="*/ 126102 h 173744"/>
              <a:gd name="connsiteX1" fmla="*/ 1573162 w 5506065"/>
              <a:gd name="connsiteY1" fmla="*/ 155599 h 173744"/>
              <a:gd name="connsiteX2" fmla="*/ 2753033 w 5506065"/>
              <a:gd name="connsiteY2" fmla="*/ 135934 h 173744"/>
              <a:gd name="connsiteX3" fmla="*/ 2910349 w 5506065"/>
              <a:gd name="connsiteY3" fmla="*/ 116270 h 173744"/>
              <a:gd name="connsiteX4" fmla="*/ 2969342 w 5506065"/>
              <a:gd name="connsiteY4" fmla="*/ 57276 h 173744"/>
              <a:gd name="connsiteX5" fmla="*/ 3038791 w 5506065"/>
              <a:gd name="connsiteY5" fmla="*/ 0 h 173744"/>
              <a:gd name="connsiteX6" fmla="*/ 3185652 w 5506065"/>
              <a:gd name="connsiteY6" fmla="*/ 37612 h 173744"/>
              <a:gd name="connsiteX7" fmla="*/ 3147569 w 5506065"/>
              <a:gd name="connsiteY7" fmla="*/ 67109 h 173744"/>
              <a:gd name="connsiteX8" fmla="*/ 3234813 w 5506065"/>
              <a:gd name="connsiteY8" fmla="*/ 76941 h 173744"/>
              <a:gd name="connsiteX9" fmla="*/ 3244645 w 5506065"/>
              <a:gd name="connsiteY9" fmla="*/ 116270 h 173744"/>
              <a:gd name="connsiteX10" fmla="*/ 3274142 w 5506065"/>
              <a:gd name="connsiteY10" fmla="*/ 126102 h 173744"/>
              <a:gd name="connsiteX11" fmla="*/ 3677265 w 5506065"/>
              <a:gd name="connsiteY11" fmla="*/ 116270 h 173744"/>
              <a:gd name="connsiteX12" fmla="*/ 3883742 w 5506065"/>
              <a:gd name="connsiteY12" fmla="*/ 116270 h 173744"/>
              <a:gd name="connsiteX13" fmla="*/ 3923071 w 5506065"/>
              <a:gd name="connsiteY13" fmla="*/ 126102 h 173744"/>
              <a:gd name="connsiteX14" fmla="*/ 4050891 w 5506065"/>
              <a:gd name="connsiteY14" fmla="*/ 145767 h 173744"/>
              <a:gd name="connsiteX15" fmla="*/ 4680155 w 5506065"/>
              <a:gd name="connsiteY15" fmla="*/ 155599 h 173744"/>
              <a:gd name="connsiteX16" fmla="*/ 5506065 w 5506065"/>
              <a:gd name="connsiteY16" fmla="*/ 165431 h 173744"/>
              <a:gd name="connsiteX0" fmla="*/ 0 w 5506065"/>
              <a:gd name="connsiteY0" fmla="*/ 126102 h 173744"/>
              <a:gd name="connsiteX1" fmla="*/ 1573162 w 5506065"/>
              <a:gd name="connsiteY1" fmla="*/ 155599 h 173744"/>
              <a:gd name="connsiteX2" fmla="*/ 2753033 w 5506065"/>
              <a:gd name="connsiteY2" fmla="*/ 135934 h 173744"/>
              <a:gd name="connsiteX3" fmla="*/ 2910349 w 5506065"/>
              <a:gd name="connsiteY3" fmla="*/ 116270 h 173744"/>
              <a:gd name="connsiteX4" fmla="*/ 2969342 w 5506065"/>
              <a:gd name="connsiteY4" fmla="*/ 57276 h 173744"/>
              <a:gd name="connsiteX5" fmla="*/ 3038791 w 5506065"/>
              <a:gd name="connsiteY5" fmla="*/ 0 h 173744"/>
              <a:gd name="connsiteX6" fmla="*/ 3111061 w 5506065"/>
              <a:gd name="connsiteY6" fmla="*/ 19671 h 173744"/>
              <a:gd name="connsiteX7" fmla="*/ 3147569 w 5506065"/>
              <a:gd name="connsiteY7" fmla="*/ 67109 h 173744"/>
              <a:gd name="connsiteX8" fmla="*/ 3234813 w 5506065"/>
              <a:gd name="connsiteY8" fmla="*/ 76941 h 173744"/>
              <a:gd name="connsiteX9" fmla="*/ 3244645 w 5506065"/>
              <a:gd name="connsiteY9" fmla="*/ 116270 h 173744"/>
              <a:gd name="connsiteX10" fmla="*/ 3274142 w 5506065"/>
              <a:gd name="connsiteY10" fmla="*/ 126102 h 173744"/>
              <a:gd name="connsiteX11" fmla="*/ 3677265 w 5506065"/>
              <a:gd name="connsiteY11" fmla="*/ 116270 h 173744"/>
              <a:gd name="connsiteX12" fmla="*/ 3883742 w 5506065"/>
              <a:gd name="connsiteY12" fmla="*/ 116270 h 173744"/>
              <a:gd name="connsiteX13" fmla="*/ 3923071 w 5506065"/>
              <a:gd name="connsiteY13" fmla="*/ 126102 h 173744"/>
              <a:gd name="connsiteX14" fmla="*/ 4050891 w 5506065"/>
              <a:gd name="connsiteY14" fmla="*/ 145767 h 173744"/>
              <a:gd name="connsiteX15" fmla="*/ 4680155 w 5506065"/>
              <a:gd name="connsiteY15" fmla="*/ 155599 h 173744"/>
              <a:gd name="connsiteX16" fmla="*/ 5506065 w 5506065"/>
              <a:gd name="connsiteY16" fmla="*/ 165431 h 173744"/>
              <a:gd name="connsiteX0" fmla="*/ 0 w 5506065"/>
              <a:gd name="connsiteY0" fmla="*/ 126102 h 173744"/>
              <a:gd name="connsiteX1" fmla="*/ 1573162 w 5506065"/>
              <a:gd name="connsiteY1" fmla="*/ 155599 h 173744"/>
              <a:gd name="connsiteX2" fmla="*/ 2753033 w 5506065"/>
              <a:gd name="connsiteY2" fmla="*/ 135934 h 173744"/>
              <a:gd name="connsiteX3" fmla="*/ 2910349 w 5506065"/>
              <a:gd name="connsiteY3" fmla="*/ 116270 h 173744"/>
              <a:gd name="connsiteX4" fmla="*/ 2969342 w 5506065"/>
              <a:gd name="connsiteY4" fmla="*/ 57276 h 173744"/>
              <a:gd name="connsiteX5" fmla="*/ 3038791 w 5506065"/>
              <a:gd name="connsiteY5" fmla="*/ 0 h 173744"/>
              <a:gd name="connsiteX6" fmla="*/ 3111061 w 5506065"/>
              <a:gd name="connsiteY6" fmla="*/ 19671 h 173744"/>
              <a:gd name="connsiteX7" fmla="*/ 3147569 w 5506065"/>
              <a:gd name="connsiteY7" fmla="*/ 67109 h 173744"/>
              <a:gd name="connsiteX8" fmla="*/ 3201247 w 5506065"/>
              <a:gd name="connsiteY8" fmla="*/ 98471 h 173744"/>
              <a:gd name="connsiteX9" fmla="*/ 3244645 w 5506065"/>
              <a:gd name="connsiteY9" fmla="*/ 116270 h 173744"/>
              <a:gd name="connsiteX10" fmla="*/ 3274142 w 5506065"/>
              <a:gd name="connsiteY10" fmla="*/ 126102 h 173744"/>
              <a:gd name="connsiteX11" fmla="*/ 3677265 w 5506065"/>
              <a:gd name="connsiteY11" fmla="*/ 116270 h 173744"/>
              <a:gd name="connsiteX12" fmla="*/ 3883742 w 5506065"/>
              <a:gd name="connsiteY12" fmla="*/ 116270 h 173744"/>
              <a:gd name="connsiteX13" fmla="*/ 3923071 w 5506065"/>
              <a:gd name="connsiteY13" fmla="*/ 126102 h 173744"/>
              <a:gd name="connsiteX14" fmla="*/ 4050891 w 5506065"/>
              <a:gd name="connsiteY14" fmla="*/ 145767 h 173744"/>
              <a:gd name="connsiteX15" fmla="*/ 4680155 w 5506065"/>
              <a:gd name="connsiteY15" fmla="*/ 155599 h 173744"/>
              <a:gd name="connsiteX16" fmla="*/ 5506065 w 5506065"/>
              <a:gd name="connsiteY16" fmla="*/ 165431 h 173744"/>
              <a:gd name="connsiteX0" fmla="*/ 0 w 5965039"/>
              <a:gd name="connsiteY0" fmla="*/ 126102 h 173744"/>
              <a:gd name="connsiteX1" fmla="*/ 1573162 w 5965039"/>
              <a:gd name="connsiteY1" fmla="*/ 155599 h 173744"/>
              <a:gd name="connsiteX2" fmla="*/ 2753033 w 5965039"/>
              <a:gd name="connsiteY2" fmla="*/ 135934 h 173744"/>
              <a:gd name="connsiteX3" fmla="*/ 2910349 w 5965039"/>
              <a:gd name="connsiteY3" fmla="*/ 116270 h 173744"/>
              <a:gd name="connsiteX4" fmla="*/ 2969342 w 5965039"/>
              <a:gd name="connsiteY4" fmla="*/ 57276 h 173744"/>
              <a:gd name="connsiteX5" fmla="*/ 3038791 w 5965039"/>
              <a:gd name="connsiteY5" fmla="*/ 0 h 173744"/>
              <a:gd name="connsiteX6" fmla="*/ 3111061 w 5965039"/>
              <a:gd name="connsiteY6" fmla="*/ 19671 h 173744"/>
              <a:gd name="connsiteX7" fmla="*/ 3147569 w 5965039"/>
              <a:gd name="connsiteY7" fmla="*/ 67109 h 173744"/>
              <a:gd name="connsiteX8" fmla="*/ 3201247 w 5965039"/>
              <a:gd name="connsiteY8" fmla="*/ 98471 h 173744"/>
              <a:gd name="connsiteX9" fmla="*/ 3244645 w 5965039"/>
              <a:gd name="connsiteY9" fmla="*/ 116270 h 173744"/>
              <a:gd name="connsiteX10" fmla="*/ 3274142 w 5965039"/>
              <a:gd name="connsiteY10" fmla="*/ 126102 h 173744"/>
              <a:gd name="connsiteX11" fmla="*/ 3677265 w 5965039"/>
              <a:gd name="connsiteY11" fmla="*/ 116270 h 173744"/>
              <a:gd name="connsiteX12" fmla="*/ 3883742 w 5965039"/>
              <a:gd name="connsiteY12" fmla="*/ 116270 h 173744"/>
              <a:gd name="connsiteX13" fmla="*/ 3923071 w 5965039"/>
              <a:gd name="connsiteY13" fmla="*/ 126102 h 173744"/>
              <a:gd name="connsiteX14" fmla="*/ 4050891 w 5965039"/>
              <a:gd name="connsiteY14" fmla="*/ 145767 h 173744"/>
              <a:gd name="connsiteX15" fmla="*/ 4680155 w 5965039"/>
              <a:gd name="connsiteY15" fmla="*/ 155599 h 173744"/>
              <a:gd name="connsiteX16" fmla="*/ 5965039 w 5965039"/>
              <a:gd name="connsiteY16" fmla="*/ 165431 h 173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965039" h="173744">
                <a:moveTo>
                  <a:pt x="0" y="126102"/>
                </a:moveTo>
                <a:lnTo>
                  <a:pt x="1573162" y="155599"/>
                </a:lnTo>
                <a:lnTo>
                  <a:pt x="2753033" y="135934"/>
                </a:lnTo>
                <a:cubicBezTo>
                  <a:pt x="2827388" y="128852"/>
                  <a:pt x="2841167" y="126153"/>
                  <a:pt x="2910349" y="116270"/>
                </a:cubicBezTo>
                <a:cubicBezTo>
                  <a:pt x="3019452" y="43531"/>
                  <a:pt x="2947935" y="76654"/>
                  <a:pt x="2969342" y="57276"/>
                </a:cubicBezTo>
                <a:cubicBezTo>
                  <a:pt x="2990749" y="37898"/>
                  <a:pt x="3005554" y="5539"/>
                  <a:pt x="3038791" y="0"/>
                </a:cubicBezTo>
                <a:cubicBezTo>
                  <a:pt x="3078120" y="3277"/>
                  <a:pt x="3092931" y="8486"/>
                  <a:pt x="3111061" y="19671"/>
                </a:cubicBezTo>
                <a:cubicBezTo>
                  <a:pt x="3129191" y="30856"/>
                  <a:pt x="3132538" y="53976"/>
                  <a:pt x="3147569" y="67109"/>
                </a:cubicBezTo>
                <a:cubicBezTo>
                  <a:pt x="3162600" y="80242"/>
                  <a:pt x="3191415" y="95194"/>
                  <a:pt x="3201247" y="98471"/>
                </a:cubicBezTo>
                <a:cubicBezTo>
                  <a:pt x="3204524" y="111581"/>
                  <a:pt x="3232496" y="111665"/>
                  <a:pt x="3244645" y="116270"/>
                </a:cubicBezTo>
                <a:cubicBezTo>
                  <a:pt x="3256794" y="120875"/>
                  <a:pt x="3263778" y="126102"/>
                  <a:pt x="3274142" y="126102"/>
                </a:cubicBezTo>
                <a:cubicBezTo>
                  <a:pt x="3408556" y="126102"/>
                  <a:pt x="3542891" y="119547"/>
                  <a:pt x="3677265" y="116270"/>
                </a:cubicBezTo>
                <a:cubicBezTo>
                  <a:pt x="3778974" y="101741"/>
                  <a:pt x="3748095" y="101198"/>
                  <a:pt x="3883742" y="116270"/>
                </a:cubicBezTo>
                <a:cubicBezTo>
                  <a:pt x="3897172" y="117762"/>
                  <a:pt x="3909820" y="123452"/>
                  <a:pt x="3923071" y="126102"/>
                </a:cubicBezTo>
                <a:cubicBezTo>
                  <a:pt x="3938191" y="129126"/>
                  <a:pt x="4039906" y="145458"/>
                  <a:pt x="4050891" y="145767"/>
                </a:cubicBezTo>
                <a:cubicBezTo>
                  <a:pt x="4260588" y="151674"/>
                  <a:pt x="4470400" y="152322"/>
                  <a:pt x="4680155" y="155599"/>
                </a:cubicBezTo>
                <a:cubicBezTo>
                  <a:pt x="5019803" y="189563"/>
                  <a:pt x="5204514" y="165431"/>
                  <a:pt x="5965039" y="165431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8" name="Prostoročno: oblika 17">
            <a:extLst>
              <a:ext uri="{FF2B5EF4-FFF2-40B4-BE49-F238E27FC236}">
                <a16:creationId xmlns:a16="http://schemas.microsoft.com/office/drawing/2014/main" id="{E5B34BFA-2B97-BC19-F5EE-DD908C13CF0E}"/>
              </a:ext>
            </a:extLst>
          </p:cNvPr>
          <p:cNvSpPr/>
          <p:nvPr/>
        </p:nvSpPr>
        <p:spPr>
          <a:xfrm>
            <a:off x="777551" y="5181601"/>
            <a:ext cx="5879690" cy="1215898"/>
          </a:xfrm>
          <a:custGeom>
            <a:avLst/>
            <a:gdLst>
              <a:gd name="connsiteX0" fmla="*/ 0 w 5879690"/>
              <a:gd name="connsiteY0" fmla="*/ 2035277 h 2213873"/>
              <a:gd name="connsiteX1" fmla="*/ 363794 w 5879690"/>
              <a:gd name="connsiteY1" fmla="*/ 1995948 h 2213873"/>
              <a:gd name="connsiteX2" fmla="*/ 373626 w 5879690"/>
              <a:gd name="connsiteY2" fmla="*/ 1868129 h 2213873"/>
              <a:gd name="connsiteX3" fmla="*/ 383458 w 5879690"/>
              <a:gd name="connsiteY3" fmla="*/ 2172929 h 2213873"/>
              <a:gd name="connsiteX4" fmla="*/ 393290 w 5879690"/>
              <a:gd name="connsiteY4" fmla="*/ 2212258 h 2213873"/>
              <a:gd name="connsiteX5" fmla="*/ 403123 w 5879690"/>
              <a:gd name="connsiteY5" fmla="*/ 2153264 h 2213873"/>
              <a:gd name="connsiteX6" fmla="*/ 442452 w 5879690"/>
              <a:gd name="connsiteY6" fmla="*/ 2005781 h 2213873"/>
              <a:gd name="connsiteX7" fmla="*/ 934065 w 5879690"/>
              <a:gd name="connsiteY7" fmla="*/ 2015613 h 2213873"/>
              <a:gd name="connsiteX8" fmla="*/ 1012723 w 5879690"/>
              <a:gd name="connsiteY8" fmla="*/ 2035277 h 2213873"/>
              <a:gd name="connsiteX9" fmla="*/ 1229032 w 5879690"/>
              <a:gd name="connsiteY9" fmla="*/ 2045110 h 2213873"/>
              <a:gd name="connsiteX10" fmla="*/ 1750142 w 5879690"/>
              <a:gd name="connsiteY10" fmla="*/ 2035277 h 2213873"/>
              <a:gd name="connsiteX11" fmla="*/ 1789471 w 5879690"/>
              <a:gd name="connsiteY11" fmla="*/ 2025445 h 2213873"/>
              <a:gd name="connsiteX12" fmla="*/ 1838632 w 5879690"/>
              <a:gd name="connsiteY12" fmla="*/ 2015613 h 2213873"/>
              <a:gd name="connsiteX13" fmla="*/ 1966452 w 5879690"/>
              <a:gd name="connsiteY13" fmla="*/ 1986116 h 2213873"/>
              <a:gd name="connsiteX14" fmla="*/ 2064774 w 5879690"/>
              <a:gd name="connsiteY14" fmla="*/ 1966452 h 2213873"/>
              <a:gd name="connsiteX15" fmla="*/ 2694039 w 5879690"/>
              <a:gd name="connsiteY15" fmla="*/ 1946787 h 2213873"/>
              <a:gd name="connsiteX16" fmla="*/ 2723536 w 5879690"/>
              <a:gd name="connsiteY16" fmla="*/ 1917290 h 2213873"/>
              <a:gd name="connsiteX17" fmla="*/ 2821858 w 5879690"/>
              <a:gd name="connsiteY17" fmla="*/ 1868129 h 2213873"/>
              <a:gd name="connsiteX18" fmla="*/ 2851355 w 5879690"/>
              <a:gd name="connsiteY18" fmla="*/ 1740310 h 2213873"/>
              <a:gd name="connsiteX19" fmla="*/ 2900516 w 5879690"/>
              <a:gd name="connsiteY19" fmla="*/ 1386348 h 2213873"/>
              <a:gd name="connsiteX20" fmla="*/ 2930013 w 5879690"/>
              <a:gd name="connsiteY20" fmla="*/ 1002890 h 2213873"/>
              <a:gd name="connsiteX21" fmla="*/ 2949678 w 5879690"/>
              <a:gd name="connsiteY21" fmla="*/ 757084 h 2213873"/>
              <a:gd name="connsiteX22" fmla="*/ 2969342 w 5879690"/>
              <a:gd name="connsiteY22" fmla="*/ 462116 h 2213873"/>
              <a:gd name="connsiteX23" fmla="*/ 2989007 w 5879690"/>
              <a:gd name="connsiteY23" fmla="*/ 383458 h 2213873"/>
              <a:gd name="connsiteX24" fmla="*/ 2998839 w 5879690"/>
              <a:gd name="connsiteY24" fmla="*/ 255639 h 2213873"/>
              <a:gd name="connsiteX25" fmla="*/ 3008671 w 5879690"/>
              <a:gd name="connsiteY25" fmla="*/ 206477 h 2213873"/>
              <a:gd name="connsiteX26" fmla="*/ 3028336 w 5879690"/>
              <a:gd name="connsiteY26" fmla="*/ 68826 h 2213873"/>
              <a:gd name="connsiteX27" fmla="*/ 3048000 w 5879690"/>
              <a:gd name="connsiteY27" fmla="*/ 0 h 2213873"/>
              <a:gd name="connsiteX28" fmla="*/ 3057832 w 5879690"/>
              <a:gd name="connsiteY28" fmla="*/ 216310 h 2213873"/>
              <a:gd name="connsiteX29" fmla="*/ 3077497 w 5879690"/>
              <a:gd name="connsiteY29" fmla="*/ 412955 h 2213873"/>
              <a:gd name="connsiteX30" fmla="*/ 3087329 w 5879690"/>
              <a:gd name="connsiteY30" fmla="*/ 521110 h 2213873"/>
              <a:gd name="connsiteX31" fmla="*/ 3097161 w 5879690"/>
              <a:gd name="connsiteY31" fmla="*/ 570271 h 2213873"/>
              <a:gd name="connsiteX32" fmla="*/ 3126658 w 5879690"/>
              <a:gd name="connsiteY32" fmla="*/ 1317523 h 2213873"/>
              <a:gd name="connsiteX33" fmla="*/ 3146323 w 5879690"/>
              <a:gd name="connsiteY33" fmla="*/ 1691148 h 2213873"/>
              <a:gd name="connsiteX34" fmla="*/ 3156155 w 5879690"/>
              <a:gd name="connsiteY34" fmla="*/ 1750142 h 2213873"/>
              <a:gd name="connsiteX35" fmla="*/ 3175819 w 5879690"/>
              <a:gd name="connsiteY35" fmla="*/ 1828800 h 2213873"/>
              <a:gd name="connsiteX36" fmla="*/ 3185652 w 5879690"/>
              <a:gd name="connsiteY36" fmla="*/ 1858297 h 2213873"/>
              <a:gd name="connsiteX37" fmla="*/ 3215149 w 5879690"/>
              <a:gd name="connsiteY37" fmla="*/ 1877961 h 2213873"/>
              <a:gd name="connsiteX38" fmla="*/ 3519949 w 5879690"/>
              <a:gd name="connsiteY38" fmla="*/ 1887794 h 2213873"/>
              <a:gd name="connsiteX39" fmla="*/ 3588774 w 5879690"/>
              <a:gd name="connsiteY39" fmla="*/ 1917290 h 2213873"/>
              <a:gd name="connsiteX40" fmla="*/ 3637936 w 5879690"/>
              <a:gd name="connsiteY40" fmla="*/ 1946787 h 2213873"/>
              <a:gd name="connsiteX41" fmla="*/ 5879690 w 5879690"/>
              <a:gd name="connsiteY41" fmla="*/ 1936955 h 2213873"/>
              <a:gd name="connsiteX0" fmla="*/ 0 w 5879690"/>
              <a:gd name="connsiteY0" fmla="*/ 2035277 h 2213873"/>
              <a:gd name="connsiteX1" fmla="*/ 363794 w 5879690"/>
              <a:gd name="connsiteY1" fmla="*/ 1995948 h 2213873"/>
              <a:gd name="connsiteX2" fmla="*/ 373626 w 5879690"/>
              <a:gd name="connsiteY2" fmla="*/ 1868129 h 2213873"/>
              <a:gd name="connsiteX3" fmla="*/ 383458 w 5879690"/>
              <a:gd name="connsiteY3" fmla="*/ 2172929 h 2213873"/>
              <a:gd name="connsiteX4" fmla="*/ 393290 w 5879690"/>
              <a:gd name="connsiteY4" fmla="*/ 2212258 h 2213873"/>
              <a:gd name="connsiteX5" fmla="*/ 403123 w 5879690"/>
              <a:gd name="connsiteY5" fmla="*/ 2153264 h 2213873"/>
              <a:gd name="connsiteX6" fmla="*/ 442452 w 5879690"/>
              <a:gd name="connsiteY6" fmla="*/ 2005781 h 2213873"/>
              <a:gd name="connsiteX7" fmla="*/ 934065 w 5879690"/>
              <a:gd name="connsiteY7" fmla="*/ 2015613 h 2213873"/>
              <a:gd name="connsiteX8" fmla="*/ 1012723 w 5879690"/>
              <a:gd name="connsiteY8" fmla="*/ 2035277 h 2213873"/>
              <a:gd name="connsiteX9" fmla="*/ 1229032 w 5879690"/>
              <a:gd name="connsiteY9" fmla="*/ 2045110 h 2213873"/>
              <a:gd name="connsiteX10" fmla="*/ 1750142 w 5879690"/>
              <a:gd name="connsiteY10" fmla="*/ 2035277 h 2213873"/>
              <a:gd name="connsiteX11" fmla="*/ 1789471 w 5879690"/>
              <a:gd name="connsiteY11" fmla="*/ 2025445 h 2213873"/>
              <a:gd name="connsiteX12" fmla="*/ 1838632 w 5879690"/>
              <a:gd name="connsiteY12" fmla="*/ 2015613 h 2213873"/>
              <a:gd name="connsiteX13" fmla="*/ 1966452 w 5879690"/>
              <a:gd name="connsiteY13" fmla="*/ 1986116 h 2213873"/>
              <a:gd name="connsiteX14" fmla="*/ 2064774 w 5879690"/>
              <a:gd name="connsiteY14" fmla="*/ 1966452 h 2213873"/>
              <a:gd name="connsiteX15" fmla="*/ 2694039 w 5879690"/>
              <a:gd name="connsiteY15" fmla="*/ 1946787 h 2213873"/>
              <a:gd name="connsiteX16" fmla="*/ 2723536 w 5879690"/>
              <a:gd name="connsiteY16" fmla="*/ 1917290 h 2213873"/>
              <a:gd name="connsiteX17" fmla="*/ 2821858 w 5879690"/>
              <a:gd name="connsiteY17" fmla="*/ 1868129 h 2213873"/>
              <a:gd name="connsiteX18" fmla="*/ 2851355 w 5879690"/>
              <a:gd name="connsiteY18" fmla="*/ 1740310 h 2213873"/>
              <a:gd name="connsiteX19" fmla="*/ 2900516 w 5879690"/>
              <a:gd name="connsiteY19" fmla="*/ 1474838 h 2213873"/>
              <a:gd name="connsiteX20" fmla="*/ 2930013 w 5879690"/>
              <a:gd name="connsiteY20" fmla="*/ 1002890 h 2213873"/>
              <a:gd name="connsiteX21" fmla="*/ 2949678 w 5879690"/>
              <a:gd name="connsiteY21" fmla="*/ 757084 h 2213873"/>
              <a:gd name="connsiteX22" fmla="*/ 2969342 w 5879690"/>
              <a:gd name="connsiteY22" fmla="*/ 462116 h 2213873"/>
              <a:gd name="connsiteX23" fmla="*/ 2989007 w 5879690"/>
              <a:gd name="connsiteY23" fmla="*/ 383458 h 2213873"/>
              <a:gd name="connsiteX24" fmla="*/ 2998839 w 5879690"/>
              <a:gd name="connsiteY24" fmla="*/ 255639 h 2213873"/>
              <a:gd name="connsiteX25" fmla="*/ 3008671 w 5879690"/>
              <a:gd name="connsiteY25" fmla="*/ 206477 h 2213873"/>
              <a:gd name="connsiteX26" fmla="*/ 3028336 w 5879690"/>
              <a:gd name="connsiteY26" fmla="*/ 68826 h 2213873"/>
              <a:gd name="connsiteX27" fmla="*/ 3048000 w 5879690"/>
              <a:gd name="connsiteY27" fmla="*/ 0 h 2213873"/>
              <a:gd name="connsiteX28" fmla="*/ 3057832 w 5879690"/>
              <a:gd name="connsiteY28" fmla="*/ 216310 h 2213873"/>
              <a:gd name="connsiteX29" fmla="*/ 3077497 w 5879690"/>
              <a:gd name="connsiteY29" fmla="*/ 412955 h 2213873"/>
              <a:gd name="connsiteX30" fmla="*/ 3087329 w 5879690"/>
              <a:gd name="connsiteY30" fmla="*/ 521110 h 2213873"/>
              <a:gd name="connsiteX31" fmla="*/ 3097161 w 5879690"/>
              <a:gd name="connsiteY31" fmla="*/ 570271 h 2213873"/>
              <a:gd name="connsiteX32" fmla="*/ 3126658 w 5879690"/>
              <a:gd name="connsiteY32" fmla="*/ 1317523 h 2213873"/>
              <a:gd name="connsiteX33" fmla="*/ 3146323 w 5879690"/>
              <a:gd name="connsiteY33" fmla="*/ 1691148 h 2213873"/>
              <a:gd name="connsiteX34" fmla="*/ 3156155 w 5879690"/>
              <a:gd name="connsiteY34" fmla="*/ 1750142 h 2213873"/>
              <a:gd name="connsiteX35" fmla="*/ 3175819 w 5879690"/>
              <a:gd name="connsiteY35" fmla="*/ 1828800 h 2213873"/>
              <a:gd name="connsiteX36" fmla="*/ 3185652 w 5879690"/>
              <a:gd name="connsiteY36" fmla="*/ 1858297 h 2213873"/>
              <a:gd name="connsiteX37" fmla="*/ 3215149 w 5879690"/>
              <a:gd name="connsiteY37" fmla="*/ 1877961 h 2213873"/>
              <a:gd name="connsiteX38" fmla="*/ 3519949 w 5879690"/>
              <a:gd name="connsiteY38" fmla="*/ 1887794 h 2213873"/>
              <a:gd name="connsiteX39" fmla="*/ 3588774 w 5879690"/>
              <a:gd name="connsiteY39" fmla="*/ 1917290 h 2213873"/>
              <a:gd name="connsiteX40" fmla="*/ 3637936 w 5879690"/>
              <a:gd name="connsiteY40" fmla="*/ 1946787 h 2213873"/>
              <a:gd name="connsiteX41" fmla="*/ 5879690 w 5879690"/>
              <a:gd name="connsiteY41" fmla="*/ 1936955 h 2213873"/>
              <a:gd name="connsiteX0" fmla="*/ 0 w 5879690"/>
              <a:gd name="connsiteY0" fmla="*/ 2035277 h 2213873"/>
              <a:gd name="connsiteX1" fmla="*/ 363794 w 5879690"/>
              <a:gd name="connsiteY1" fmla="*/ 1995948 h 2213873"/>
              <a:gd name="connsiteX2" fmla="*/ 373626 w 5879690"/>
              <a:gd name="connsiteY2" fmla="*/ 1868129 h 2213873"/>
              <a:gd name="connsiteX3" fmla="*/ 383458 w 5879690"/>
              <a:gd name="connsiteY3" fmla="*/ 2172929 h 2213873"/>
              <a:gd name="connsiteX4" fmla="*/ 393290 w 5879690"/>
              <a:gd name="connsiteY4" fmla="*/ 2212258 h 2213873"/>
              <a:gd name="connsiteX5" fmla="*/ 403123 w 5879690"/>
              <a:gd name="connsiteY5" fmla="*/ 2153264 h 2213873"/>
              <a:gd name="connsiteX6" fmla="*/ 442452 w 5879690"/>
              <a:gd name="connsiteY6" fmla="*/ 2005781 h 2213873"/>
              <a:gd name="connsiteX7" fmla="*/ 934065 w 5879690"/>
              <a:gd name="connsiteY7" fmla="*/ 2015613 h 2213873"/>
              <a:gd name="connsiteX8" fmla="*/ 1012723 w 5879690"/>
              <a:gd name="connsiteY8" fmla="*/ 2035277 h 2213873"/>
              <a:gd name="connsiteX9" fmla="*/ 1229032 w 5879690"/>
              <a:gd name="connsiteY9" fmla="*/ 2045110 h 2213873"/>
              <a:gd name="connsiteX10" fmla="*/ 1750142 w 5879690"/>
              <a:gd name="connsiteY10" fmla="*/ 2035277 h 2213873"/>
              <a:gd name="connsiteX11" fmla="*/ 1789471 w 5879690"/>
              <a:gd name="connsiteY11" fmla="*/ 2025445 h 2213873"/>
              <a:gd name="connsiteX12" fmla="*/ 1838632 w 5879690"/>
              <a:gd name="connsiteY12" fmla="*/ 2015613 h 2213873"/>
              <a:gd name="connsiteX13" fmla="*/ 1966452 w 5879690"/>
              <a:gd name="connsiteY13" fmla="*/ 1986116 h 2213873"/>
              <a:gd name="connsiteX14" fmla="*/ 2064774 w 5879690"/>
              <a:gd name="connsiteY14" fmla="*/ 1966452 h 2213873"/>
              <a:gd name="connsiteX15" fmla="*/ 2694039 w 5879690"/>
              <a:gd name="connsiteY15" fmla="*/ 1946787 h 2213873"/>
              <a:gd name="connsiteX16" fmla="*/ 2723536 w 5879690"/>
              <a:gd name="connsiteY16" fmla="*/ 1917290 h 2213873"/>
              <a:gd name="connsiteX17" fmla="*/ 2821858 w 5879690"/>
              <a:gd name="connsiteY17" fmla="*/ 1868129 h 2213873"/>
              <a:gd name="connsiteX18" fmla="*/ 2900516 w 5879690"/>
              <a:gd name="connsiteY18" fmla="*/ 1779639 h 2213873"/>
              <a:gd name="connsiteX19" fmla="*/ 2900516 w 5879690"/>
              <a:gd name="connsiteY19" fmla="*/ 1474838 h 2213873"/>
              <a:gd name="connsiteX20" fmla="*/ 2930013 w 5879690"/>
              <a:gd name="connsiteY20" fmla="*/ 1002890 h 2213873"/>
              <a:gd name="connsiteX21" fmla="*/ 2949678 w 5879690"/>
              <a:gd name="connsiteY21" fmla="*/ 757084 h 2213873"/>
              <a:gd name="connsiteX22" fmla="*/ 2969342 w 5879690"/>
              <a:gd name="connsiteY22" fmla="*/ 462116 h 2213873"/>
              <a:gd name="connsiteX23" fmla="*/ 2989007 w 5879690"/>
              <a:gd name="connsiteY23" fmla="*/ 383458 h 2213873"/>
              <a:gd name="connsiteX24" fmla="*/ 2998839 w 5879690"/>
              <a:gd name="connsiteY24" fmla="*/ 255639 h 2213873"/>
              <a:gd name="connsiteX25" fmla="*/ 3008671 w 5879690"/>
              <a:gd name="connsiteY25" fmla="*/ 206477 h 2213873"/>
              <a:gd name="connsiteX26" fmla="*/ 3028336 w 5879690"/>
              <a:gd name="connsiteY26" fmla="*/ 68826 h 2213873"/>
              <a:gd name="connsiteX27" fmla="*/ 3048000 w 5879690"/>
              <a:gd name="connsiteY27" fmla="*/ 0 h 2213873"/>
              <a:gd name="connsiteX28" fmla="*/ 3057832 w 5879690"/>
              <a:gd name="connsiteY28" fmla="*/ 216310 h 2213873"/>
              <a:gd name="connsiteX29" fmla="*/ 3077497 w 5879690"/>
              <a:gd name="connsiteY29" fmla="*/ 412955 h 2213873"/>
              <a:gd name="connsiteX30" fmla="*/ 3087329 w 5879690"/>
              <a:gd name="connsiteY30" fmla="*/ 521110 h 2213873"/>
              <a:gd name="connsiteX31" fmla="*/ 3097161 w 5879690"/>
              <a:gd name="connsiteY31" fmla="*/ 570271 h 2213873"/>
              <a:gd name="connsiteX32" fmla="*/ 3126658 w 5879690"/>
              <a:gd name="connsiteY32" fmla="*/ 1317523 h 2213873"/>
              <a:gd name="connsiteX33" fmla="*/ 3146323 w 5879690"/>
              <a:gd name="connsiteY33" fmla="*/ 1691148 h 2213873"/>
              <a:gd name="connsiteX34" fmla="*/ 3156155 w 5879690"/>
              <a:gd name="connsiteY34" fmla="*/ 1750142 h 2213873"/>
              <a:gd name="connsiteX35" fmla="*/ 3175819 w 5879690"/>
              <a:gd name="connsiteY35" fmla="*/ 1828800 h 2213873"/>
              <a:gd name="connsiteX36" fmla="*/ 3185652 w 5879690"/>
              <a:gd name="connsiteY36" fmla="*/ 1858297 h 2213873"/>
              <a:gd name="connsiteX37" fmla="*/ 3215149 w 5879690"/>
              <a:gd name="connsiteY37" fmla="*/ 1877961 h 2213873"/>
              <a:gd name="connsiteX38" fmla="*/ 3519949 w 5879690"/>
              <a:gd name="connsiteY38" fmla="*/ 1887794 h 2213873"/>
              <a:gd name="connsiteX39" fmla="*/ 3588774 w 5879690"/>
              <a:gd name="connsiteY39" fmla="*/ 1917290 h 2213873"/>
              <a:gd name="connsiteX40" fmla="*/ 3637936 w 5879690"/>
              <a:gd name="connsiteY40" fmla="*/ 1946787 h 2213873"/>
              <a:gd name="connsiteX41" fmla="*/ 5879690 w 5879690"/>
              <a:gd name="connsiteY41" fmla="*/ 1936955 h 2213873"/>
              <a:gd name="connsiteX0" fmla="*/ 0 w 5879690"/>
              <a:gd name="connsiteY0" fmla="*/ 2035277 h 2213873"/>
              <a:gd name="connsiteX1" fmla="*/ 363794 w 5879690"/>
              <a:gd name="connsiteY1" fmla="*/ 1995948 h 2213873"/>
              <a:gd name="connsiteX2" fmla="*/ 373626 w 5879690"/>
              <a:gd name="connsiteY2" fmla="*/ 1868129 h 2213873"/>
              <a:gd name="connsiteX3" fmla="*/ 383458 w 5879690"/>
              <a:gd name="connsiteY3" fmla="*/ 2172929 h 2213873"/>
              <a:gd name="connsiteX4" fmla="*/ 393290 w 5879690"/>
              <a:gd name="connsiteY4" fmla="*/ 2212258 h 2213873"/>
              <a:gd name="connsiteX5" fmla="*/ 403123 w 5879690"/>
              <a:gd name="connsiteY5" fmla="*/ 2153264 h 2213873"/>
              <a:gd name="connsiteX6" fmla="*/ 442452 w 5879690"/>
              <a:gd name="connsiteY6" fmla="*/ 2005781 h 2213873"/>
              <a:gd name="connsiteX7" fmla="*/ 934065 w 5879690"/>
              <a:gd name="connsiteY7" fmla="*/ 2015613 h 2213873"/>
              <a:gd name="connsiteX8" fmla="*/ 1012723 w 5879690"/>
              <a:gd name="connsiteY8" fmla="*/ 2035277 h 2213873"/>
              <a:gd name="connsiteX9" fmla="*/ 1229032 w 5879690"/>
              <a:gd name="connsiteY9" fmla="*/ 2045110 h 2213873"/>
              <a:gd name="connsiteX10" fmla="*/ 1750142 w 5879690"/>
              <a:gd name="connsiteY10" fmla="*/ 2035277 h 2213873"/>
              <a:gd name="connsiteX11" fmla="*/ 1789471 w 5879690"/>
              <a:gd name="connsiteY11" fmla="*/ 2025445 h 2213873"/>
              <a:gd name="connsiteX12" fmla="*/ 1838632 w 5879690"/>
              <a:gd name="connsiteY12" fmla="*/ 2015613 h 2213873"/>
              <a:gd name="connsiteX13" fmla="*/ 1966452 w 5879690"/>
              <a:gd name="connsiteY13" fmla="*/ 1986116 h 2213873"/>
              <a:gd name="connsiteX14" fmla="*/ 2064774 w 5879690"/>
              <a:gd name="connsiteY14" fmla="*/ 1966452 h 2213873"/>
              <a:gd name="connsiteX15" fmla="*/ 2694039 w 5879690"/>
              <a:gd name="connsiteY15" fmla="*/ 1946787 h 2213873"/>
              <a:gd name="connsiteX16" fmla="*/ 2723536 w 5879690"/>
              <a:gd name="connsiteY16" fmla="*/ 1917290 h 2213873"/>
              <a:gd name="connsiteX17" fmla="*/ 2821858 w 5879690"/>
              <a:gd name="connsiteY17" fmla="*/ 1868129 h 2213873"/>
              <a:gd name="connsiteX18" fmla="*/ 2900516 w 5879690"/>
              <a:gd name="connsiteY18" fmla="*/ 1779639 h 2213873"/>
              <a:gd name="connsiteX19" fmla="*/ 2969342 w 5879690"/>
              <a:gd name="connsiteY19" fmla="*/ 1494503 h 2213873"/>
              <a:gd name="connsiteX20" fmla="*/ 2930013 w 5879690"/>
              <a:gd name="connsiteY20" fmla="*/ 1002890 h 2213873"/>
              <a:gd name="connsiteX21" fmla="*/ 2949678 w 5879690"/>
              <a:gd name="connsiteY21" fmla="*/ 757084 h 2213873"/>
              <a:gd name="connsiteX22" fmla="*/ 2969342 w 5879690"/>
              <a:gd name="connsiteY22" fmla="*/ 462116 h 2213873"/>
              <a:gd name="connsiteX23" fmla="*/ 2989007 w 5879690"/>
              <a:gd name="connsiteY23" fmla="*/ 383458 h 2213873"/>
              <a:gd name="connsiteX24" fmla="*/ 2998839 w 5879690"/>
              <a:gd name="connsiteY24" fmla="*/ 255639 h 2213873"/>
              <a:gd name="connsiteX25" fmla="*/ 3008671 w 5879690"/>
              <a:gd name="connsiteY25" fmla="*/ 206477 h 2213873"/>
              <a:gd name="connsiteX26" fmla="*/ 3028336 w 5879690"/>
              <a:gd name="connsiteY26" fmla="*/ 68826 h 2213873"/>
              <a:gd name="connsiteX27" fmla="*/ 3048000 w 5879690"/>
              <a:gd name="connsiteY27" fmla="*/ 0 h 2213873"/>
              <a:gd name="connsiteX28" fmla="*/ 3057832 w 5879690"/>
              <a:gd name="connsiteY28" fmla="*/ 216310 h 2213873"/>
              <a:gd name="connsiteX29" fmla="*/ 3077497 w 5879690"/>
              <a:gd name="connsiteY29" fmla="*/ 412955 h 2213873"/>
              <a:gd name="connsiteX30" fmla="*/ 3087329 w 5879690"/>
              <a:gd name="connsiteY30" fmla="*/ 521110 h 2213873"/>
              <a:gd name="connsiteX31" fmla="*/ 3097161 w 5879690"/>
              <a:gd name="connsiteY31" fmla="*/ 570271 h 2213873"/>
              <a:gd name="connsiteX32" fmla="*/ 3126658 w 5879690"/>
              <a:gd name="connsiteY32" fmla="*/ 1317523 h 2213873"/>
              <a:gd name="connsiteX33" fmla="*/ 3146323 w 5879690"/>
              <a:gd name="connsiteY33" fmla="*/ 1691148 h 2213873"/>
              <a:gd name="connsiteX34" fmla="*/ 3156155 w 5879690"/>
              <a:gd name="connsiteY34" fmla="*/ 1750142 h 2213873"/>
              <a:gd name="connsiteX35" fmla="*/ 3175819 w 5879690"/>
              <a:gd name="connsiteY35" fmla="*/ 1828800 h 2213873"/>
              <a:gd name="connsiteX36" fmla="*/ 3185652 w 5879690"/>
              <a:gd name="connsiteY36" fmla="*/ 1858297 h 2213873"/>
              <a:gd name="connsiteX37" fmla="*/ 3215149 w 5879690"/>
              <a:gd name="connsiteY37" fmla="*/ 1877961 h 2213873"/>
              <a:gd name="connsiteX38" fmla="*/ 3519949 w 5879690"/>
              <a:gd name="connsiteY38" fmla="*/ 1887794 h 2213873"/>
              <a:gd name="connsiteX39" fmla="*/ 3588774 w 5879690"/>
              <a:gd name="connsiteY39" fmla="*/ 1917290 h 2213873"/>
              <a:gd name="connsiteX40" fmla="*/ 3637936 w 5879690"/>
              <a:gd name="connsiteY40" fmla="*/ 1946787 h 2213873"/>
              <a:gd name="connsiteX41" fmla="*/ 5879690 w 5879690"/>
              <a:gd name="connsiteY41" fmla="*/ 1936955 h 2213873"/>
              <a:gd name="connsiteX0" fmla="*/ 0 w 5879690"/>
              <a:gd name="connsiteY0" fmla="*/ 2035277 h 2213873"/>
              <a:gd name="connsiteX1" fmla="*/ 363794 w 5879690"/>
              <a:gd name="connsiteY1" fmla="*/ 1995948 h 2213873"/>
              <a:gd name="connsiteX2" fmla="*/ 373626 w 5879690"/>
              <a:gd name="connsiteY2" fmla="*/ 1868129 h 2213873"/>
              <a:gd name="connsiteX3" fmla="*/ 383458 w 5879690"/>
              <a:gd name="connsiteY3" fmla="*/ 2172929 h 2213873"/>
              <a:gd name="connsiteX4" fmla="*/ 393290 w 5879690"/>
              <a:gd name="connsiteY4" fmla="*/ 2212258 h 2213873"/>
              <a:gd name="connsiteX5" fmla="*/ 403123 w 5879690"/>
              <a:gd name="connsiteY5" fmla="*/ 2153264 h 2213873"/>
              <a:gd name="connsiteX6" fmla="*/ 442452 w 5879690"/>
              <a:gd name="connsiteY6" fmla="*/ 2005781 h 2213873"/>
              <a:gd name="connsiteX7" fmla="*/ 934065 w 5879690"/>
              <a:gd name="connsiteY7" fmla="*/ 2015613 h 2213873"/>
              <a:gd name="connsiteX8" fmla="*/ 1012723 w 5879690"/>
              <a:gd name="connsiteY8" fmla="*/ 2035277 h 2213873"/>
              <a:gd name="connsiteX9" fmla="*/ 1229032 w 5879690"/>
              <a:gd name="connsiteY9" fmla="*/ 2045110 h 2213873"/>
              <a:gd name="connsiteX10" fmla="*/ 1750142 w 5879690"/>
              <a:gd name="connsiteY10" fmla="*/ 2035277 h 2213873"/>
              <a:gd name="connsiteX11" fmla="*/ 1789471 w 5879690"/>
              <a:gd name="connsiteY11" fmla="*/ 2025445 h 2213873"/>
              <a:gd name="connsiteX12" fmla="*/ 1838632 w 5879690"/>
              <a:gd name="connsiteY12" fmla="*/ 2015613 h 2213873"/>
              <a:gd name="connsiteX13" fmla="*/ 1966452 w 5879690"/>
              <a:gd name="connsiteY13" fmla="*/ 1986116 h 2213873"/>
              <a:gd name="connsiteX14" fmla="*/ 2064774 w 5879690"/>
              <a:gd name="connsiteY14" fmla="*/ 1966452 h 2213873"/>
              <a:gd name="connsiteX15" fmla="*/ 2694039 w 5879690"/>
              <a:gd name="connsiteY15" fmla="*/ 1946787 h 2213873"/>
              <a:gd name="connsiteX16" fmla="*/ 2723536 w 5879690"/>
              <a:gd name="connsiteY16" fmla="*/ 1917290 h 2213873"/>
              <a:gd name="connsiteX17" fmla="*/ 2821858 w 5879690"/>
              <a:gd name="connsiteY17" fmla="*/ 1868129 h 2213873"/>
              <a:gd name="connsiteX18" fmla="*/ 2900516 w 5879690"/>
              <a:gd name="connsiteY18" fmla="*/ 1779639 h 2213873"/>
              <a:gd name="connsiteX19" fmla="*/ 2890684 w 5879690"/>
              <a:gd name="connsiteY19" fmla="*/ 1514167 h 2213873"/>
              <a:gd name="connsiteX20" fmla="*/ 2930013 w 5879690"/>
              <a:gd name="connsiteY20" fmla="*/ 1002890 h 2213873"/>
              <a:gd name="connsiteX21" fmla="*/ 2949678 w 5879690"/>
              <a:gd name="connsiteY21" fmla="*/ 757084 h 2213873"/>
              <a:gd name="connsiteX22" fmla="*/ 2969342 w 5879690"/>
              <a:gd name="connsiteY22" fmla="*/ 462116 h 2213873"/>
              <a:gd name="connsiteX23" fmla="*/ 2989007 w 5879690"/>
              <a:gd name="connsiteY23" fmla="*/ 383458 h 2213873"/>
              <a:gd name="connsiteX24" fmla="*/ 2998839 w 5879690"/>
              <a:gd name="connsiteY24" fmla="*/ 255639 h 2213873"/>
              <a:gd name="connsiteX25" fmla="*/ 3008671 w 5879690"/>
              <a:gd name="connsiteY25" fmla="*/ 206477 h 2213873"/>
              <a:gd name="connsiteX26" fmla="*/ 3028336 w 5879690"/>
              <a:gd name="connsiteY26" fmla="*/ 68826 h 2213873"/>
              <a:gd name="connsiteX27" fmla="*/ 3048000 w 5879690"/>
              <a:gd name="connsiteY27" fmla="*/ 0 h 2213873"/>
              <a:gd name="connsiteX28" fmla="*/ 3057832 w 5879690"/>
              <a:gd name="connsiteY28" fmla="*/ 216310 h 2213873"/>
              <a:gd name="connsiteX29" fmla="*/ 3077497 w 5879690"/>
              <a:gd name="connsiteY29" fmla="*/ 412955 h 2213873"/>
              <a:gd name="connsiteX30" fmla="*/ 3087329 w 5879690"/>
              <a:gd name="connsiteY30" fmla="*/ 521110 h 2213873"/>
              <a:gd name="connsiteX31" fmla="*/ 3097161 w 5879690"/>
              <a:gd name="connsiteY31" fmla="*/ 570271 h 2213873"/>
              <a:gd name="connsiteX32" fmla="*/ 3126658 w 5879690"/>
              <a:gd name="connsiteY32" fmla="*/ 1317523 h 2213873"/>
              <a:gd name="connsiteX33" fmla="*/ 3146323 w 5879690"/>
              <a:gd name="connsiteY33" fmla="*/ 1691148 h 2213873"/>
              <a:gd name="connsiteX34" fmla="*/ 3156155 w 5879690"/>
              <a:gd name="connsiteY34" fmla="*/ 1750142 h 2213873"/>
              <a:gd name="connsiteX35" fmla="*/ 3175819 w 5879690"/>
              <a:gd name="connsiteY35" fmla="*/ 1828800 h 2213873"/>
              <a:gd name="connsiteX36" fmla="*/ 3185652 w 5879690"/>
              <a:gd name="connsiteY36" fmla="*/ 1858297 h 2213873"/>
              <a:gd name="connsiteX37" fmla="*/ 3215149 w 5879690"/>
              <a:gd name="connsiteY37" fmla="*/ 1877961 h 2213873"/>
              <a:gd name="connsiteX38" fmla="*/ 3519949 w 5879690"/>
              <a:gd name="connsiteY38" fmla="*/ 1887794 h 2213873"/>
              <a:gd name="connsiteX39" fmla="*/ 3588774 w 5879690"/>
              <a:gd name="connsiteY39" fmla="*/ 1917290 h 2213873"/>
              <a:gd name="connsiteX40" fmla="*/ 3637936 w 5879690"/>
              <a:gd name="connsiteY40" fmla="*/ 1946787 h 2213873"/>
              <a:gd name="connsiteX41" fmla="*/ 5879690 w 5879690"/>
              <a:gd name="connsiteY41" fmla="*/ 1936955 h 2213873"/>
              <a:gd name="connsiteX0" fmla="*/ 0 w 5879690"/>
              <a:gd name="connsiteY0" fmla="*/ 2035277 h 2213873"/>
              <a:gd name="connsiteX1" fmla="*/ 363794 w 5879690"/>
              <a:gd name="connsiteY1" fmla="*/ 1995948 h 2213873"/>
              <a:gd name="connsiteX2" fmla="*/ 373626 w 5879690"/>
              <a:gd name="connsiteY2" fmla="*/ 1868129 h 2213873"/>
              <a:gd name="connsiteX3" fmla="*/ 383458 w 5879690"/>
              <a:gd name="connsiteY3" fmla="*/ 2172929 h 2213873"/>
              <a:gd name="connsiteX4" fmla="*/ 393290 w 5879690"/>
              <a:gd name="connsiteY4" fmla="*/ 2212258 h 2213873"/>
              <a:gd name="connsiteX5" fmla="*/ 403123 w 5879690"/>
              <a:gd name="connsiteY5" fmla="*/ 2153264 h 2213873"/>
              <a:gd name="connsiteX6" fmla="*/ 442452 w 5879690"/>
              <a:gd name="connsiteY6" fmla="*/ 2005781 h 2213873"/>
              <a:gd name="connsiteX7" fmla="*/ 934065 w 5879690"/>
              <a:gd name="connsiteY7" fmla="*/ 2015613 h 2213873"/>
              <a:gd name="connsiteX8" fmla="*/ 1012723 w 5879690"/>
              <a:gd name="connsiteY8" fmla="*/ 2035277 h 2213873"/>
              <a:gd name="connsiteX9" fmla="*/ 1229032 w 5879690"/>
              <a:gd name="connsiteY9" fmla="*/ 2045110 h 2213873"/>
              <a:gd name="connsiteX10" fmla="*/ 1750142 w 5879690"/>
              <a:gd name="connsiteY10" fmla="*/ 2035277 h 2213873"/>
              <a:gd name="connsiteX11" fmla="*/ 1789471 w 5879690"/>
              <a:gd name="connsiteY11" fmla="*/ 2025445 h 2213873"/>
              <a:gd name="connsiteX12" fmla="*/ 1838632 w 5879690"/>
              <a:gd name="connsiteY12" fmla="*/ 2015613 h 2213873"/>
              <a:gd name="connsiteX13" fmla="*/ 1966452 w 5879690"/>
              <a:gd name="connsiteY13" fmla="*/ 1986116 h 2213873"/>
              <a:gd name="connsiteX14" fmla="*/ 2064774 w 5879690"/>
              <a:gd name="connsiteY14" fmla="*/ 1966452 h 2213873"/>
              <a:gd name="connsiteX15" fmla="*/ 2694039 w 5879690"/>
              <a:gd name="connsiteY15" fmla="*/ 1946787 h 2213873"/>
              <a:gd name="connsiteX16" fmla="*/ 2723536 w 5879690"/>
              <a:gd name="connsiteY16" fmla="*/ 1917290 h 2213873"/>
              <a:gd name="connsiteX17" fmla="*/ 2821858 w 5879690"/>
              <a:gd name="connsiteY17" fmla="*/ 1868129 h 2213873"/>
              <a:gd name="connsiteX18" fmla="*/ 2831690 w 5879690"/>
              <a:gd name="connsiteY18" fmla="*/ 1818969 h 2213873"/>
              <a:gd name="connsiteX19" fmla="*/ 2890684 w 5879690"/>
              <a:gd name="connsiteY19" fmla="*/ 1514167 h 2213873"/>
              <a:gd name="connsiteX20" fmla="*/ 2930013 w 5879690"/>
              <a:gd name="connsiteY20" fmla="*/ 1002890 h 2213873"/>
              <a:gd name="connsiteX21" fmla="*/ 2949678 w 5879690"/>
              <a:gd name="connsiteY21" fmla="*/ 757084 h 2213873"/>
              <a:gd name="connsiteX22" fmla="*/ 2969342 w 5879690"/>
              <a:gd name="connsiteY22" fmla="*/ 462116 h 2213873"/>
              <a:gd name="connsiteX23" fmla="*/ 2989007 w 5879690"/>
              <a:gd name="connsiteY23" fmla="*/ 383458 h 2213873"/>
              <a:gd name="connsiteX24" fmla="*/ 2998839 w 5879690"/>
              <a:gd name="connsiteY24" fmla="*/ 255639 h 2213873"/>
              <a:gd name="connsiteX25" fmla="*/ 3008671 w 5879690"/>
              <a:gd name="connsiteY25" fmla="*/ 206477 h 2213873"/>
              <a:gd name="connsiteX26" fmla="*/ 3028336 w 5879690"/>
              <a:gd name="connsiteY26" fmla="*/ 68826 h 2213873"/>
              <a:gd name="connsiteX27" fmla="*/ 3048000 w 5879690"/>
              <a:gd name="connsiteY27" fmla="*/ 0 h 2213873"/>
              <a:gd name="connsiteX28" fmla="*/ 3057832 w 5879690"/>
              <a:gd name="connsiteY28" fmla="*/ 216310 h 2213873"/>
              <a:gd name="connsiteX29" fmla="*/ 3077497 w 5879690"/>
              <a:gd name="connsiteY29" fmla="*/ 412955 h 2213873"/>
              <a:gd name="connsiteX30" fmla="*/ 3087329 w 5879690"/>
              <a:gd name="connsiteY30" fmla="*/ 521110 h 2213873"/>
              <a:gd name="connsiteX31" fmla="*/ 3097161 w 5879690"/>
              <a:gd name="connsiteY31" fmla="*/ 570271 h 2213873"/>
              <a:gd name="connsiteX32" fmla="*/ 3126658 w 5879690"/>
              <a:gd name="connsiteY32" fmla="*/ 1317523 h 2213873"/>
              <a:gd name="connsiteX33" fmla="*/ 3146323 w 5879690"/>
              <a:gd name="connsiteY33" fmla="*/ 1691148 h 2213873"/>
              <a:gd name="connsiteX34" fmla="*/ 3156155 w 5879690"/>
              <a:gd name="connsiteY34" fmla="*/ 1750142 h 2213873"/>
              <a:gd name="connsiteX35" fmla="*/ 3175819 w 5879690"/>
              <a:gd name="connsiteY35" fmla="*/ 1828800 h 2213873"/>
              <a:gd name="connsiteX36" fmla="*/ 3185652 w 5879690"/>
              <a:gd name="connsiteY36" fmla="*/ 1858297 h 2213873"/>
              <a:gd name="connsiteX37" fmla="*/ 3215149 w 5879690"/>
              <a:gd name="connsiteY37" fmla="*/ 1877961 h 2213873"/>
              <a:gd name="connsiteX38" fmla="*/ 3519949 w 5879690"/>
              <a:gd name="connsiteY38" fmla="*/ 1887794 h 2213873"/>
              <a:gd name="connsiteX39" fmla="*/ 3588774 w 5879690"/>
              <a:gd name="connsiteY39" fmla="*/ 1917290 h 2213873"/>
              <a:gd name="connsiteX40" fmla="*/ 3637936 w 5879690"/>
              <a:gd name="connsiteY40" fmla="*/ 1946787 h 2213873"/>
              <a:gd name="connsiteX41" fmla="*/ 5879690 w 5879690"/>
              <a:gd name="connsiteY41" fmla="*/ 1936955 h 2213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879690" h="2213873">
                <a:moveTo>
                  <a:pt x="0" y="2035277"/>
                </a:moveTo>
                <a:cubicBezTo>
                  <a:pt x="27466" y="2034514"/>
                  <a:pt x="346212" y="2136598"/>
                  <a:pt x="363794" y="1995948"/>
                </a:cubicBezTo>
                <a:cubicBezTo>
                  <a:pt x="369094" y="1953546"/>
                  <a:pt x="370349" y="1910735"/>
                  <a:pt x="373626" y="1868129"/>
                </a:cubicBezTo>
                <a:cubicBezTo>
                  <a:pt x="376903" y="1969729"/>
                  <a:pt x="377659" y="2071442"/>
                  <a:pt x="383458" y="2172929"/>
                </a:cubicBezTo>
                <a:cubicBezTo>
                  <a:pt x="384229" y="2186420"/>
                  <a:pt x="383735" y="2221813"/>
                  <a:pt x="393290" y="2212258"/>
                </a:cubicBezTo>
                <a:cubicBezTo>
                  <a:pt x="407387" y="2198161"/>
                  <a:pt x="400304" y="2173000"/>
                  <a:pt x="403123" y="2153264"/>
                </a:cubicBezTo>
                <a:cubicBezTo>
                  <a:pt x="418822" y="2043373"/>
                  <a:pt x="399928" y="2105001"/>
                  <a:pt x="442452" y="2005781"/>
                </a:cubicBezTo>
                <a:cubicBezTo>
                  <a:pt x="606323" y="2009058"/>
                  <a:pt x="770380" y="2007147"/>
                  <a:pt x="934065" y="2015613"/>
                </a:cubicBezTo>
                <a:cubicBezTo>
                  <a:pt x="961055" y="2017009"/>
                  <a:pt x="985831" y="2032588"/>
                  <a:pt x="1012723" y="2035277"/>
                </a:cubicBezTo>
                <a:cubicBezTo>
                  <a:pt x="1084542" y="2042459"/>
                  <a:pt x="1156929" y="2041832"/>
                  <a:pt x="1229032" y="2045110"/>
                </a:cubicBezTo>
                <a:lnTo>
                  <a:pt x="1750142" y="2035277"/>
                </a:lnTo>
                <a:cubicBezTo>
                  <a:pt x="1763647" y="2034803"/>
                  <a:pt x="1776280" y="2028376"/>
                  <a:pt x="1789471" y="2025445"/>
                </a:cubicBezTo>
                <a:cubicBezTo>
                  <a:pt x="1805785" y="2021820"/>
                  <a:pt x="1822245" y="2018890"/>
                  <a:pt x="1838632" y="2015613"/>
                </a:cubicBezTo>
                <a:cubicBezTo>
                  <a:pt x="1923798" y="1981546"/>
                  <a:pt x="1853108" y="2005006"/>
                  <a:pt x="1966452" y="1986116"/>
                </a:cubicBezTo>
                <a:cubicBezTo>
                  <a:pt x="1999420" y="1980621"/>
                  <a:pt x="2031400" y="1968256"/>
                  <a:pt x="2064774" y="1966452"/>
                </a:cubicBezTo>
                <a:cubicBezTo>
                  <a:pt x="2274325" y="1955125"/>
                  <a:pt x="2694039" y="1946787"/>
                  <a:pt x="2694039" y="1946787"/>
                </a:cubicBezTo>
                <a:cubicBezTo>
                  <a:pt x="2703871" y="1936955"/>
                  <a:pt x="2711381" y="1924043"/>
                  <a:pt x="2723536" y="1917290"/>
                </a:cubicBezTo>
                <a:cubicBezTo>
                  <a:pt x="2883261" y="1828554"/>
                  <a:pt x="2698600" y="1960573"/>
                  <a:pt x="2821858" y="1868129"/>
                </a:cubicBezTo>
                <a:cubicBezTo>
                  <a:pt x="2835197" y="1821444"/>
                  <a:pt x="2820219" y="1877963"/>
                  <a:pt x="2831690" y="1818969"/>
                </a:cubicBezTo>
                <a:cubicBezTo>
                  <a:pt x="2843161" y="1759975"/>
                  <a:pt x="2807641" y="1652572"/>
                  <a:pt x="2890684" y="1514167"/>
                </a:cubicBezTo>
                <a:cubicBezTo>
                  <a:pt x="2922101" y="1357094"/>
                  <a:pt x="2920181" y="1129070"/>
                  <a:pt x="2930013" y="1002890"/>
                </a:cubicBezTo>
                <a:cubicBezTo>
                  <a:pt x="2939845" y="876710"/>
                  <a:pt x="2922750" y="864788"/>
                  <a:pt x="2949678" y="757084"/>
                </a:cubicBezTo>
                <a:cubicBezTo>
                  <a:pt x="2952119" y="705832"/>
                  <a:pt x="2955693" y="539462"/>
                  <a:pt x="2969342" y="462116"/>
                </a:cubicBezTo>
                <a:cubicBezTo>
                  <a:pt x="2974039" y="435501"/>
                  <a:pt x="2982452" y="409677"/>
                  <a:pt x="2989007" y="383458"/>
                </a:cubicBezTo>
                <a:cubicBezTo>
                  <a:pt x="2992284" y="340852"/>
                  <a:pt x="2994120" y="298110"/>
                  <a:pt x="2998839" y="255639"/>
                </a:cubicBezTo>
                <a:cubicBezTo>
                  <a:pt x="3000684" y="239029"/>
                  <a:pt x="3006308" y="223021"/>
                  <a:pt x="3008671" y="206477"/>
                </a:cubicBezTo>
                <a:cubicBezTo>
                  <a:pt x="3018870" y="135079"/>
                  <a:pt x="3013514" y="128112"/>
                  <a:pt x="3028336" y="68826"/>
                </a:cubicBezTo>
                <a:cubicBezTo>
                  <a:pt x="3034123" y="45678"/>
                  <a:pt x="3041445" y="22942"/>
                  <a:pt x="3048000" y="0"/>
                </a:cubicBezTo>
                <a:cubicBezTo>
                  <a:pt x="3051277" y="72103"/>
                  <a:pt x="3053936" y="144237"/>
                  <a:pt x="3057832" y="216310"/>
                </a:cubicBezTo>
                <a:cubicBezTo>
                  <a:pt x="3065939" y="366277"/>
                  <a:pt x="3058965" y="320294"/>
                  <a:pt x="3077497" y="412955"/>
                </a:cubicBezTo>
                <a:cubicBezTo>
                  <a:pt x="3080774" y="449007"/>
                  <a:pt x="3082839" y="485189"/>
                  <a:pt x="3087329" y="521110"/>
                </a:cubicBezTo>
                <a:cubicBezTo>
                  <a:pt x="3089402" y="537692"/>
                  <a:pt x="3096502" y="553572"/>
                  <a:pt x="3097161" y="570271"/>
                </a:cubicBezTo>
                <a:cubicBezTo>
                  <a:pt x="3127364" y="1335405"/>
                  <a:pt x="3070451" y="1036478"/>
                  <a:pt x="3126658" y="1317523"/>
                </a:cubicBezTo>
                <a:cubicBezTo>
                  <a:pt x="3133213" y="1442065"/>
                  <a:pt x="3137839" y="1566723"/>
                  <a:pt x="3146323" y="1691148"/>
                </a:cubicBezTo>
                <a:cubicBezTo>
                  <a:pt x="3147679" y="1711038"/>
                  <a:pt x="3151978" y="1730649"/>
                  <a:pt x="3156155" y="1750142"/>
                </a:cubicBezTo>
                <a:cubicBezTo>
                  <a:pt x="3161818" y="1776568"/>
                  <a:pt x="3167272" y="1803161"/>
                  <a:pt x="3175819" y="1828800"/>
                </a:cubicBezTo>
                <a:cubicBezTo>
                  <a:pt x="3179097" y="1838632"/>
                  <a:pt x="3179177" y="1850204"/>
                  <a:pt x="3185652" y="1858297"/>
                </a:cubicBezTo>
                <a:cubicBezTo>
                  <a:pt x="3193034" y="1867524"/>
                  <a:pt x="3203378" y="1876922"/>
                  <a:pt x="3215149" y="1877961"/>
                </a:cubicBezTo>
                <a:cubicBezTo>
                  <a:pt x="3316408" y="1886896"/>
                  <a:pt x="3418349" y="1884516"/>
                  <a:pt x="3519949" y="1887794"/>
                </a:cubicBezTo>
                <a:cubicBezTo>
                  <a:pt x="3599552" y="1940863"/>
                  <a:pt x="3493538" y="1874963"/>
                  <a:pt x="3588774" y="1917290"/>
                </a:cubicBezTo>
                <a:cubicBezTo>
                  <a:pt x="3606238" y="1925052"/>
                  <a:pt x="3621549" y="1936955"/>
                  <a:pt x="3637936" y="1946787"/>
                </a:cubicBezTo>
                <a:cubicBezTo>
                  <a:pt x="4935760" y="1931337"/>
                  <a:pt x="4188522" y="1936955"/>
                  <a:pt x="5879690" y="1936955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19" name="Raven povezovalnik 18">
            <a:extLst>
              <a:ext uri="{FF2B5EF4-FFF2-40B4-BE49-F238E27FC236}">
                <a16:creationId xmlns:a16="http://schemas.microsoft.com/office/drawing/2014/main" id="{62C28D98-7B3A-EA00-BBCD-6B9A8733044F}"/>
              </a:ext>
            </a:extLst>
          </p:cNvPr>
          <p:cNvCxnSpPr>
            <a:cxnSpLocks/>
          </p:cNvCxnSpPr>
          <p:nvPr/>
        </p:nvCxnSpPr>
        <p:spPr>
          <a:xfrm>
            <a:off x="767719" y="930670"/>
            <a:ext cx="58993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Raven povezovalnik 19">
            <a:extLst>
              <a:ext uri="{FF2B5EF4-FFF2-40B4-BE49-F238E27FC236}">
                <a16:creationId xmlns:a16="http://schemas.microsoft.com/office/drawing/2014/main" id="{A9BFD522-762F-6354-9284-B8133C740422}"/>
              </a:ext>
            </a:extLst>
          </p:cNvPr>
          <p:cNvCxnSpPr>
            <a:cxnSpLocks/>
          </p:cNvCxnSpPr>
          <p:nvPr/>
        </p:nvCxnSpPr>
        <p:spPr>
          <a:xfrm>
            <a:off x="767719" y="6397499"/>
            <a:ext cx="58993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PoljeZBesedilom 20">
            <a:extLst>
              <a:ext uri="{FF2B5EF4-FFF2-40B4-BE49-F238E27FC236}">
                <a16:creationId xmlns:a16="http://schemas.microsoft.com/office/drawing/2014/main" id="{9BC023F1-8737-EC52-31C5-809702822A3E}"/>
              </a:ext>
            </a:extLst>
          </p:cNvPr>
          <p:cNvSpPr txBox="1"/>
          <p:nvPr/>
        </p:nvSpPr>
        <p:spPr>
          <a:xfrm>
            <a:off x="757083" y="2467532"/>
            <a:ext cx="245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test </a:t>
            </a:r>
            <a:r>
              <a:rPr kumimoji="0" lang="sl-SI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solution</a:t>
            </a: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</a:p>
        </p:txBody>
      </p:sp>
      <p:sp>
        <p:nvSpPr>
          <p:cNvPr id="22" name="PoljeZBesedilom 21">
            <a:extLst>
              <a:ext uri="{FF2B5EF4-FFF2-40B4-BE49-F238E27FC236}">
                <a16:creationId xmlns:a16="http://schemas.microsoft.com/office/drawing/2014/main" id="{41549C47-7AD9-7DDE-7EC5-EC9993D6DF31}"/>
              </a:ext>
            </a:extLst>
          </p:cNvPr>
          <p:cNvSpPr txBox="1"/>
          <p:nvPr/>
        </p:nvSpPr>
        <p:spPr>
          <a:xfrm>
            <a:off x="757083" y="176309"/>
            <a:ext cx="245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reference </a:t>
            </a:r>
            <a:r>
              <a:rPr kumimoji="0" lang="sl-SI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solution</a:t>
            </a: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e</a:t>
            </a:r>
          </a:p>
        </p:txBody>
      </p:sp>
      <p:sp>
        <p:nvSpPr>
          <p:cNvPr id="23" name="PoljeZBesedilom 22">
            <a:extLst>
              <a:ext uri="{FF2B5EF4-FFF2-40B4-BE49-F238E27FC236}">
                <a16:creationId xmlns:a16="http://schemas.microsoft.com/office/drawing/2014/main" id="{14FE70FC-A74D-BE61-F00F-23B61C96996E}"/>
              </a:ext>
            </a:extLst>
          </p:cNvPr>
          <p:cNvSpPr txBox="1"/>
          <p:nvPr/>
        </p:nvSpPr>
        <p:spPr>
          <a:xfrm>
            <a:off x="7361749" y="331226"/>
            <a:ext cx="35838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Reporting</a:t>
            </a:r>
            <a:r>
              <a:rPr kumimoji="0" lang="sl-SI" sz="1800" b="1" i="0" u="none" strike="noStrike" kern="1200" cap="none" spc="0" normalizeH="0" baseline="0" noProof="0" dirty="0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threshold</a:t>
            </a:r>
            <a:endParaRPr kumimoji="0" lang="sl-SI" sz="1800" b="1" i="0" u="none" strike="noStrike" kern="1200" cap="none" spc="0" normalizeH="0" baseline="0" noProof="0" dirty="0">
              <a:ln>
                <a:noFill/>
              </a:ln>
              <a:solidFill>
                <a:srgbClr val="E9713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10 </a:t>
            </a:r>
            <a:r>
              <a:rPr kumimoji="0" lang="sl-SI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uL</a:t>
            </a: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test </a:t>
            </a:r>
            <a:r>
              <a:rPr kumimoji="0" lang="sl-SI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solution</a:t>
            </a: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/10 </a:t>
            </a:r>
            <a:r>
              <a:rPr kumimoji="0" lang="sl-SI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mL</a:t>
            </a: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= 0.1 %</a:t>
            </a:r>
          </a:p>
        </p:txBody>
      </p:sp>
      <p:cxnSp>
        <p:nvCxnSpPr>
          <p:cNvPr id="24" name="Raven povezovalnik 23">
            <a:extLst>
              <a:ext uri="{FF2B5EF4-FFF2-40B4-BE49-F238E27FC236}">
                <a16:creationId xmlns:a16="http://schemas.microsoft.com/office/drawing/2014/main" id="{F542549A-E8FB-142D-9665-C030EE2CD95E}"/>
              </a:ext>
            </a:extLst>
          </p:cNvPr>
          <p:cNvCxnSpPr/>
          <p:nvPr/>
        </p:nvCxnSpPr>
        <p:spPr>
          <a:xfrm>
            <a:off x="1661651" y="3141070"/>
            <a:ext cx="0" cy="1091381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5" name="PoljeZBesedilom 24">
            <a:extLst>
              <a:ext uri="{FF2B5EF4-FFF2-40B4-BE49-F238E27FC236}">
                <a16:creationId xmlns:a16="http://schemas.microsoft.com/office/drawing/2014/main" id="{B679017B-6E31-B725-0A79-F78878B8C3B3}"/>
              </a:ext>
            </a:extLst>
          </p:cNvPr>
          <p:cNvSpPr txBox="1"/>
          <p:nvPr/>
        </p:nvSpPr>
        <p:spPr>
          <a:xfrm>
            <a:off x="1288025" y="2780117"/>
            <a:ext cx="875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0.3 ×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</a:t>
            </a:r>
            <a:r>
              <a:rPr kumimoji="0" lang="sl-SI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</a:p>
        </p:txBody>
      </p:sp>
      <p:sp>
        <p:nvSpPr>
          <p:cNvPr id="26" name="PoljeZBesedilom 25">
            <a:extLst>
              <a:ext uri="{FF2B5EF4-FFF2-40B4-BE49-F238E27FC236}">
                <a16:creationId xmlns:a16="http://schemas.microsoft.com/office/drawing/2014/main" id="{6A054EA2-AD54-3D82-0754-9529A406B48E}"/>
              </a:ext>
            </a:extLst>
          </p:cNvPr>
          <p:cNvSpPr txBox="1"/>
          <p:nvPr/>
        </p:nvSpPr>
        <p:spPr>
          <a:xfrm>
            <a:off x="642899" y="909293"/>
            <a:ext cx="10187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counts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7" name="PoljeZBesedilom 26">
            <a:extLst>
              <a:ext uri="{FF2B5EF4-FFF2-40B4-BE49-F238E27FC236}">
                <a16:creationId xmlns:a16="http://schemas.microsoft.com/office/drawing/2014/main" id="{F35222A1-3006-E76C-81EE-6092DC3D52BF}"/>
              </a:ext>
            </a:extLst>
          </p:cNvPr>
          <p:cNvSpPr txBox="1"/>
          <p:nvPr/>
        </p:nvSpPr>
        <p:spPr>
          <a:xfrm>
            <a:off x="642898" y="3882083"/>
            <a:ext cx="10187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counts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8" name="PoljeZBesedilom 27">
            <a:extLst>
              <a:ext uri="{FF2B5EF4-FFF2-40B4-BE49-F238E27FC236}">
                <a16:creationId xmlns:a16="http://schemas.microsoft.com/office/drawing/2014/main" id="{DD547ABF-660F-4335-82F3-34E5C31FB799}"/>
              </a:ext>
            </a:extLst>
          </p:cNvPr>
          <p:cNvSpPr txBox="1"/>
          <p:nvPr/>
        </p:nvSpPr>
        <p:spPr>
          <a:xfrm>
            <a:off x="633066" y="6357714"/>
            <a:ext cx="6451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UV</a:t>
            </a:r>
          </a:p>
        </p:txBody>
      </p:sp>
      <p:sp>
        <p:nvSpPr>
          <p:cNvPr id="30" name="Prostoročno: oblika 29">
            <a:extLst>
              <a:ext uri="{FF2B5EF4-FFF2-40B4-BE49-F238E27FC236}">
                <a16:creationId xmlns:a16="http://schemas.microsoft.com/office/drawing/2014/main" id="{AF1A4DFF-B4D0-46C4-D250-924E3AF516C4}"/>
              </a:ext>
            </a:extLst>
          </p:cNvPr>
          <p:cNvSpPr/>
          <p:nvPr/>
        </p:nvSpPr>
        <p:spPr>
          <a:xfrm>
            <a:off x="3726180" y="640080"/>
            <a:ext cx="186690" cy="158400"/>
          </a:xfrm>
          <a:custGeom>
            <a:avLst/>
            <a:gdLst>
              <a:gd name="connsiteX0" fmla="*/ 30480 w 186690"/>
              <a:gd name="connsiteY0" fmla="*/ 26670 h 158400"/>
              <a:gd name="connsiteX1" fmla="*/ 22860 w 186690"/>
              <a:gd name="connsiteY1" fmla="*/ 45720 h 158400"/>
              <a:gd name="connsiteX2" fmla="*/ 11430 w 186690"/>
              <a:gd name="connsiteY2" fmla="*/ 83820 h 158400"/>
              <a:gd name="connsiteX3" fmla="*/ 7620 w 186690"/>
              <a:gd name="connsiteY3" fmla="*/ 118110 h 158400"/>
              <a:gd name="connsiteX4" fmla="*/ 0 w 186690"/>
              <a:gd name="connsiteY4" fmla="*/ 137160 h 158400"/>
              <a:gd name="connsiteX5" fmla="*/ 22860 w 186690"/>
              <a:gd name="connsiteY5" fmla="*/ 95250 h 158400"/>
              <a:gd name="connsiteX6" fmla="*/ 30480 w 186690"/>
              <a:gd name="connsiteY6" fmla="*/ 83820 h 158400"/>
              <a:gd name="connsiteX7" fmla="*/ 38100 w 186690"/>
              <a:gd name="connsiteY7" fmla="*/ 68580 h 158400"/>
              <a:gd name="connsiteX8" fmla="*/ 68580 w 186690"/>
              <a:gd name="connsiteY8" fmla="*/ 41910 h 158400"/>
              <a:gd name="connsiteX9" fmla="*/ 76200 w 186690"/>
              <a:gd name="connsiteY9" fmla="*/ 26670 h 158400"/>
              <a:gd name="connsiteX10" fmla="*/ 91440 w 186690"/>
              <a:gd name="connsiteY10" fmla="*/ 0 h 158400"/>
              <a:gd name="connsiteX11" fmla="*/ 83820 w 186690"/>
              <a:gd name="connsiteY11" fmla="*/ 95250 h 158400"/>
              <a:gd name="connsiteX12" fmla="*/ 72390 w 186690"/>
              <a:gd name="connsiteY12" fmla="*/ 125730 h 158400"/>
              <a:gd name="connsiteX13" fmla="*/ 114300 w 186690"/>
              <a:gd name="connsiteY13" fmla="*/ 87630 h 158400"/>
              <a:gd name="connsiteX14" fmla="*/ 118110 w 186690"/>
              <a:gd name="connsiteY14" fmla="*/ 156210 h 158400"/>
              <a:gd name="connsiteX15" fmla="*/ 140970 w 186690"/>
              <a:gd name="connsiteY15" fmla="*/ 140970 h 158400"/>
              <a:gd name="connsiteX16" fmla="*/ 156210 w 186690"/>
              <a:gd name="connsiteY16" fmla="*/ 118110 h 158400"/>
              <a:gd name="connsiteX17" fmla="*/ 175260 w 186690"/>
              <a:gd name="connsiteY17" fmla="*/ 87630 h 158400"/>
              <a:gd name="connsiteX18" fmla="*/ 186690 w 186690"/>
              <a:gd name="connsiteY18" fmla="*/ 129540 h 15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6690" h="158400">
                <a:moveTo>
                  <a:pt x="30480" y="26670"/>
                </a:moveTo>
                <a:cubicBezTo>
                  <a:pt x="27940" y="33020"/>
                  <a:pt x="24825" y="39169"/>
                  <a:pt x="22860" y="45720"/>
                </a:cubicBezTo>
                <a:cubicBezTo>
                  <a:pt x="7406" y="97233"/>
                  <a:pt x="32336" y="31556"/>
                  <a:pt x="11430" y="83820"/>
                </a:cubicBezTo>
                <a:cubicBezTo>
                  <a:pt x="10160" y="95250"/>
                  <a:pt x="10030" y="106865"/>
                  <a:pt x="7620" y="118110"/>
                </a:cubicBezTo>
                <a:cubicBezTo>
                  <a:pt x="6187" y="124797"/>
                  <a:pt x="0" y="143999"/>
                  <a:pt x="0" y="137160"/>
                </a:cubicBezTo>
                <a:cubicBezTo>
                  <a:pt x="0" y="110104"/>
                  <a:pt x="8537" y="111960"/>
                  <a:pt x="22860" y="95250"/>
                </a:cubicBezTo>
                <a:cubicBezTo>
                  <a:pt x="25840" y="91773"/>
                  <a:pt x="28208" y="87796"/>
                  <a:pt x="30480" y="83820"/>
                </a:cubicBezTo>
                <a:cubicBezTo>
                  <a:pt x="33298" y="78889"/>
                  <a:pt x="34404" y="72892"/>
                  <a:pt x="38100" y="68580"/>
                </a:cubicBezTo>
                <a:cubicBezTo>
                  <a:pt x="76678" y="23573"/>
                  <a:pt x="28949" y="94751"/>
                  <a:pt x="68580" y="41910"/>
                </a:cubicBezTo>
                <a:cubicBezTo>
                  <a:pt x="71988" y="37366"/>
                  <a:pt x="73480" y="31656"/>
                  <a:pt x="76200" y="26670"/>
                </a:cubicBezTo>
                <a:cubicBezTo>
                  <a:pt x="81103" y="17681"/>
                  <a:pt x="86360" y="8890"/>
                  <a:pt x="91440" y="0"/>
                </a:cubicBezTo>
                <a:cubicBezTo>
                  <a:pt x="91150" y="5506"/>
                  <a:pt x="90347" y="72405"/>
                  <a:pt x="83820" y="95250"/>
                </a:cubicBezTo>
                <a:cubicBezTo>
                  <a:pt x="80839" y="105683"/>
                  <a:pt x="63709" y="119219"/>
                  <a:pt x="72390" y="125730"/>
                </a:cubicBezTo>
                <a:cubicBezTo>
                  <a:pt x="81306" y="132417"/>
                  <a:pt x="110376" y="92535"/>
                  <a:pt x="114300" y="87630"/>
                </a:cubicBezTo>
                <a:cubicBezTo>
                  <a:pt x="115570" y="110490"/>
                  <a:pt x="107871" y="135732"/>
                  <a:pt x="118110" y="156210"/>
                </a:cubicBezTo>
                <a:cubicBezTo>
                  <a:pt x="122206" y="164401"/>
                  <a:pt x="134494" y="147446"/>
                  <a:pt x="140970" y="140970"/>
                </a:cubicBezTo>
                <a:cubicBezTo>
                  <a:pt x="147446" y="134494"/>
                  <a:pt x="151293" y="125836"/>
                  <a:pt x="156210" y="118110"/>
                </a:cubicBezTo>
                <a:cubicBezTo>
                  <a:pt x="188377" y="67562"/>
                  <a:pt x="152166" y="122271"/>
                  <a:pt x="175260" y="87630"/>
                </a:cubicBezTo>
                <a:cubicBezTo>
                  <a:pt x="179467" y="125490"/>
                  <a:pt x="170938" y="113788"/>
                  <a:pt x="186690" y="129540"/>
                </a:cubicBez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srgbClr val="E9713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PoljeZBesedilom 31">
            <a:extLst>
              <a:ext uri="{FF2B5EF4-FFF2-40B4-BE49-F238E27FC236}">
                <a16:creationId xmlns:a16="http://schemas.microsoft.com/office/drawing/2014/main" id="{D9F4BF85-58CD-CC2A-0CA3-DABFD56C91F1}"/>
              </a:ext>
            </a:extLst>
          </p:cNvPr>
          <p:cNvSpPr txBox="1"/>
          <p:nvPr/>
        </p:nvSpPr>
        <p:spPr>
          <a:xfrm>
            <a:off x="3038664" y="4804358"/>
            <a:ext cx="17484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3000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nat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Lu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-PSMA I&amp;T </a:t>
            </a:r>
          </a:p>
        </p:txBody>
      </p:sp>
      <p:sp>
        <p:nvSpPr>
          <p:cNvPr id="33" name="PoljeZBesedilom 32">
            <a:extLst>
              <a:ext uri="{FF2B5EF4-FFF2-40B4-BE49-F238E27FC236}">
                <a16:creationId xmlns:a16="http://schemas.microsoft.com/office/drawing/2014/main" id="{AD561288-A9AC-6114-A8D3-3CFD7BFE9F99}"/>
              </a:ext>
            </a:extLst>
          </p:cNvPr>
          <p:cNvSpPr txBox="1"/>
          <p:nvPr/>
        </p:nvSpPr>
        <p:spPr>
          <a:xfrm>
            <a:off x="2945319" y="1239869"/>
            <a:ext cx="17484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3000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177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Lu-PSMA I&amp;T </a:t>
            </a:r>
          </a:p>
        </p:txBody>
      </p:sp>
      <p:cxnSp>
        <p:nvCxnSpPr>
          <p:cNvPr id="34" name="Raven povezovalnik 33">
            <a:extLst>
              <a:ext uri="{FF2B5EF4-FFF2-40B4-BE49-F238E27FC236}">
                <a16:creationId xmlns:a16="http://schemas.microsoft.com/office/drawing/2014/main" id="{91C4DD2F-6ED8-1EBE-3546-C2A90C993017}"/>
              </a:ext>
            </a:extLst>
          </p:cNvPr>
          <p:cNvCxnSpPr>
            <a:cxnSpLocks/>
          </p:cNvCxnSpPr>
          <p:nvPr/>
        </p:nvCxnSpPr>
        <p:spPr>
          <a:xfrm>
            <a:off x="3774632" y="1609201"/>
            <a:ext cx="0" cy="4748513"/>
          </a:xfrm>
          <a:prstGeom prst="line">
            <a:avLst/>
          </a:prstGeom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6" name="PoljeZBesedilom 35">
            <a:extLst>
              <a:ext uri="{FF2B5EF4-FFF2-40B4-BE49-F238E27FC236}">
                <a16:creationId xmlns:a16="http://schemas.microsoft.com/office/drawing/2014/main" id="{AD107EF8-DF11-D5CF-82A5-30C51A212B4C}"/>
              </a:ext>
            </a:extLst>
          </p:cNvPr>
          <p:cNvSpPr txBox="1"/>
          <p:nvPr/>
        </p:nvSpPr>
        <p:spPr>
          <a:xfrm>
            <a:off x="777551" y="5440322"/>
            <a:ext cx="245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reference </a:t>
            </a:r>
            <a:r>
              <a:rPr kumimoji="0" lang="sl-SI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solution</a:t>
            </a:r>
            <a:r>
              <a:rPr kumimoji="0" lang="sl-SI" sz="1800" b="0" i="1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a</a:t>
            </a:r>
          </a:p>
        </p:txBody>
      </p:sp>
      <p:sp>
        <p:nvSpPr>
          <p:cNvPr id="37" name="PoljeZBesedilom 36">
            <a:extLst>
              <a:ext uri="{FF2B5EF4-FFF2-40B4-BE49-F238E27FC236}">
                <a16:creationId xmlns:a16="http://schemas.microsoft.com/office/drawing/2014/main" id="{05B7A3FB-0E5C-360C-AAC7-4354992D3AC8}"/>
              </a:ext>
            </a:extLst>
          </p:cNvPr>
          <p:cNvSpPr txBox="1"/>
          <p:nvPr/>
        </p:nvSpPr>
        <p:spPr>
          <a:xfrm>
            <a:off x="8501046" y="5255656"/>
            <a:ext cx="130526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Identity</a:t>
            </a:r>
            <a:endParaRPr kumimoji="0" lang="sl-SI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9" name="PoljeZBesedilom 38">
            <a:extLst>
              <a:ext uri="{FF2B5EF4-FFF2-40B4-BE49-F238E27FC236}">
                <a16:creationId xmlns:a16="http://schemas.microsoft.com/office/drawing/2014/main" id="{728E79CD-1745-77E3-19E4-6972256954AA}"/>
              </a:ext>
            </a:extLst>
          </p:cNvPr>
          <p:cNvSpPr txBox="1"/>
          <p:nvPr/>
        </p:nvSpPr>
        <p:spPr>
          <a:xfrm>
            <a:off x="6865596" y="5604884"/>
            <a:ext cx="50537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</a:t>
            </a:r>
            <a:r>
              <a:rPr kumimoji="0" lang="sl-SI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</a:t>
            </a:r>
            <a:r>
              <a:rPr kumimoji="0" lang="sl-SI" sz="1800" b="0" i="0" u="none" strike="noStrike" kern="1200" cap="none" spc="0" normalizeH="0" baseline="-2500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main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peak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in test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solution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) ~ 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</a:t>
            </a:r>
            <a:r>
              <a:rPr kumimoji="0" lang="sl-SI" sz="1800" b="0" i="0" u="none" strike="noStrike" kern="1200" cap="none" spc="0" normalizeH="0" baseline="-2500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 </a:t>
            </a:r>
            <a:r>
              <a:rPr kumimoji="0" lang="sl-SI" sz="1800" b="0" i="0" u="none" strike="noStrike" kern="1200" cap="none" spc="0" normalizeH="0" baseline="3000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nat</a:t>
            </a:r>
            <a:r>
              <a:rPr kumimoji="0" lang="sl-SI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Lu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-PSMA I&amp;T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0" name="PoljeZBesedilom 39">
            <a:extLst>
              <a:ext uri="{FF2B5EF4-FFF2-40B4-BE49-F238E27FC236}">
                <a16:creationId xmlns:a16="http://schemas.microsoft.com/office/drawing/2014/main" id="{15BD44C5-0909-C189-C2C1-04E8A2A0BB00}"/>
              </a:ext>
            </a:extLst>
          </p:cNvPr>
          <p:cNvSpPr txBox="1"/>
          <p:nvPr/>
        </p:nvSpPr>
        <p:spPr>
          <a:xfrm>
            <a:off x="7889271" y="3124987"/>
            <a:ext cx="25247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0" i="0" u="none" strike="noStrike" kern="1200" cap="none" spc="0" normalizeH="0" baseline="3000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177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Lu-PSMA I&amp;T ≥ 95%</a:t>
            </a:r>
          </a:p>
        </p:txBody>
      </p:sp>
      <p:sp>
        <p:nvSpPr>
          <p:cNvPr id="41" name="Prostoročno: oblika 40">
            <a:extLst>
              <a:ext uri="{FF2B5EF4-FFF2-40B4-BE49-F238E27FC236}">
                <a16:creationId xmlns:a16="http://schemas.microsoft.com/office/drawing/2014/main" id="{5653F140-4A16-818D-560C-480FCA722193}"/>
              </a:ext>
            </a:extLst>
          </p:cNvPr>
          <p:cNvSpPr/>
          <p:nvPr/>
        </p:nvSpPr>
        <p:spPr>
          <a:xfrm>
            <a:off x="2029007" y="3608650"/>
            <a:ext cx="186690" cy="158400"/>
          </a:xfrm>
          <a:custGeom>
            <a:avLst/>
            <a:gdLst>
              <a:gd name="connsiteX0" fmla="*/ 30480 w 186690"/>
              <a:gd name="connsiteY0" fmla="*/ 26670 h 158400"/>
              <a:gd name="connsiteX1" fmla="*/ 22860 w 186690"/>
              <a:gd name="connsiteY1" fmla="*/ 45720 h 158400"/>
              <a:gd name="connsiteX2" fmla="*/ 11430 w 186690"/>
              <a:gd name="connsiteY2" fmla="*/ 83820 h 158400"/>
              <a:gd name="connsiteX3" fmla="*/ 7620 w 186690"/>
              <a:gd name="connsiteY3" fmla="*/ 118110 h 158400"/>
              <a:gd name="connsiteX4" fmla="*/ 0 w 186690"/>
              <a:gd name="connsiteY4" fmla="*/ 137160 h 158400"/>
              <a:gd name="connsiteX5" fmla="*/ 22860 w 186690"/>
              <a:gd name="connsiteY5" fmla="*/ 95250 h 158400"/>
              <a:gd name="connsiteX6" fmla="*/ 30480 w 186690"/>
              <a:gd name="connsiteY6" fmla="*/ 83820 h 158400"/>
              <a:gd name="connsiteX7" fmla="*/ 38100 w 186690"/>
              <a:gd name="connsiteY7" fmla="*/ 68580 h 158400"/>
              <a:gd name="connsiteX8" fmla="*/ 68580 w 186690"/>
              <a:gd name="connsiteY8" fmla="*/ 41910 h 158400"/>
              <a:gd name="connsiteX9" fmla="*/ 76200 w 186690"/>
              <a:gd name="connsiteY9" fmla="*/ 26670 h 158400"/>
              <a:gd name="connsiteX10" fmla="*/ 91440 w 186690"/>
              <a:gd name="connsiteY10" fmla="*/ 0 h 158400"/>
              <a:gd name="connsiteX11" fmla="*/ 83820 w 186690"/>
              <a:gd name="connsiteY11" fmla="*/ 95250 h 158400"/>
              <a:gd name="connsiteX12" fmla="*/ 72390 w 186690"/>
              <a:gd name="connsiteY12" fmla="*/ 125730 h 158400"/>
              <a:gd name="connsiteX13" fmla="*/ 114300 w 186690"/>
              <a:gd name="connsiteY13" fmla="*/ 87630 h 158400"/>
              <a:gd name="connsiteX14" fmla="*/ 118110 w 186690"/>
              <a:gd name="connsiteY14" fmla="*/ 156210 h 158400"/>
              <a:gd name="connsiteX15" fmla="*/ 140970 w 186690"/>
              <a:gd name="connsiteY15" fmla="*/ 140970 h 158400"/>
              <a:gd name="connsiteX16" fmla="*/ 156210 w 186690"/>
              <a:gd name="connsiteY16" fmla="*/ 118110 h 158400"/>
              <a:gd name="connsiteX17" fmla="*/ 175260 w 186690"/>
              <a:gd name="connsiteY17" fmla="*/ 87630 h 158400"/>
              <a:gd name="connsiteX18" fmla="*/ 186690 w 186690"/>
              <a:gd name="connsiteY18" fmla="*/ 129540 h 15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6690" h="158400">
                <a:moveTo>
                  <a:pt x="30480" y="26670"/>
                </a:moveTo>
                <a:cubicBezTo>
                  <a:pt x="27940" y="33020"/>
                  <a:pt x="24825" y="39169"/>
                  <a:pt x="22860" y="45720"/>
                </a:cubicBezTo>
                <a:cubicBezTo>
                  <a:pt x="7406" y="97233"/>
                  <a:pt x="32336" y="31556"/>
                  <a:pt x="11430" y="83820"/>
                </a:cubicBezTo>
                <a:cubicBezTo>
                  <a:pt x="10160" y="95250"/>
                  <a:pt x="10030" y="106865"/>
                  <a:pt x="7620" y="118110"/>
                </a:cubicBezTo>
                <a:cubicBezTo>
                  <a:pt x="6187" y="124797"/>
                  <a:pt x="0" y="143999"/>
                  <a:pt x="0" y="137160"/>
                </a:cubicBezTo>
                <a:cubicBezTo>
                  <a:pt x="0" y="110104"/>
                  <a:pt x="8537" y="111960"/>
                  <a:pt x="22860" y="95250"/>
                </a:cubicBezTo>
                <a:cubicBezTo>
                  <a:pt x="25840" y="91773"/>
                  <a:pt x="28208" y="87796"/>
                  <a:pt x="30480" y="83820"/>
                </a:cubicBezTo>
                <a:cubicBezTo>
                  <a:pt x="33298" y="78889"/>
                  <a:pt x="34404" y="72892"/>
                  <a:pt x="38100" y="68580"/>
                </a:cubicBezTo>
                <a:cubicBezTo>
                  <a:pt x="76678" y="23573"/>
                  <a:pt x="28949" y="94751"/>
                  <a:pt x="68580" y="41910"/>
                </a:cubicBezTo>
                <a:cubicBezTo>
                  <a:pt x="71988" y="37366"/>
                  <a:pt x="73480" y="31656"/>
                  <a:pt x="76200" y="26670"/>
                </a:cubicBezTo>
                <a:cubicBezTo>
                  <a:pt x="81103" y="17681"/>
                  <a:pt x="86360" y="8890"/>
                  <a:pt x="91440" y="0"/>
                </a:cubicBezTo>
                <a:cubicBezTo>
                  <a:pt x="91150" y="5506"/>
                  <a:pt x="90347" y="72405"/>
                  <a:pt x="83820" y="95250"/>
                </a:cubicBezTo>
                <a:cubicBezTo>
                  <a:pt x="80839" y="105683"/>
                  <a:pt x="63709" y="119219"/>
                  <a:pt x="72390" y="125730"/>
                </a:cubicBezTo>
                <a:cubicBezTo>
                  <a:pt x="81306" y="132417"/>
                  <a:pt x="110376" y="92535"/>
                  <a:pt x="114300" y="87630"/>
                </a:cubicBezTo>
                <a:cubicBezTo>
                  <a:pt x="115570" y="110490"/>
                  <a:pt x="107871" y="135732"/>
                  <a:pt x="118110" y="156210"/>
                </a:cubicBezTo>
                <a:cubicBezTo>
                  <a:pt x="122206" y="164401"/>
                  <a:pt x="134494" y="147446"/>
                  <a:pt x="140970" y="140970"/>
                </a:cubicBezTo>
                <a:cubicBezTo>
                  <a:pt x="147446" y="134494"/>
                  <a:pt x="151293" y="125836"/>
                  <a:pt x="156210" y="118110"/>
                </a:cubicBezTo>
                <a:cubicBezTo>
                  <a:pt x="188377" y="67562"/>
                  <a:pt x="152166" y="122271"/>
                  <a:pt x="175260" y="87630"/>
                </a:cubicBezTo>
                <a:cubicBezTo>
                  <a:pt x="179467" y="125490"/>
                  <a:pt x="170938" y="113788"/>
                  <a:pt x="186690" y="129540"/>
                </a:cubicBez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srgbClr val="E9713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3" name="Prostoročno: oblika 42">
            <a:extLst>
              <a:ext uri="{FF2B5EF4-FFF2-40B4-BE49-F238E27FC236}">
                <a16:creationId xmlns:a16="http://schemas.microsoft.com/office/drawing/2014/main" id="{ECE8E8A2-4FF1-CBD7-EB30-CD4D51F6BDDE}"/>
              </a:ext>
            </a:extLst>
          </p:cNvPr>
          <p:cNvSpPr/>
          <p:nvPr/>
        </p:nvSpPr>
        <p:spPr>
          <a:xfrm>
            <a:off x="4191000" y="3691609"/>
            <a:ext cx="236220" cy="70616"/>
          </a:xfrm>
          <a:custGeom>
            <a:avLst/>
            <a:gdLst>
              <a:gd name="connsiteX0" fmla="*/ 0 w 236220"/>
              <a:gd name="connsiteY0" fmla="*/ 61241 h 70616"/>
              <a:gd name="connsiteX1" fmla="*/ 15240 w 236220"/>
              <a:gd name="connsiteY1" fmla="*/ 42191 h 70616"/>
              <a:gd name="connsiteX2" fmla="*/ 19050 w 236220"/>
              <a:gd name="connsiteY2" fmla="*/ 23141 h 70616"/>
              <a:gd name="connsiteX3" fmla="*/ 26670 w 236220"/>
              <a:gd name="connsiteY3" fmla="*/ 4091 h 70616"/>
              <a:gd name="connsiteX4" fmla="*/ 30480 w 236220"/>
              <a:gd name="connsiteY4" fmla="*/ 15521 h 70616"/>
              <a:gd name="connsiteX5" fmla="*/ 34290 w 236220"/>
              <a:gd name="connsiteY5" fmla="*/ 53621 h 70616"/>
              <a:gd name="connsiteX6" fmla="*/ 60960 w 236220"/>
              <a:gd name="connsiteY6" fmla="*/ 46001 h 70616"/>
              <a:gd name="connsiteX7" fmla="*/ 72390 w 236220"/>
              <a:gd name="connsiteY7" fmla="*/ 65051 h 70616"/>
              <a:gd name="connsiteX8" fmla="*/ 121920 w 236220"/>
              <a:gd name="connsiteY8" fmla="*/ 61241 h 70616"/>
              <a:gd name="connsiteX9" fmla="*/ 156210 w 236220"/>
              <a:gd name="connsiteY9" fmla="*/ 30761 h 70616"/>
              <a:gd name="connsiteX10" fmla="*/ 182880 w 236220"/>
              <a:gd name="connsiteY10" fmla="*/ 281 h 70616"/>
              <a:gd name="connsiteX11" fmla="*/ 190500 w 236220"/>
              <a:gd name="connsiteY11" fmla="*/ 15521 h 70616"/>
              <a:gd name="connsiteX12" fmla="*/ 194310 w 236220"/>
              <a:gd name="connsiteY12" fmla="*/ 68861 h 70616"/>
              <a:gd name="connsiteX13" fmla="*/ 213360 w 236220"/>
              <a:gd name="connsiteY13" fmla="*/ 57431 h 70616"/>
              <a:gd name="connsiteX14" fmla="*/ 236220 w 236220"/>
              <a:gd name="connsiteY14" fmla="*/ 38381 h 70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6220" h="70616">
                <a:moveTo>
                  <a:pt x="0" y="61241"/>
                </a:moveTo>
                <a:cubicBezTo>
                  <a:pt x="5080" y="54891"/>
                  <a:pt x="11603" y="49464"/>
                  <a:pt x="15240" y="42191"/>
                </a:cubicBezTo>
                <a:cubicBezTo>
                  <a:pt x="18136" y="36399"/>
                  <a:pt x="17189" y="29344"/>
                  <a:pt x="19050" y="23141"/>
                </a:cubicBezTo>
                <a:cubicBezTo>
                  <a:pt x="21015" y="16590"/>
                  <a:pt x="24130" y="10441"/>
                  <a:pt x="26670" y="4091"/>
                </a:cubicBezTo>
                <a:cubicBezTo>
                  <a:pt x="27940" y="7901"/>
                  <a:pt x="29869" y="11552"/>
                  <a:pt x="30480" y="15521"/>
                </a:cubicBezTo>
                <a:cubicBezTo>
                  <a:pt x="32421" y="28136"/>
                  <a:pt x="25265" y="44596"/>
                  <a:pt x="34290" y="53621"/>
                </a:cubicBezTo>
                <a:cubicBezTo>
                  <a:pt x="40828" y="60159"/>
                  <a:pt x="52070" y="48541"/>
                  <a:pt x="60960" y="46001"/>
                </a:cubicBezTo>
                <a:cubicBezTo>
                  <a:pt x="64770" y="52351"/>
                  <a:pt x="66040" y="61241"/>
                  <a:pt x="72390" y="65051"/>
                </a:cubicBezTo>
                <a:cubicBezTo>
                  <a:pt x="90054" y="75649"/>
                  <a:pt x="105708" y="66645"/>
                  <a:pt x="121920" y="61241"/>
                </a:cubicBezTo>
                <a:cubicBezTo>
                  <a:pt x="133350" y="51081"/>
                  <a:pt x="145396" y="41575"/>
                  <a:pt x="156210" y="30761"/>
                </a:cubicBezTo>
                <a:cubicBezTo>
                  <a:pt x="165756" y="21215"/>
                  <a:pt x="170543" y="5764"/>
                  <a:pt x="182880" y="281"/>
                </a:cubicBezTo>
                <a:cubicBezTo>
                  <a:pt x="188070" y="-2026"/>
                  <a:pt x="187960" y="10441"/>
                  <a:pt x="190500" y="15521"/>
                </a:cubicBezTo>
                <a:cubicBezTo>
                  <a:pt x="191770" y="33301"/>
                  <a:pt x="185774" y="53212"/>
                  <a:pt x="194310" y="68861"/>
                </a:cubicBezTo>
                <a:cubicBezTo>
                  <a:pt x="197856" y="75362"/>
                  <a:pt x="207577" y="62057"/>
                  <a:pt x="213360" y="57431"/>
                </a:cubicBezTo>
                <a:cubicBezTo>
                  <a:pt x="238295" y="37483"/>
                  <a:pt x="222724" y="38381"/>
                  <a:pt x="236220" y="38381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4" name="Prostoročno: oblika 43">
            <a:extLst>
              <a:ext uri="{FF2B5EF4-FFF2-40B4-BE49-F238E27FC236}">
                <a16:creationId xmlns:a16="http://schemas.microsoft.com/office/drawing/2014/main" id="{B1630948-45E8-3256-3E35-DA84F528480A}"/>
              </a:ext>
            </a:extLst>
          </p:cNvPr>
          <p:cNvSpPr/>
          <p:nvPr/>
        </p:nvSpPr>
        <p:spPr>
          <a:xfrm>
            <a:off x="3437894" y="1746264"/>
            <a:ext cx="506218" cy="2016309"/>
          </a:xfrm>
          <a:custGeom>
            <a:avLst/>
            <a:gdLst>
              <a:gd name="connsiteX0" fmla="*/ 347722 w 506218"/>
              <a:gd name="connsiteY0" fmla="*/ 0 h 1921581"/>
              <a:gd name="connsiteX1" fmla="*/ 335530 w 506218"/>
              <a:gd name="connsiteY1" fmla="*/ 48768 h 1921581"/>
              <a:gd name="connsiteX2" fmla="*/ 268474 w 506218"/>
              <a:gd name="connsiteY2" fmla="*/ 231648 h 1921581"/>
              <a:gd name="connsiteX3" fmla="*/ 256282 w 506218"/>
              <a:gd name="connsiteY3" fmla="*/ 280416 h 1921581"/>
              <a:gd name="connsiteX4" fmla="*/ 250186 w 506218"/>
              <a:gd name="connsiteY4" fmla="*/ 310896 h 1921581"/>
              <a:gd name="connsiteX5" fmla="*/ 280666 w 506218"/>
              <a:gd name="connsiteY5" fmla="*/ 298704 h 1921581"/>
              <a:gd name="connsiteX6" fmla="*/ 378202 w 506218"/>
              <a:gd name="connsiteY6" fmla="*/ 128016 h 1921581"/>
              <a:gd name="connsiteX7" fmla="*/ 396490 w 506218"/>
              <a:gd name="connsiteY7" fmla="*/ 97536 h 1921581"/>
              <a:gd name="connsiteX8" fmla="*/ 414778 w 506218"/>
              <a:gd name="connsiteY8" fmla="*/ 42672 h 1921581"/>
              <a:gd name="connsiteX9" fmla="*/ 402586 w 506218"/>
              <a:gd name="connsiteY9" fmla="*/ 188976 h 1921581"/>
              <a:gd name="connsiteX10" fmla="*/ 366010 w 506218"/>
              <a:gd name="connsiteY10" fmla="*/ 310896 h 1921581"/>
              <a:gd name="connsiteX11" fmla="*/ 298954 w 506218"/>
              <a:gd name="connsiteY11" fmla="*/ 493776 h 1921581"/>
              <a:gd name="connsiteX12" fmla="*/ 237994 w 506218"/>
              <a:gd name="connsiteY12" fmla="*/ 633984 h 1921581"/>
              <a:gd name="connsiteX13" fmla="*/ 244090 w 506218"/>
              <a:gd name="connsiteY13" fmla="*/ 774192 h 1921581"/>
              <a:gd name="connsiteX14" fmla="*/ 396490 w 506218"/>
              <a:gd name="connsiteY14" fmla="*/ 518160 h 1921581"/>
              <a:gd name="connsiteX15" fmla="*/ 457450 w 506218"/>
              <a:gd name="connsiteY15" fmla="*/ 457200 h 1921581"/>
              <a:gd name="connsiteX16" fmla="*/ 487930 w 506218"/>
              <a:gd name="connsiteY16" fmla="*/ 432816 h 1921581"/>
              <a:gd name="connsiteX17" fmla="*/ 500122 w 506218"/>
              <a:gd name="connsiteY17" fmla="*/ 414528 h 1921581"/>
              <a:gd name="connsiteX18" fmla="*/ 481834 w 506218"/>
              <a:gd name="connsiteY18" fmla="*/ 451104 h 1921581"/>
              <a:gd name="connsiteX19" fmla="*/ 384298 w 506218"/>
              <a:gd name="connsiteY19" fmla="*/ 609600 h 1921581"/>
              <a:gd name="connsiteX20" fmla="*/ 298954 w 506218"/>
              <a:gd name="connsiteY20" fmla="*/ 774192 h 1921581"/>
              <a:gd name="connsiteX21" fmla="*/ 256282 w 506218"/>
              <a:gd name="connsiteY21" fmla="*/ 853440 h 1921581"/>
              <a:gd name="connsiteX22" fmla="*/ 219706 w 506218"/>
              <a:gd name="connsiteY22" fmla="*/ 926592 h 1921581"/>
              <a:gd name="connsiteX23" fmla="*/ 183130 w 506218"/>
              <a:gd name="connsiteY23" fmla="*/ 999744 h 1921581"/>
              <a:gd name="connsiteX24" fmla="*/ 146554 w 506218"/>
              <a:gd name="connsiteY24" fmla="*/ 1103376 h 1921581"/>
              <a:gd name="connsiteX25" fmla="*/ 152650 w 506218"/>
              <a:gd name="connsiteY25" fmla="*/ 1146048 h 1921581"/>
              <a:gd name="connsiteX26" fmla="*/ 207514 w 506218"/>
              <a:gd name="connsiteY26" fmla="*/ 1054608 h 1921581"/>
              <a:gd name="connsiteX27" fmla="*/ 353818 w 506218"/>
              <a:gd name="connsiteY27" fmla="*/ 847344 h 1921581"/>
              <a:gd name="connsiteX28" fmla="*/ 439162 w 506218"/>
              <a:gd name="connsiteY28" fmla="*/ 737616 h 1921581"/>
              <a:gd name="connsiteX29" fmla="*/ 402586 w 506218"/>
              <a:gd name="connsiteY29" fmla="*/ 835152 h 1921581"/>
              <a:gd name="connsiteX30" fmla="*/ 329434 w 506218"/>
              <a:gd name="connsiteY30" fmla="*/ 987552 h 1921581"/>
              <a:gd name="connsiteX31" fmla="*/ 274570 w 506218"/>
              <a:gd name="connsiteY31" fmla="*/ 1164336 h 1921581"/>
              <a:gd name="connsiteX32" fmla="*/ 231898 w 506218"/>
              <a:gd name="connsiteY32" fmla="*/ 1237488 h 1921581"/>
              <a:gd name="connsiteX33" fmla="*/ 201418 w 506218"/>
              <a:gd name="connsiteY33" fmla="*/ 1304544 h 1921581"/>
              <a:gd name="connsiteX34" fmla="*/ 195322 w 506218"/>
              <a:gd name="connsiteY34" fmla="*/ 1377696 h 1921581"/>
              <a:gd name="connsiteX35" fmla="*/ 189226 w 506218"/>
              <a:gd name="connsiteY35" fmla="*/ 1395984 h 1921581"/>
              <a:gd name="connsiteX36" fmla="*/ 103882 w 506218"/>
              <a:gd name="connsiteY36" fmla="*/ 1524000 h 1921581"/>
              <a:gd name="connsiteX37" fmla="*/ 36826 w 506218"/>
              <a:gd name="connsiteY37" fmla="*/ 1609344 h 1921581"/>
              <a:gd name="connsiteX38" fmla="*/ 85594 w 506218"/>
              <a:gd name="connsiteY38" fmla="*/ 1591056 h 1921581"/>
              <a:gd name="connsiteX39" fmla="*/ 164842 w 506218"/>
              <a:gd name="connsiteY39" fmla="*/ 1475232 h 1921581"/>
              <a:gd name="connsiteX40" fmla="*/ 402586 w 506218"/>
              <a:gd name="connsiteY40" fmla="*/ 1207008 h 1921581"/>
              <a:gd name="connsiteX41" fmla="*/ 433066 w 506218"/>
              <a:gd name="connsiteY41" fmla="*/ 1188720 h 1921581"/>
              <a:gd name="connsiteX42" fmla="*/ 256282 w 506218"/>
              <a:gd name="connsiteY42" fmla="*/ 1463040 h 1921581"/>
              <a:gd name="connsiteX43" fmla="*/ 183130 w 506218"/>
              <a:gd name="connsiteY43" fmla="*/ 1584960 h 1921581"/>
              <a:gd name="connsiteX44" fmla="*/ 109978 w 506218"/>
              <a:gd name="connsiteY44" fmla="*/ 1658112 h 1921581"/>
              <a:gd name="connsiteX45" fmla="*/ 73402 w 506218"/>
              <a:gd name="connsiteY45" fmla="*/ 1731264 h 1921581"/>
              <a:gd name="connsiteX46" fmla="*/ 6346 w 506218"/>
              <a:gd name="connsiteY46" fmla="*/ 1859280 h 1921581"/>
              <a:gd name="connsiteX47" fmla="*/ 73402 w 506218"/>
              <a:gd name="connsiteY47" fmla="*/ 1859280 h 1921581"/>
              <a:gd name="connsiteX48" fmla="*/ 280666 w 506218"/>
              <a:gd name="connsiteY48" fmla="*/ 1578864 h 1921581"/>
              <a:gd name="connsiteX49" fmla="*/ 359914 w 506218"/>
              <a:gd name="connsiteY49" fmla="*/ 1475232 h 1921581"/>
              <a:gd name="connsiteX50" fmla="*/ 463546 w 506218"/>
              <a:gd name="connsiteY50" fmla="*/ 1371600 h 1921581"/>
              <a:gd name="connsiteX51" fmla="*/ 457450 w 506218"/>
              <a:gd name="connsiteY51" fmla="*/ 1402080 h 1921581"/>
              <a:gd name="connsiteX52" fmla="*/ 329434 w 506218"/>
              <a:gd name="connsiteY52" fmla="*/ 1566672 h 1921581"/>
              <a:gd name="connsiteX53" fmla="*/ 286762 w 506218"/>
              <a:gd name="connsiteY53" fmla="*/ 1658112 h 1921581"/>
              <a:gd name="connsiteX54" fmla="*/ 213610 w 506218"/>
              <a:gd name="connsiteY54" fmla="*/ 1828800 h 1921581"/>
              <a:gd name="connsiteX55" fmla="*/ 213610 w 506218"/>
              <a:gd name="connsiteY55" fmla="*/ 1920240 h 1921581"/>
              <a:gd name="connsiteX56" fmla="*/ 268474 w 506218"/>
              <a:gd name="connsiteY56" fmla="*/ 1889760 h 1921581"/>
              <a:gd name="connsiteX57" fmla="*/ 426970 w 506218"/>
              <a:gd name="connsiteY57" fmla="*/ 1694688 h 1921581"/>
              <a:gd name="connsiteX58" fmla="*/ 469642 w 506218"/>
              <a:gd name="connsiteY58" fmla="*/ 1645920 h 1921581"/>
              <a:gd name="connsiteX59" fmla="*/ 457450 w 506218"/>
              <a:gd name="connsiteY59" fmla="*/ 1731264 h 1921581"/>
              <a:gd name="connsiteX60" fmla="*/ 396490 w 506218"/>
              <a:gd name="connsiteY60" fmla="*/ 1840992 h 1921581"/>
              <a:gd name="connsiteX61" fmla="*/ 390394 w 506218"/>
              <a:gd name="connsiteY61" fmla="*/ 1877568 h 1921581"/>
              <a:gd name="connsiteX62" fmla="*/ 396490 w 506218"/>
              <a:gd name="connsiteY62" fmla="*/ 1895856 h 1921581"/>
              <a:gd name="connsiteX63" fmla="*/ 420874 w 506218"/>
              <a:gd name="connsiteY63" fmla="*/ 1871472 h 1921581"/>
              <a:gd name="connsiteX64" fmla="*/ 457450 w 506218"/>
              <a:gd name="connsiteY64" fmla="*/ 1840992 h 1921581"/>
              <a:gd name="connsiteX65" fmla="*/ 475738 w 506218"/>
              <a:gd name="connsiteY65" fmla="*/ 1895856 h 1921581"/>
              <a:gd name="connsiteX66" fmla="*/ 500122 w 506218"/>
              <a:gd name="connsiteY66" fmla="*/ 1871472 h 1921581"/>
              <a:gd name="connsiteX67" fmla="*/ 506218 w 506218"/>
              <a:gd name="connsiteY67" fmla="*/ 1871472 h 1921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06218" h="1921581">
                <a:moveTo>
                  <a:pt x="347722" y="0"/>
                </a:moveTo>
                <a:cubicBezTo>
                  <a:pt x="343658" y="16256"/>
                  <a:pt x="341133" y="32976"/>
                  <a:pt x="335530" y="48768"/>
                </a:cubicBezTo>
                <a:cubicBezTo>
                  <a:pt x="281939" y="199796"/>
                  <a:pt x="292489" y="141592"/>
                  <a:pt x="268474" y="231648"/>
                </a:cubicBezTo>
                <a:cubicBezTo>
                  <a:pt x="264157" y="247839"/>
                  <a:pt x="260050" y="264089"/>
                  <a:pt x="256282" y="280416"/>
                </a:cubicBezTo>
                <a:cubicBezTo>
                  <a:pt x="253952" y="290512"/>
                  <a:pt x="241897" y="304679"/>
                  <a:pt x="250186" y="310896"/>
                </a:cubicBezTo>
                <a:cubicBezTo>
                  <a:pt x="258940" y="317462"/>
                  <a:pt x="270506" y="302768"/>
                  <a:pt x="280666" y="298704"/>
                </a:cubicBezTo>
                <a:cubicBezTo>
                  <a:pt x="347022" y="199169"/>
                  <a:pt x="295930" y="279903"/>
                  <a:pt x="378202" y="128016"/>
                </a:cubicBezTo>
                <a:cubicBezTo>
                  <a:pt x="383845" y="117598"/>
                  <a:pt x="392743" y="108776"/>
                  <a:pt x="396490" y="97536"/>
                </a:cubicBezTo>
                <a:lnTo>
                  <a:pt x="414778" y="42672"/>
                </a:lnTo>
                <a:cubicBezTo>
                  <a:pt x="410714" y="91440"/>
                  <a:pt x="411340" y="140828"/>
                  <a:pt x="402586" y="188976"/>
                </a:cubicBezTo>
                <a:cubicBezTo>
                  <a:pt x="394996" y="230721"/>
                  <a:pt x="378787" y="270436"/>
                  <a:pt x="366010" y="310896"/>
                </a:cubicBezTo>
                <a:cubicBezTo>
                  <a:pt x="343334" y="382703"/>
                  <a:pt x="329015" y="428187"/>
                  <a:pt x="298954" y="493776"/>
                </a:cubicBezTo>
                <a:cubicBezTo>
                  <a:pt x="236633" y="629748"/>
                  <a:pt x="284875" y="505061"/>
                  <a:pt x="237994" y="633984"/>
                </a:cubicBezTo>
                <a:cubicBezTo>
                  <a:pt x="240026" y="680720"/>
                  <a:pt x="198850" y="786097"/>
                  <a:pt x="244090" y="774192"/>
                </a:cubicBezTo>
                <a:cubicBezTo>
                  <a:pt x="307618" y="757474"/>
                  <a:pt x="353382" y="579019"/>
                  <a:pt x="396490" y="518160"/>
                </a:cubicBezTo>
                <a:cubicBezTo>
                  <a:pt x="413100" y="494710"/>
                  <a:pt x="435010" y="475152"/>
                  <a:pt x="457450" y="457200"/>
                </a:cubicBezTo>
                <a:cubicBezTo>
                  <a:pt x="467610" y="449072"/>
                  <a:pt x="478730" y="442016"/>
                  <a:pt x="487930" y="432816"/>
                </a:cubicBezTo>
                <a:cubicBezTo>
                  <a:pt x="493111" y="427635"/>
                  <a:pt x="502439" y="407577"/>
                  <a:pt x="500122" y="414528"/>
                </a:cubicBezTo>
                <a:cubicBezTo>
                  <a:pt x="495811" y="427460"/>
                  <a:pt x="488793" y="439383"/>
                  <a:pt x="481834" y="451104"/>
                </a:cubicBezTo>
                <a:cubicBezTo>
                  <a:pt x="450163" y="504444"/>
                  <a:pt x="412853" y="554529"/>
                  <a:pt x="384298" y="609600"/>
                </a:cubicBezTo>
                <a:cubicBezTo>
                  <a:pt x="355850" y="664464"/>
                  <a:pt x="327681" y="719474"/>
                  <a:pt x="298954" y="774192"/>
                </a:cubicBezTo>
                <a:cubicBezTo>
                  <a:pt x="285008" y="800756"/>
                  <a:pt x="270124" y="826822"/>
                  <a:pt x="256282" y="853440"/>
                </a:cubicBezTo>
                <a:cubicBezTo>
                  <a:pt x="243705" y="877627"/>
                  <a:pt x="231898" y="902208"/>
                  <a:pt x="219706" y="926592"/>
                </a:cubicBezTo>
                <a:cubicBezTo>
                  <a:pt x="207514" y="950976"/>
                  <a:pt x="192203" y="974036"/>
                  <a:pt x="183130" y="999744"/>
                </a:cubicBezTo>
                <a:lnTo>
                  <a:pt x="146554" y="1103376"/>
                </a:lnTo>
                <a:cubicBezTo>
                  <a:pt x="148586" y="1117600"/>
                  <a:pt x="141430" y="1155024"/>
                  <a:pt x="152650" y="1146048"/>
                </a:cubicBezTo>
                <a:cubicBezTo>
                  <a:pt x="180406" y="1123843"/>
                  <a:pt x="187578" y="1084037"/>
                  <a:pt x="207514" y="1054608"/>
                </a:cubicBezTo>
                <a:cubicBezTo>
                  <a:pt x="389980" y="785254"/>
                  <a:pt x="168411" y="1138697"/>
                  <a:pt x="353818" y="847344"/>
                </a:cubicBezTo>
                <a:cubicBezTo>
                  <a:pt x="420754" y="742158"/>
                  <a:pt x="376210" y="775387"/>
                  <a:pt x="439162" y="737616"/>
                </a:cubicBezTo>
                <a:cubicBezTo>
                  <a:pt x="426970" y="770128"/>
                  <a:pt x="416544" y="803358"/>
                  <a:pt x="402586" y="835152"/>
                </a:cubicBezTo>
                <a:cubicBezTo>
                  <a:pt x="379934" y="886748"/>
                  <a:pt x="349858" y="935034"/>
                  <a:pt x="329434" y="987552"/>
                </a:cubicBezTo>
                <a:cubicBezTo>
                  <a:pt x="307071" y="1045057"/>
                  <a:pt x="297001" y="1106857"/>
                  <a:pt x="274570" y="1164336"/>
                </a:cubicBezTo>
                <a:cubicBezTo>
                  <a:pt x="264307" y="1190634"/>
                  <a:pt x="244956" y="1212460"/>
                  <a:pt x="231898" y="1237488"/>
                </a:cubicBezTo>
                <a:cubicBezTo>
                  <a:pt x="220541" y="1259256"/>
                  <a:pt x="211578" y="1282192"/>
                  <a:pt x="201418" y="1304544"/>
                </a:cubicBezTo>
                <a:cubicBezTo>
                  <a:pt x="199386" y="1328928"/>
                  <a:pt x="198556" y="1353442"/>
                  <a:pt x="195322" y="1377696"/>
                </a:cubicBezTo>
                <a:cubicBezTo>
                  <a:pt x="194473" y="1384065"/>
                  <a:pt x="191919" y="1390150"/>
                  <a:pt x="189226" y="1395984"/>
                </a:cubicBezTo>
                <a:cubicBezTo>
                  <a:pt x="147246" y="1486940"/>
                  <a:pt x="171332" y="1434066"/>
                  <a:pt x="103882" y="1524000"/>
                </a:cubicBezTo>
                <a:cubicBezTo>
                  <a:pt x="37063" y="1613092"/>
                  <a:pt x="97408" y="1548762"/>
                  <a:pt x="36826" y="1609344"/>
                </a:cubicBezTo>
                <a:cubicBezTo>
                  <a:pt x="47339" y="1640882"/>
                  <a:pt x="42439" y="1645000"/>
                  <a:pt x="85594" y="1591056"/>
                </a:cubicBezTo>
                <a:cubicBezTo>
                  <a:pt x="114817" y="1554527"/>
                  <a:pt x="136029" y="1512086"/>
                  <a:pt x="164842" y="1475232"/>
                </a:cubicBezTo>
                <a:cubicBezTo>
                  <a:pt x="228993" y="1393179"/>
                  <a:pt x="311086" y="1278901"/>
                  <a:pt x="402586" y="1207008"/>
                </a:cubicBezTo>
                <a:cubicBezTo>
                  <a:pt x="411903" y="1199688"/>
                  <a:pt x="422906" y="1194816"/>
                  <a:pt x="433066" y="1188720"/>
                </a:cubicBezTo>
                <a:cubicBezTo>
                  <a:pt x="350188" y="1387626"/>
                  <a:pt x="482492" y="1086024"/>
                  <a:pt x="256282" y="1463040"/>
                </a:cubicBezTo>
                <a:cubicBezTo>
                  <a:pt x="231898" y="1503680"/>
                  <a:pt x="211566" y="1547045"/>
                  <a:pt x="183130" y="1584960"/>
                </a:cubicBezTo>
                <a:cubicBezTo>
                  <a:pt x="162439" y="1612547"/>
                  <a:pt x="130669" y="1630525"/>
                  <a:pt x="109978" y="1658112"/>
                </a:cubicBezTo>
                <a:cubicBezTo>
                  <a:pt x="93621" y="1679922"/>
                  <a:pt x="86457" y="1707331"/>
                  <a:pt x="73402" y="1731264"/>
                </a:cubicBezTo>
                <a:cubicBezTo>
                  <a:pt x="1826" y="1862486"/>
                  <a:pt x="69807" y="1719666"/>
                  <a:pt x="6346" y="1859280"/>
                </a:cubicBezTo>
                <a:cubicBezTo>
                  <a:pt x="711" y="1893091"/>
                  <a:pt x="-21707" y="1966795"/>
                  <a:pt x="73402" y="1859280"/>
                </a:cubicBezTo>
                <a:cubicBezTo>
                  <a:pt x="150415" y="1772222"/>
                  <a:pt x="211163" y="1672028"/>
                  <a:pt x="280666" y="1578864"/>
                </a:cubicBezTo>
                <a:cubicBezTo>
                  <a:pt x="306669" y="1544008"/>
                  <a:pt x="329164" y="1505982"/>
                  <a:pt x="359914" y="1475232"/>
                </a:cubicBezTo>
                <a:lnTo>
                  <a:pt x="463546" y="1371600"/>
                </a:lnTo>
                <a:cubicBezTo>
                  <a:pt x="461514" y="1381760"/>
                  <a:pt x="463320" y="1393542"/>
                  <a:pt x="457450" y="1402080"/>
                </a:cubicBezTo>
                <a:cubicBezTo>
                  <a:pt x="418073" y="1459355"/>
                  <a:pt x="358827" y="1503688"/>
                  <a:pt x="329434" y="1566672"/>
                </a:cubicBezTo>
                <a:cubicBezTo>
                  <a:pt x="315210" y="1597152"/>
                  <a:pt x="299770" y="1627093"/>
                  <a:pt x="286762" y="1658112"/>
                </a:cubicBezTo>
                <a:cubicBezTo>
                  <a:pt x="206771" y="1848859"/>
                  <a:pt x="292285" y="1671450"/>
                  <a:pt x="213610" y="1828800"/>
                </a:cubicBezTo>
                <a:cubicBezTo>
                  <a:pt x="211223" y="1843119"/>
                  <a:pt x="196123" y="1913245"/>
                  <a:pt x="213610" y="1920240"/>
                </a:cubicBezTo>
                <a:cubicBezTo>
                  <a:pt x="233034" y="1928010"/>
                  <a:pt x="250186" y="1899920"/>
                  <a:pt x="268474" y="1889760"/>
                </a:cubicBezTo>
                <a:lnTo>
                  <a:pt x="426970" y="1694688"/>
                </a:lnTo>
                <a:cubicBezTo>
                  <a:pt x="440716" y="1678026"/>
                  <a:pt x="469642" y="1645920"/>
                  <a:pt x="469642" y="1645920"/>
                </a:cubicBezTo>
                <a:cubicBezTo>
                  <a:pt x="479756" y="1686376"/>
                  <a:pt x="481000" y="1673697"/>
                  <a:pt x="457450" y="1731264"/>
                </a:cubicBezTo>
                <a:cubicBezTo>
                  <a:pt x="434617" y="1787078"/>
                  <a:pt x="425088" y="1798096"/>
                  <a:pt x="396490" y="1840992"/>
                </a:cubicBezTo>
                <a:cubicBezTo>
                  <a:pt x="394458" y="1853184"/>
                  <a:pt x="390394" y="1865208"/>
                  <a:pt x="390394" y="1877568"/>
                </a:cubicBezTo>
                <a:cubicBezTo>
                  <a:pt x="390394" y="1883994"/>
                  <a:pt x="390189" y="1897116"/>
                  <a:pt x="396490" y="1895856"/>
                </a:cubicBezTo>
                <a:cubicBezTo>
                  <a:pt x="407762" y="1893602"/>
                  <a:pt x="412330" y="1879162"/>
                  <a:pt x="420874" y="1871472"/>
                </a:cubicBezTo>
                <a:cubicBezTo>
                  <a:pt x="432670" y="1860855"/>
                  <a:pt x="445258" y="1851152"/>
                  <a:pt x="457450" y="1840992"/>
                </a:cubicBezTo>
                <a:cubicBezTo>
                  <a:pt x="488358" y="1779176"/>
                  <a:pt x="448924" y="1847590"/>
                  <a:pt x="475738" y="1895856"/>
                </a:cubicBezTo>
                <a:cubicBezTo>
                  <a:pt x="481320" y="1905904"/>
                  <a:pt x="491146" y="1878653"/>
                  <a:pt x="500122" y="1871472"/>
                </a:cubicBezTo>
                <a:cubicBezTo>
                  <a:pt x="501709" y="1870203"/>
                  <a:pt x="504186" y="1871472"/>
                  <a:pt x="506218" y="1871472"/>
                </a:cubicBez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46" name="Raven puščični povezovalnik 45">
            <a:extLst>
              <a:ext uri="{FF2B5EF4-FFF2-40B4-BE49-F238E27FC236}">
                <a16:creationId xmlns:a16="http://schemas.microsoft.com/office/drawing/2014/main" id="{AD5BC67B-9303-E316-8C93-86689394CBAF}"/>
              </a:ext>
            </a:extLst>
          </p:cNvPr>
          <p:cNvCxnSpPr/>
          <p:nvPr/>
        </p:nvCxnSpPr>
        <p:spPr>
          <a:xfrm flipH="1">
            <a:off x="4337435" y="3086459"/>
            <a:ext cx="266511" cy="46421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PoljeZBesedilom 48">
            <a:extLst>
              <a:ext uri="{FF2B5EF4-FFF2-40B4-BE49-F238E27FC236}">
                <a16:creationId xmlns:a16="http://schemas.microsoft.com/office/drawing/2014/main" id="{FA11A650-CC8F-5AB7-0450-22651606F8B5}"/>
              </a:ext>
            </a:extLst>
          </p:cNvPr>
          <p:cNvSpPr txBox="1"/>
          <p:nvPr/>
        </p:nvSpPr>
        <p:spPr>
          <a:xfrm>
            <a:off x="646265" y="3273671"/>
            <a:ext cx="13584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disregard</a:t>
            </a:r>
            <a:endParaRPr kumimoji="0" lang="sl-SI" sz="16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0" name="PoljeZBesedilom 49">
            <a:extLst>
              <a:ext uri="{FF2B5EF4-FFF2-40B4-BE49-F238E27FC236}">
                <a16:creationId xmlns:a16="http://schemas.microsoft.com/office/drawing/2014/main" id="{AFF20AF1-4271-2364-58AB-699EBFB919BC}"/>
              </a:ext>
            </a:extLst>
          </p:cNvPr>
          <p:cNvSpPr txBox="1"/>
          <p:nvPr/>
        </p:nvSpPr>
        <p:spPr>
          <a:xfrm>
            <a:off x="7647606" y="2754418"/>
            <a:ext cx="3690954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Radiochemical</a:t>
            </a:r>
            <a:r>
              <a:rPr kumimoji="0" lang="sl-SI" sz="1800" b="1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purity</a:t>
            </a:r>
            <a:r>
              <a:rPr kumimoji="0" lang="sl-SI" sz="1800" b="1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(HPLC)</a:t>
            </a:r>
            <a:endParaRPr kumimoji="0" lang="sl-SI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92693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otnik 3">
            <a:extLst>
              <a:ext uri="{FF2B5EF4-FFF2-40B4-BE49-F238E27FC236}">
                <a16:creationId xmlns:a16="http://schemas.microsoft.com/office/drawing/2014/main" id="{408FF78E-BAEC-247A-03D3-A29ECD19A03E}"/>
              </a:ext>
            </a:extLst>
          </p:cNvPr>
          <p:cNvSpPr/>
          <p:nvPr/>
        </p:nvSpPr>
        <p:spPr>
          <a:xfrm>
            <a:off x="927033" y="4822437"/>
            <a:ext cx="4031226" cy="8160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5" name="Raven povezovalnik 4">
            <a:extLst>
              <a:ext uri="{FF2B5EF4-FFF2-40B4-BE49-F238E27FC236}">
                <a16:creationId xmlns:a16="http://schemas.microsoft.com/office/drawing/2014/main" id="{1A955E05-E051-4B1A-FB58-92D05162B360}"/>
              </a:ext>
            </a:extLst>
          </p:cNvPr>
          <p:cNvCxnSpPr>
            <a:cxnSpLocks/>
          </p:cNvCxnSpPr>
          <p:nvPr/>
        </p:nvCxnSpPr>
        <p:spPr>
          <a:xfrm>
            <a:off x="1452880" y="4822437"/>
            <a:ext cx="0" cy="816077"/>
          </a:xfrm>
          <a:prstGeom prst="line">
            <a:avLst/>
          </a:prstGeom>
          <a:ln w="19050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Raven povezovalnik 5">
            <a:extLst>
              <a:ext uri="{FF2B5EF4-FFF2-40B4-BE49-F238E27FC236}">
                <a16:creationId xmlns:a16="http://schemas.microsoft.com/office/drawing/2014/main" id="{0F86155A-25FA-D1D8-38D2-3C709C7FA67E}"/>
              </a:ext>
            </a:extLst>
          </p:cNvPr>
          <p:cNvCxnSpPr>
            <a:cxnSpLocks/>
          </p:cNvCxnSpPr>
          <p:nvPr/>
        </p:nvCxnSpPr>
        <p:spPr>
          <a:xfrm>
            <a:off x="4741771" y="4837227"/>
            <a:ext cx="0" cy="816077"/>
          </a:xfrm>
          <a:prstGeom prst="line">
            <a:avLst/>
          </a:prstGeom>
          <a:ln w="19050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" name="Elipsa 6">
            <a:extLst>
              <a:ext uri="{FF2B5EF4-FFF2-40B4-BE49-F238E27FC236}">
                <a16:creationId xmlns:a16="http://schemas.microsoft.com/office/drawing/2014/main" id="{954DD700-9687-70B5-5144-FD0F5D5B671B}"/>
              </a:ext>
            </a:extLst>
          </p:cNvPr>
          <p:cNvSpPr/>
          <p:nvPr/>
        </p:nvSpPr>
        <p:spPr>
          <a:xfrm>
            <a:off x="1641439" y="5123975"/>
            <a:ext cx="157316" cy="26128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8" name="Elipsa 7">
            <a:extLst>
              <a:ext uri="{FF2B5EF4-FFF2-40B4-BE49-F238E27FC236}">
                <a16:creationId xmlns:a16="http://schemas.microsoft.com/office/drawing/2014/main" id="{09A953DB-4552-5E6B-6D9A-FA306B2C887C}"/>
              </a:ext>
            </a:extLst>
          </p:cNvPr>
          <p:cNvSpPr/>
          <p:nvPr/>
        </p:nvSpPr>
        <p:spPr>
          <a:xfrm>
            <a:off x="4156750" y="5132971"/>
            <a:ext cx="73745" cy="26128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Prostoročno: oblika 8">
            <a:extLst>
              <a:ext uri="{FF2B5EF4-FFF2-40B4-BE49-F238E27FC236}">
                <a16:creationId xmlns:a16="http://schemas.microsoft.com/office/drawing/2014/main" id="{E43C1CD7-B8A6-A806-F823-4292BFB95CBC}"/>
              </a:ext>
            </a:extLst>
          </p:cNvPr>
          <p:cNvSpPr/>
          <p:nvPr/>
        </p:nvSpPr>
        <p:spPr>
          <a:xfrm>
            <a:off x="902274" y="2497066"/>
            <a:ext cx="4055985" cy="2212258"/>
          </a:xfrm>
          <a:custGeom>
            <a:avLst/>
            <a:gdLst>
              <a:gd name="connsiteX0" fmla="*/ 0 w 4011561"/>
              <a:gd name="connsiteY0" fmla="*/ 2212258 h 2212258"/>
              <a:gd name="connsiteX1" fmla="*/ 98322 w 4011561"/>
              <a:gd name="connsiteY1" fmla="*/ 2192593 h 2212258"/>
              <a:gd name="connsiteX2" fmla="*/ 245806 w 4011561"/>
              <a:gd name="connsiteY2" fmla="*/ 2182761 h 2212258"/>
              <a:gd name="connsiteX3" fmla="*/ 324464 w 4011561"/>
              <a:gd name="connsiteY3" fmla="*/ 2143432 h 2212258"/>
              <a:gd name="connsiteX4" fmla="*/ 383458 w 4011561"/>
              <a:gd name="connsiteY4" fmla="*/ 2133600 h 2212258"/>
              <a:gd name="connsiteX5" fmla="*/ 491612 w 4011561"/>
              <a:gd name="connsiteY5" fmla="*/ 2084439 h 2212258"/>
              <a:gd name="connsiteX6" fmla="*/ 511277 w 4011561"/>
              <a:gd name="connsiteY6" fmla="*/ 2054942 h 2212258"/>
              <a:gd name="connsiteX7" fmla="*/ 550606 w 4011561"/>
              <a:gd name="connsiteY7" fmla="*/ 2015613 h 2212258"/>
              <a:gd name="connsiteX8" fmla="*/ 629264 w 4011561"/>
              <a:gd name="connsiteY8" fmla="*/ 1917290 h 2212258"/>
              <a:gd name="connsiteX9" fmla="*/ 658761 w 4011561"/>
              <a:gd name="connsiteY9" fmla="*/ 1818968 h 2212258"/>
              <a:gd name="connsiteX10" fmla="*/ 688258 w 4011561"/>
              <a:gd name="connsiteY10" fmla="*/ 1799303 h 2212258"/>
              <a:gd name="connsiteX11" fmla="*/ 698090 w 4011561"/>
              <a:gd name="connsiteY11" fmla="*/ 1750142 h 2212258"/>
              <a:gd name="connsiteX12" fmla="*/ 727587 w 4011561"/>
              <a:gd name="connsiteY12" fmla="*/ 1661651 h 2212258"/>
              <a:gd name="connsiteX13" fmla="*/ 747251 w 4011561"/>
              <a:gd name="connsiteY13" fmla="*/ 1543664 h 2212258"/>
              <a:gd name="connsiteX14" fmla="*/ 757083 w 4011561"/>
              <a:gd name="connsiteY14" fmla="*/ 1504335 h 2212258"/>
              <a:gd name="connsiteX15" fmla="*/ 786580 w 4011561"/>
              <a:gd name="connsiteY15" fmla="*/ 1435509 h 2212258"/>
              <a:gd name="connsiteX16" fmla="*/ 796412 w 4011561"/>
              <a:gd name="connsiteY16" fmla="*/ 1297858 h 2212258"/>
              <a:gd name="connsiteX17" fmla="*/ 816077 w 4011561"/>
              <a:gd name="connsiteY17" fmla="*/ 1160206 h 2212258"/>
              <a:gd name="connsiteX18" fmla="*/ 825909 w 4011561"/>
              <a:gd name="connsiteY18" fmla="*/ 196645 h 2212258"/>
              <a:gd name="connsiteX19" fmla="*/ 865238 w 4011561"/>
              <a:gd name="connsiteY19" fmla="*/ 147484 h 2212258"/>
              <a:gd name="connsiteX20" fmla="*/ 914400 w 4011561"/>
              <a:gd name="connsiteY20" fmla="*/ 19664 h 2212258"/>
              <a:gd name="connsiteX21" fmla="*/ 963561 w 4011561"/>
              <a:gd name="connsiteY21" fmla="*/ 0 h 2212258"/>
              <a:gd name="connsiteX22" fmla="*/ 1002890 w 4011561"/>
              <a:gd name="connsiteY22" fmla="*/ 9832 h 2212258"/>
              <a:gd name="connsiteX23" fmla="*/ 1012722 w 4011561"/>
              <a:gd name="connsiteY23" fmla="*/ 58993 h 2212258"/>
              <a:gd name="connsiteX24" fmla="*/ 1022554 w 4011561"/>
              <a:gd name="connsiteY24" fmla="*/ 98322 h 2212258"/>
              <a:gd name="connsiteX25" fmla="*/ 1042219 w 4011561"/>
              <a:gd name="connsiteY25" fmla="*/ 147484 h 2212258"/>
              <a:gd name="connsiteX26" fmla="*/ 1061883 w 4011561"/>
              <a:gd name="connsiteY26" fmla="*/ 235974 h 2212258"/>
              <a:gd name="connsiteX27" fmla="*/ 1071716 w 4011561"/>
              <a:gd name="connsiteY27" fmla="*/ 285135 h 2212258"/>
              <a:gd name="connsiteX28" fmla="*/ 1091380 w 4011561"/>
              <a:gd name="connsiteY28" fmla="*/ 324464 h 2212258"/>
              <a:gd name="connsiteX29" fmla="*/ 1130709 w 4011561"/>
              <a:gd name="connsiteY29" fmla="*/ 530942 h 2212258"/>
              <a:gd name="connsiteX30" fmla="*/ 1179871 w 4011561"/>
              <a:gd name="connsiteY30" fmla="*/ 973393 h 2212258"/>
              <a:gd name="connsiteX31" fmla="*/ 1199535 w 4011561"/>
              <a:gd name="connsiteY31" fmla="*/ 1081548 h 2212258"/>
              <a:gd name="connsiteX32" fmla="*/ 1238864 w 4011561"/>
              <a:gd name="connsiteY32" fmla="*/ 1150374 h 2212258"/>
              <a:gd name="connsiteX33" fmla="*/ 1268361 w 4011561"/>
              <a:gd name="connsiteY33" fmla="*/ 1337187 h 2212258"/>
              <a:gd name="connsiteX34" fmla="*/ 1288025 w 4011561"/>
              <a:gd name="connsiteY34" fmla="*/ 1435509 h 2212258"/>
              <a:gd name="connsiteX35" fmla="*/ 1307690 w 4011561"/>
              <a:gd name="connsiteY35" fmla="*/ 1474839 h 2212258"/>
              <a:gd name="connsiteX36" fmla="*/ 1327354 w 4011561"/>
              <a:gd name="connsiteY36" fmla="*/ 1524000 h 2212258"/>
              <a:gd name="connsiteX37" fmla="*/ 1347019 w 4011561"/>
              <a:gd name="connsiteY37" fmla="*/ 1612490 h 2212258"/>
              <a:gd name="connsiteX38" fmla="*/ 1386348 w 4011561"/>
              <a:gd name="connsiteY38" fmla="*/ 1651819 h 2212258"/>
              <a:gd name="connsiteX39" fmla="*/ 1406012 w 4011561"/>
              <a:gd name="connsiteY39" fmla="*/ 1691148 h 2212258"/>
              <a:gd name="connsiteX40" fmla="*/ 1465006 w 4011561"/>
              <a:gd name="connsiteY40" fmla="*/ 1828800 h 2212258"/>
              <a:gd name="connsiteX41" fmla="*/ 1553496 w 4011561"/>
              <a:gd name="connsiteY41" fmla="*/ 1946787 h 2212258"/>
              <a:gd name="connsiteX42" fmla="*/ 1602658 w 4011561"/>
              <a:gd name="connsiteY42" fmla="*/ 1956619 h 2212258"/>
              <a:gd name="connsiteX43" fmla="*/ 1641987 w 4011561"/>
              <a:gd name="connsiteY43" fmla="*/ 1966451 h 2212258"/>
              <a:gd name="connsiteX44" fmla="*/ 1671483 w 4011561"/>
              <a:gd name="connsiteY44" fmla="*/ 1986116 h 2212258"/>
              <a:gd name="connsiteX45" fmla="*/ 1710812 w 4011561"/>
              <a:gd name="connsiteY45" fmla="*/ 2015613 h 2212258"/>
              <a:gd name="connsiteX46" fmla="*/ 1789471 w 4011561"/>
              <a:gd name="connsiteY46" fmla="*/ 2025445 h 2212258"/>
              <a:gd name="connsiteX47" fmla="*/ 1838632 w 4011561"/>
              <a:gd name="connsiteY47" fmla="*/ 2035277 h 2212258"/>
              <a:gd name="connsiteX48" fmla="*/ 1868129 w 4011561"/>
              <a:gd name="connsiteY48" fmla="*/ 2045109 h 2212258"/>
              <a:gd name="connsiteX49" fmla="*/ 1936954 w 4011561"/>
              <a:gd name="connsiteY49" fmla="*/ 2064774 h 2212258"/>
              <a:gd name="connsiteX50" fmla="*/ 1995948 w 4011561"/>
              <a:gd name="connsiteY50" fmla="*/ 2074606 h 2212258"/>
              <a:gd name="connsiteX51" fmla="*/ 2123767 w 4011561"/>
              <a:gd name="connsiteY51" fmla="*/ 2104103 h 2212258"/>
              <a:gd name="connsiteX52" fmla="*/ 2998838 w 4011561"/>
              <a:gd name="connsiteY52" fmla="*/ 2084439 h 2212258"/>
              <a:gd name="connsiteX53" fmla="*/ 3057832 w 4011561"/>
              <a:gd name="connsiteY53" fmla="*/ 2025445 h 2212258"/>
              <a:gd name="connsiteX54" fmla="*/ 3106993 w 4011561"/>
              <a:gd name="connsiteY54" fmla="*/ 1976284 h 2212258"/>
              <a:gd name="connsiteX55" fmla="*/ 3185651 w 4011561"/>
              <a:gd name="connsiteY55" fmla="*/ 1927122 h 2212258"/>
              <a:gd name="connsiteX56" fmla="*/ 3264309 w 4011561"/>
              <a:gd name="connsiteY56" fmla="*/ 1887793 h 2212258"/>
              <a:gd name="connsiteX57" fmla="*/ 3352800 w 4011561"/>
              <a:gd name="connsiteY57" fmla="*/ 1966451 h 2212258"/>
              <a:gd name="connsiteX58" fmla="*/ 3441290 w 4011561"/>
              <a:gd name="connsiteY58" fmla="*/ 2064774 h 2212258"/>
              <a:gd name="connsiteX59" fmla="*/ 3539612 w 4011561"/>
              <a:gd name="connsiteY59" fmla="*/ 2094271 h 2212258"/>
              <a:gd name="connsiteX60" fmla="*/ 3569109 w 4011561"/>
              <a:gd name="connsiteY60" fmla="*/ 2113935 h 2212258"/>
              <a:gd name="connsiteX61" fmla="*/ 3598606 w 4011561"/>
              <a:gd name="connsiteY61" fmla="*/ 2123768 h 2212258"/>
              <a:gd name="connsiteX62" fmla="*/ 3834580 w 4011561"/>
              <a:gd name="connsiteY62" fmla="*/ 2133600 h 2212258"/>
              <a:gd name="connsiteX63" fmla="*/ 4011561 w 4011561"/>
              <a:gd name="connsiteY63" fmla="*/ 2153264 h 2212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011561" h="2212258">
                <a:moveTo>
                  <a:pt x="0" y="2212258"/>
                </a:moveTo>
                <a:cubicBezTo>
                  <a:pt x="32774" y="2205703"/>
                  <a:pt x="65137" y="2196575"/>
                  <a:pt x="98322" y="2192593"/>
                </a:cubicBezTo>
                <a:cubicBezTo>
                  <a:pt x="147241" y="2186723"/>
                  <a:pt x="197660" y="2193227"/>
                  <a:pt x="245806" y="2182761"/>
                </a:cubicBezTo>
                <a:cubicBezTo>
                  <a:pt x="274451" y="2176534"/>
                  <a:pt x="296858" y="2153291"/>
                  <a:pt x="324464" y="2143432"/>
                </a:cubicBezTo>
                <a:cubicBezTo>
                  <a:pt x="343238" y="2136727"/>
                  <a:pt x="363793" y="2136877"/>
                  <a:pt x="383458" y="2133600"/>
                </a:cubicBezTo>
                <a:cubicBezTo>
                  <a:pt x="410150" y="2122923"/>
                  <a:pt x="470250" y="2100461"/>
                  <a:pt x="491612" y="2084439"/>
                </a:cubicBezTo>
                <a:cubicBezTo>
                  <a:pt x="501066" y="2077349"/>
                  <a:pt x="503587" y="2063914"/>
                  <a:pt x="511277" y="2054942"/>
                </a:cubicBezTo>
                <a:cubicBezTo>
                  <a:pt x="523343" y="2040866"/>
                  <a:pt x="538540" y="2029690"/>
                  <a:pt x="550606" y="2015613"/>
                </a:cubicBezTo>
                <a:cubicBezTo>
                  <a:pt x="577921" y="1983746"/>
                  <a:pt x="629264" y="1917290"/>
                  <a:pt x="629264" y="1917290"/>
                </a:cubicBezTo>
                <a:cubicBezTo>
                  <a:pt x="635027" y="1882710"/>
                  <a:pt x="634943" y="1847549"/>
                  <a:pt x="658761" y="1818968"/>
                </a:cubicBezTo>
                <a:cubicBezTo>
                  <a:pt x="666326" y="1809890"/>
                  <a:pt x="678426" y="1805858"/>
                  <a:pt x="688258" y="1799303"/>
                </a:cubicBezTo>
                <a:cubicBezTo>
                  <a:pt x="691535" y="1782916"/>
                  <a:pt x="693499" y="1766211"/>
                  <a:pt x="698090" y="1750142"/>
                </a:cubicBezTo>
                <a:cubicBezTo>
                  <a:pt x="706632" y="1720246"/>
                  <a:pt x="720385" y="1691898"/>
                  <a:pt x="727587" y="1661651"/>
                </a:cubicBezTo>
                <a:cubicBezTo>
                  <a:pt x="736822" y="1622864"/>
                  <a:pt x="737581" y="1582345"/>
                  <a:pt x="747251" y="1543664"/>
                </a:cubicBezTo>
                <a:cubicBezTo>
                  <a:pt x="750528" y="1530554"/>
                  <a:pt x="752465" y="1517035"/>
                  <a:pt x="757083" y="1504335"/>
                </a:cubicBezTo>
                <a:cubicBezTo>
                  <a:pt x="765613" y="1480878"/>
                  <a:pt x="776748" y="1458451"/>
                  <a:pt x="786580" y="1435509"/>
                </a:cubicBezTo>
                <a:cubicBezTo>
                  <a:pt x="789857" y="1389625"/>
                  <a:pt x="791511" y="1343597"/>
                  <a:pt x="796412" y="1297858"/>
                </a:cubicBezTo>
                <a:cubicBezTo>
                  <a:pt x="801350" y="1251772"/>
                  <a:pt x="816077" y="1160206"/>
                  <a:pt x="816077" y="1160206"/>
                </a:cubicBezTo>
                <a:cubicBezTo>
                  <a:pt x="819354" y="839019"/>
                  <a:pt x="810335" y="517471"/>
                  <a:pt x="825909" y="196645"/>
                </a:cubicBezTo>
                <a:cubicBezTo>
                  <a:pt x="826927" y="175684"/>
                  <a:pt x="857444" y="166969"/>
                  <a:pt x="865238" y="147484"/>
                </a:cubicBezTo>
                <a:cubicBezTo>
                  <a:pt x="891943" y="80722"/>
                  <a:pt x="859475" y="53992"/>
                  <a:pt x="914400" y="19664"/>
                </a:cubicBezTo>
                <a:cubicBezTo>
                  <a:pt x="929367" y="10310"/>
                  <a:pt x="947174" y="6555"/>
                  <a:pt x="963561" y="0"/>
                </a:cubicBezTo>
                <a:cubicBezTo>
                  <a:pt x="976671" y="3277"/>
                  <a:pt x="994239" y="-549"/>
                  <a:pt x="1002890" y="9832"/>
                </a:cubicBezTo>
                <a:cubicBezTo>
                  <a:pt x="1013588" y="22670"/>
                  <a:pt x="1009097" y="42679"/>
                  <a:pt x="1012722" y="58993"/>
                </a:cubicBezTo>
                <a:cubicBezTo>
                  <a:pt x="1015653" y="72184"/>
                  <a:pt x="1018281" y="85502"/>
                  <a:pt x="1022554" y="98322"/>
                </a:cubicBezTo>
                <a:cubicBezTo>
                  <a:pt x="1028135" y="115066"/>
                  <a:pt x="1037370" y="130513"/>
                  <a:pt x="1042219" y="147484"/>
                </a:cubicBezTo>
                <a:cubicBezTo>
                  <a:pt x="1050520" y="176538"/>
                  <a:pt x="1055552" y="206429"/>
                  <a:pt x="1061883" y="235974"/>
                </a:cubicBezTo>
                <a:cubicBezTo>
                  <a:pt x="1065385" y="252315"/>
                  <a:pt x="1066431" y="269281"/>
                  <a:pt x="1071716" y="285135"/>
                </a:cubicBezTo>
                <a:cubicBezTo>
                  <a:pt x="1076351" y="299040"/>
                  <a:pt x="1084825" y="311354"/>
                  <a:pt x="1091380" y="324464"/>
                </a:cubicBezTo>
                <a:cubicBezTo>
                  <a:pt x="1118231" y="458718"/>
                  <a:pt x="1105066" y="389903"/>
                  <a:pt x="1130709" y="530942"/>
                </a:cubicBezTo>
                <a:cubicBezTo>
                  <a:pt x="1184286" y="1191723"/>
                  <a:pt x="1125834" y="716716"/>
                  <a:pt x="1179871" y="973393"/>
                </a:cubicBezTo>
                <a:cubicBezTo>
                  <a:pt x="1187420" y="1009250"/>
                  <a:pt x="1187948" y="1046786"/>
                  <a:pt x="1199535" y="1081548"/>
                </a:cubicBezTo>
                <a:cubicBezTo>
                  <a:pt x="1207891" y="1106616"/>
                  <a:pt x="1225754" y="1127432"/>
                  <a:pt x="1238864" y="1150374"/>
                </a:cubicBezTo>
                <a:cubicBezTo>
                  <a:pt x="1247514" y="1210928"/>
                  <a:pt x="1256620" y="1278480"/>
                  <a:pt x="1268361" y="1337187"/>
                </a:cubicBezTo>
                <a:cubicBezTo>
                  <a:pt x="1274916" y="1369961"/>
                  <a:pt x="1278843" y="1403372"/>
                  <a:pt x="1288025" y="1435509"/>
                </a:cubicBezTo>
                <a:cubicBezTo>
                  <a:pt x="1292052" y="1449602"/>
                  <a:pt x="1301737" y="1461445"/>
                  <a:pt x="1307690" y="1474839"/>
                </a:cubicBezTo>
                <a:cubicBezTo>
                  <a:pt x="1314858" y="1490967"/>
                  <a:pt x="1320799" y="1507613"/>
                  <a:pt x="1327354" y="1524000"/>
                </a:cubicBezTo>
                <a:cubicBezTo>
                  <a:pt x="1328093" y="1528436"/>
                  <a:pt x="1336496" y="1597758"/>
                  <a:pt x="1347019" y="1612490"/>
                </a:cubicBezTo>
                <a:cubicBezTo>
                  <a:pt x="1357795" y="1627577"/>
                  <a:pt x="1373238" y="1638709"/>
                  <a:pt x="1386348" y="1651819"/>
                </a:cubicBezTo>
                <a:cubicBezTo>
                  <a:pt x="1392903" y="1664929"/>
                  <a:pt x="1400238" y="1677676"/>
                  <a:pt x="1406012" y="1691148"/>
                </a:cubicBezTo>
                <a:cubicBezTo>
                  <a:pt x="1437256" y="1764051"/>
                  <a:pt x="1435172" y="1774105"/>
                  <a:pt x="1465006" y="1828800"/>
                </a:cubicBezTo>
                <a:cubicBezTo>
                  <a:pt x="1487310" y="1869691"/>
                  <a:pt x="1510667" y="1921090"/>
                  <a:pt x="1553496" y="1946787"/>
                </a:cubicBezTo>
                <a:cubicBezTo>
                  <a:pt x="1567826" y="1955385"/>
                  <a:pt x="1586344" y="1952994"/>
                  <a:pt x="1602658" y="1956619"/>
                </a:cubicBezTo>
                <a:cubicBezTo>
                  <a:pt x="1615849" y="1959550"/>
                  <a:pt x="1628877" y="1963174"/>
                  <a:pt x="1641987" y="1966451"/>
                </a:cubicBezTo>
                <a:cubicBezTo>
                  <a:pt x="1651819" y="1973006"/>
                  <a:pt x="1661867" y="1979248"/>
                  <a:pt x="1671483" y="1986116"/>
                </a:cubicBezTo>
                <a:cubicBezTo>
                  <a:pt x="1684818" y="1995641"/>
                  <a:pt x="1695266" y="2010431"/>
                  <a:pt x="1710812" y="2015613"/>
                </a:cubicBezTo>
                <a:cubicBezTo>
                  <a:pt x="1735880" y="2023969"/>
                  <a:pt x="1763355" y="2021427"/>
                  <a:pt x="1789471" y="2025445"/>
                </a:cubicBezTo>
                <a:cubicBezTo>
                  <a:pt x="1805988" y="2027986"/>
                  <a:pt x="1822419" y="2031224"/>
                  <a:pt x="1838632" y="2035277"/>
                </a:cubicBezTo>
                <a:cubicBezTo>
                  <a:pt x="1848687" y="2037791"/>
                  <a:pt x="1858202" y="2042131"/>
                  <a:pt x="1868129" y="2045109"/>
                </a:cubicBezTo>
                <a:cubicBezTo>
                  <a:pt x="1890982" y="2051965"/>
                  <a:pt x="1913705" y="2059409"/>
                  <a:pt x="1936954" y="2064774"/>
                </a:cubicBezTo>
                <a:cubicBezTo>
                  <a:pt x="1956379" y="2069257"/>
                  <a:pt x="1976283" y="2071329"/>
                  <a:pt x="1995948" y="2074606"/>
                </a:cubicBezTo>
                <a:cubicBezTo>
                  <a:pt x="2049720" y="2101493"/>
                  <a:pt x="2045213" y="2104905"/>
                  <a:pt x="2123767" y="2104103"/>
                </a:cubicBezTo>
                <a:cubicBezTo>
                  <a:pt x="2415516" y="2101126"/>
                  <a:pt x="2707148" y="2090994"/>
                  <a:pt x="2998838" y="2084439"/>
                </a:cubicBezTo>
                <a:cubicBezTo>
                  <a:pt x="3017577" y="2028226"/>
                  <a:pt x="2994506" y="2076106"/>
                  <a:pt x="3057832" y="2025445"/>
                </a:cubicBezTo>
                <a:cubicBezTo>
                  <a:pt x="3075928" y="2010968"/>
                  <a:pt x="3089552" y="1991545"/>
                  <a:pt x="3106993" y="1976284"/>
                </a:cubicBezTo>
                <a:cubicBezTo>
                  <a:pt x="3118727" y="1966017"/>
                  <a:pt x="3180798" y="1930357"/>
                  <a:pt x="3185651" y="1927122"/>
                </a:cubicBezTo>
                <a:cubicBezTo>
                  <a:pt x="3245817" y="1887011"/>
                  <a:pt x="3200814" y="1903668"/>
                  <a:pt x="3264309" y="1887793"/>
                </a:cubicBezTo>
                <a:cubicBezTo>
                  <a:pt x="3351514" y="2018602"/>
                  <a:pt x="3253252" y="1895346"/>
                  <a:pt x="3352800" y="1966451"/>
                </a:cubicBezTo>
                <a:cubicBezTo>
                  <a:pt x="3418950" y="2013701"/>
                  <a:pt x="3285886" y="2012971"/>
                  <a:pt x="3441290" y="2064774"/>
                </a:cubicBezTo>
                <a:cubicBezTo>
                  <a:pt x="3513103" y="2088712"/>
                  <a:pt x="3480174" y="2079412"/>
                  <a:pt x="3539612" y="2094271"/>
                </a:cubicBezTo>
                <a:cubicBezTo>
                  <a:pt x="3549444" y="2100826"/>
                  <a:pt x="3558540" y="2108650"/>
                  <a:pt x="3569109" y="2113935"/>
                </a:cubicBezTo>
                <a:cubicBezTo>
                  <a:pt x="3578379" y="2118570"/>
                  <a:pt x="3588270" y="2123002"/>
                  <a:pt x="3598606" y="2123768"/>
                </a:cubicBezTo>
                <a:cubicBezTo>
                  <a:pt x="3677117" y="2129584"/>
                  <a:pt x="3755922" y="2130323"/>
                  <a:pt x="3834580" y="2133600"/>
                </a:cubicBezTo>
                <a:cubicBezTo>
                  <a:pt x="3945034" y="2161213"/>
                  <a:pt x="3886212" y="2153264"/>
                  <a:pt x="4011561" y="2153264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10" name="Raven puščični povezovalnik 9">
            <a:extLst>
              <a:ext uri="{FF2B5EF4-FFF2-40B4-BE49-F238E27FC236}">
                <a16:creationId xmlns:a16="http://schemas.microsoft.com/office/drawing/2014/main" id="{D8FDB070-0835-9DE2-A5D1-D40716198F4C}"/>
              </a:ext>
            </a:extLst>
          </p:cNvPr>
          <p:cNvCxnSpPr>
            <a:cxnSpLocks/>
          </p:cNvCxnSpPr>
          <p:nvPr/>
        </p:nvCxnSpPr>
        <p:spPr>
          <a:xfrm>
            <a:off x="1452880" y="2128968"/>
            <a:ext cx="103238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Raven puščični povezovalnik 10">
            <a:extLst>
              <a:ext uri="{FF2B5EF4-FFF2-40B4-BE49-F238E27FC236}">
                <a16:creationId xmlns:a16="http://schemas.microsoft.com/office/drawing/2014/main" id="{766A7FEB-851C-F373-9326-74B77045A73D}"/>
              </a:ext>
            </a:extLst>
          </p:cNvPr>
          <p:cNvCxnSpPr>
            <a:cxnSpLocks/>
          </p:cNvCxnSpPr>
          <p:nvPr/>
        </p:nvCxnSpPr>
        <p:spPr>
          <a:xfrm>
            <a:off x="3532402" y="2128968"/>
            <a:ext cx="120936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oljeZBesedilom 11">
            <a:extLst>
              <a:ext uri="{FF2B5EF4-FFF2-40B4-BE49-F238E27FC236}">
                <a16:creationId xmlns:a16="http://schemas.microsoft.com/office/drawing/2014/main" id="{F9C7F11F-25EC-9D02-EF07-60BF93BCCED4}"/>
              </a:ext>
            </a:extLst>
          </p:cNvPr>
          <p:cNvSpPr txBox="1"/>
          <p:nvPr/>
        </p:nvSpPr>
        <p:spPr>
          <a:xfrm>
            <a:off x="3406788" y="1342255"/>
            <a:ext cx="157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177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Lu-species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srgbClr val="0E2841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PoljeZBesedilom 12">
            <a:extLst>
              <a:ext uri="{FF2B5EF4-FFF2-40B4-BE49-F238E27FC236}">
                <a16:creationId xmlns:a16="http://schemas.microsoft.com/office/drawing/2014/main" id="{216F79E4-CAD8-E875-64D9-9ECB201B4A0F}"/>
              </a:ext>
            </a:extLst>
          </p:cNvPr>
          <p:cNvSpPr txBox="1"/>
          <p:nvPr/>
        </p:nvSpPr>
        <p:spPr>
          <a:xfrm>
            <a:off x="3384591" y="1700040"/>
            <a:ext cx="157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RF: &gt;0.7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srgbClr val="0E2841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4" name="PoljeZBesedilom 13">
            <a:extLst>
              <a:ext uri="{FF2B5EF4-FFF2-40B4-BE49-F238E27FC236}">
                <a16:creationId xmlns:a16="http://schemas.microsoft.com/office/drawing/2014/main" id="{E2A740CB-1225-5DCF-C891-9E791BA21B6C}"/>
              </a:ext>
            </a:extLst>
          </p:cNvPr>
          <p:cNvSpPr txBox="1"/>
          <p:nvPr/>
        </p:nvSpPr>
        <p:spPr>
          <a:xfrm>
            <a:off x="6018322" y="3112532"/>
            <a:ext cx="3501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177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Lu-species</a:t>
            </a:r>
            <a:r>
              <a:rPr kumimoji="0" lang="sl-SI" sz="18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(RF &gt;0.7)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≤ 2%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srgbClr val="15608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5" name="PoljeZBesedilom 14">
            <a:extLst>
              <a:ext uri="{FF2B5EF4-FFF2-40B4-BE49-F238E27FC236}">
                <a16:creationId xmlns:a16="http://schemas.microsoft.com/office/drawing/2014/main" id="{290589AF-70CF-86C0-A794-EBFA5C1AE2FF}"/>
              </a:ext>
            </a:extLst>
          </p:cNvPr>
          <p:cNvSpPr txBox="1"/>
          <p:nvPr/>
        </p:nvSpPr>
        <p:spPr>
          <a:xfrm>
            <a:off x="979509" y="1329592"/>
            <a:ext cx="1990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[177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Lu]-PSMA IT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srgbClr val="0E2841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6" name="PoljeZBesedilom 15">
            <a:extLst>
              <a:ext uri="{FF2B5EF4-FFF2-40B4-BE49-F238E27FC236}">
                <a16:creationId xmlns:a16="http://schemas.microsoft.com/office/drawing/2014/main" id="{D310C141-B11B-8318-CC1A-C1F9A9C2CAEC}"/>
              </a:ext>
            </a:extLst>
          </p:cNvPr>
          <p:cNvSpPr txBox="1"/>
          <p:nvPr/>
        </p:nvSpPr>
        <p:spPr>
          <a:xfrm>
            <a:off x="1182603" y="1616062"/>
            <a:ext cx="157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2841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RF: 0-0.3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srgbClr val="0E2841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7" name="Prostoročno: oblika 16">
            <a:extLst>
              <a:ext uri="{FF2B5EF4-FFF2-40B4-BE49-F238E27FC236}">
                <a16:creationId xmlns:a16="http://schemas.microsoft.com/office/drawing/2014/main" id="{49F5FC63-738C-461F-4964-A6335AA8747F}"/>
              </a:ext>
            </a:extLst>
          </p:cNvPr>
          <p:cNvSpPr/>
          <p:nvPr/>
        </p:nvSpPr>
        <p:spPr>
          <a:xfrm>
            <a:off x="1570279" y="2733040"/>
            <a:ext cx="1376121" cy="1976284"/>
          </a:xfrm>
          <a:custGeom>
            <a:avLst/>
            <a:gdLst>
              <a:gd name="connsiteX0" fmla="*/ 278841 w 1376121"/>
              <a:gd name="connsiteY0" fmla="*/ 0 h 2092960"/>
              <a:gd name="connsiteX1" fmla="*/ 248361 w 1376121"/>
              <a:gd name="connsiteY1" fmla="*/ 50800 h 2092960"/>
              <a:gd name="connsiteX2" fmla="*/ 207721 w 1376121"/>
              <a:gd name="connsiteY2" fmla="*/ 172720 h 2092960"/>
              <a:gd name="connsiteX3" fmla="*/ 187401 w 1376121"/>
              <a:gd name="connsiteY3" fmla="*/ 223520 h 2092960"/>
              <a:gd name="connsiteX4" fmla="*/ 197561 w 1376121"/>
              <a:gd name="connsiteY4" fmla="*/ 264160 h 2092960"/>
              <a:gd name="connsiteX5" fmla="*/ 319481 w 1376121"/>
              <a:gd name="connsiteY5" fmla="*/ 152400 h 2092960"/>
              <a:gd name="connsiteX6" fmla="*/ 380441 w 1376121"/>
              <a:gd name="connsiteY6" fmla="*/ 111760 h 2092960"/>
              <a:gd name="connsiteX7" fmla="*/ 258521 w 1376121"/>
              <a:gd name="connsiteY7" fmla="*/ 396240 h 2092960"/>
              <a:gd name="connsiteX8" fmla="*/ 156921 w 1376121"/>
              <a:gd name="connsiteY8" fmla="*/ 599440 h 2092960"/>
              <a:gd name="connsiteX9" fmla="*/ 167081 w 1376121"/>
              <a:gd name="connsiteY9" fmla="*/ 680720 h 2092960"/>
              <a:gd name="connsiteX10" fmla="*/ 410921 w 1376121"/>
              <a:gd name="connsiteY10" fmla="*/ 396240 h 2092960"/>
              <a:gd name="connsiteX11" fmla="*/ 492201 w 1376121"/>
              <a:gd name="connsiteY11" fmla="*/ 314960 h 2092960"/>
              <a:gd name="connsiteX12" fmla="*/ 400761 w 1376121"/>
              <a:gd name="connsiteY12" fmla="*/ 609600 h 2092960"/>
              <a:gd name="connsiteX13" fmla="*/ 319481 w 1376121"/>
              <a:gd name="connsiteY13" fmla="*/ 812800 h 2092960"/>
              <a:gd name="connsiteX14" fmla="*/ 258521 w 1376121"/>
              <a:gd name="connsiteY14" fmla="*/ 944880 h 2092960"/>
              <a:gd name="connsiteX15" fmla="*/ 156921 w 1376121"/>
              <a:gd name="connsiteY15" fmla="*/ 1219200 h 2092960"/>
              <a:gd name="connsiteX16" fmla="*/ 167081 w 1376121"/>
              <a:gd name="connsiteY16" fmla="*/ 1270000 h 2092960"/>
              <a:gd name="connsiteX17" fmla="*/ 258521 w 1376121"/>
              <a:gd name="connsiteY17" fmla="*/ 1137920 h 2092960"/>
              <a:gd name="connsiteX18" fmla="*/ 512521 w 1376121"/>
              <a:gd name="connsiteY18" fmla="*/ 843280 h 2092960"/>
              <a:gd name="connsiteX19" fmla="*/ 502361 w 1376121"/>
              <a:gd name="connsiteY19" fmla="*/ 894080 h 2092960"/>
              <a:gd name="connsiteX20" fmla="*/ 177241 w 1376121"/>
              <a:gd name="connsiteY20" fmla="*/ 1473200 h 2092960"/>
              <a:gd name="connsiteX21" fmla="*/ 24841 w 1376121"/>
              <a:gd name="connsiteY21" fmla="*/ 1747520 h 2092960"/>
              <a:gd name="connsiteX22" fmla="*/ 24841 w 1376121"/>
              <a:gd name="connsiteY22" fmla="*/ 1899920 h 2092960"/>
              <a:gd name="connsiteX23" fmla="*/ 268681 w 1376121"/>
              <a:gd name="connsiteY23" fmla="*/ 1574800 h 2092960"/>
              <a:gd name="connsiteX24" fmla="*/ 441401 w 1376121"/>
              <a:gd name="connsiteY24" fmla="*/ 1422400 h 2092960"/>
              <a:gd name="connsiteX25" fmla="*/ 390601 w 1376121"/>
              <a:gd name="connsiteY25" fmla="*/ 1554480 h 2092960"/>
              <a:gd name="connsiteX26" fmla="*/ 238201 w 1376121"/>
              <a:gd name="connsiteY26" fmla="*/ 1879600 h 2092960"/>
              <a:gd name="connsiteX27" fmla="*/ 228041 w 1376121"/>
              <a:gd name="connsiteY27" fmla="*/ 1991360 h 2092960"/>
              <a:gd name="connsiteX28" fmla="*/ 238201 w 1376121"/>
              <a:gd name="connsiteY28" fmla="*/ 2042160 h 2092960"/>
              <a:gd name="connsiteX29" fmla="*/ 319481 w 1376121"/>
              <a:gd name="connsiteY29" fmla="*/ 1950720 h 2092960"/>
              <a:gd name="connsiteX30" fmla="*/ 441401 w 1376121"/>
              <a:gd name="connsiteY30" fmla="*/ 1788160 h 2092960"/>
              <a:gd name="connsiteX31" fmla="*/ 543001 w 1376121"/>
              <a:gd name="connsiteY31" fmla="*/ 1696720 h 2092960"/>
              <a:gd name="connsiteX32" fmla="*/ 593801 w 1376121"/>
              <a:gd name="connsiteY32" fmla="*/ 1645920 h 2092960"/>
              <a:gd name="connsiteX33" fmla="*/ 543001 w 1376121"/>
              <a:gd name="connsiteY33" fmla="*/ 1849120 h 2092960"/>
              <a:gd name="connsiteX34" fmla="*/ 543001 w 1376121"/>
              <a:gd name="connsiteY34" fmla="*/ 2092960 h 2092960"/>
              <a:gd name="connsiteX35" fmla="*/ 685241 w 1376121"/>
              <a:gd name="connsiteY35" fmla="*/ 1920240 h 2092960"/>
              <a:gd name="connsiteX36" fmla="*/ 847801 w 1376121"/>
              <a:gd name="connsiteY36" fmla="*/ 1767840 h 2092960"/>
              <a:gd name="connsiteX37" fmla="*/ 868121 w 1376121"/>
              <a:gd name="connsiteY37" fmla="*/ 1981200 h 2092960"/>
              <a:gd name="connsiteX38" fmla="*/ 1061161 w 1376121"/>
              <a:gd name="connsiteY38" fmla="*/ 1849120 h 2092960"/>
              <a:gd name="connsiteX39" fmla="*/ 1132281 w 1376121"/>
              <a:gd name="connsiteY39" fmla="*/ 1818640 h 2092960"/>
              <a:gd name="connsiteX40" fmla="*/ 1152601 w 1376121"/>
              <a:gd name="connsiteY40" fmla="*/ 1879600 h 2092960"/>
              <a:gd name="connsiteX41" fmla="*/ 1162761 w 1376121"/>
              <a:gd name="connsiteY41" fmla="*/ 2021840 h 2092960"/>
              <a:gd name="connsiteX42" fmla="*/ 1213561 w 1376121"/>
              <a:gd name="connsiteY42" fmla="*/ 1991360 h 2092960"/>
              <a:gd name="connsiteX43" fmla="*/ 1264361 w 1376121"/>
              <a:gd name="connsiteY43" fmla="*/ 1940560 h 2092960"/>
              <a:gd name="connsiteX44" fmla="*/ 1305001 w 1376121"/>
              <a:gd name="connsiteY44" fmla="*/ 1930400 h 2092960"/>
              <a:gd name="connsiteX45" fmla="*/ 1376121 w 1376121"/>
              <a:gd name="connsiteY45" fmla="*/ 1910080 h 209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376121" h="2092960">
                <a:moveTo>
                  <a:pt x="278841" y="0"/>
                </a:moveTo>
                <a:cubicBezTo>
                  <a:pt x="268681" y="16933"/>
                  <a:pt x="255880" y="32540"/>
                  <a:pt x="248361" y="50800"/>
                </a:cubicBezTo>
                <a:cubicBezTo>
                  <a:pt x="232050" y="90412"/>
                  <a:pt x="221978" y="132324"/>
                  <a:pt x="207721" y="172720"/>
                </a:cubicBezTo>
                <a:cubicBezTo>
                  <a:pt x="201651" y="189918"/>
                  <a:pt x="194174" y="206587"/>
                  <a:pt x="187401" y="223520"/>
                </a:cubicBezTo>
                <a:cubicBezTo>
                  <a:pt x="190788" y="237067"/>
                  <a:pt x="183705" y="265892"/>
                  <a:pt x="197561" y="264160"/>
                </a:cubicBezTo>
                <a:cubicBezTo>
                  <a:pt x="248958" y="257735"/>
                  <a:pt x="287479" y="181493"/>
                  <a:pt x="319481" y="152400"/>
                </a:cubicBezTo>
                <a:cubicBezTo>
                  <a:pt x="337552" y="135972"/>
                  <a:pt x="360121" y="125307"/>
                  <a:pt x="380441" y="111760"/>
                </a:cubicBezTo>
                <a:cubicBezTo>
                  <a:pt x="340931" y="289555"/>
                  <a:pt x="382618" y="139772"/>
                  <a:pt x="258521" y="396240"/>
                </a:cubicBezTo>
                <a:cubicBezTo>
                  <a:pt x="150370" y="619753"/>
                  <a:pt x="263757" y="428502"/>
                  <a:pt x="156921" y="599440"/>
                </a:cubicBezTo>
                <a:cubicBezTo>
                  <a:pt x="160308" y="626533"/>
                  <a:pt x="145760" y="697777"/>
                  <a:pt x="167081" y="680720"/>
                </a:cubicBezTo>
                <a:cubicBezTo>
                  <a:pt x="264607" y="602699"/>
                  <a:pt x="322608" y="484553"/>
                  <a:pt x="410921" y="396240"/>
                </a:cubicBezTo>
                <a:lnTo>
                  <a:pt x="492201" y="314960"/>
                </a:lnTo>
                <a:cubicBezTo>
                  <a:pt x="519756" y="452737"/>
                  <a:pt x="508357" y="346589"/>
                  <a:pt x="400761" y="609600"/>
                </a:cubicBezTo>
                <a:cubicBezTo>
                  <a:pt x="373139" y="677120"/>
                  <a:pt x="350052" y="746563"/>
                  <a:pt x="319481" y="812800"/>
                </a:cubicBezTo>
                <a:cubicBezTo>
                  <a:pt x="299161" y="856827"/>
                  <a:pt x="275214" y="899354"/>
                  <a:pt x="258521" y="944880"/>
                </a:cubicBezTo>
                <a:cubicBezTo>
                  <a:pt x="140164" y="1267671"/>
                  <a:pt x="270443" y="992157"/>
                  <a:pt x="156921" y="1219200"/>
                </a:cubicBezTo>
                <a:cubicBezTo>
                  <a:pt x="160308" y="1236133"/>
                  <a:pt x="153596" y="1280788"/>
                  <a:pt x="167081" y="1270000"/>
                </a:cubicBezTo>
                <a:cubicBezTo>
                  <a:pt x="208895" y="1236549"/>
                  <a:pt x="226186" y="1180603"/>
                  <a:pt x="258521" y="1137920"/>
                </a:cubicBezTo>
                <a:cubicBezTo>
                  <a:pt x="406558" y="942511"/>
                  <a:pt x="380344" y="975457"/>
                  <a:pt x="512521" y="843280"/>
                </a:cubicBezTo>
                <a:cubicBezTo>
                  <a:pt x="509134" y="860213"/>
                  <a:pt x="508509" y="877943"/>
                  <a:pt x="502361" y="894080"/>
                </a:cubicBezTo>
                <a:cubicBezTo>
                  <a:pt x="380392" y="1214249"/>
                  <a:pt x="422613" y="982456"/>
                  <a:pt x="177241" y="1473200"/>
                </a:cubicBezTo>
                <a:cubicBezTo>
                  <a:pt x="69418" y="1688845"/>
                  <a:pt x="123607" y="1599371"/>
                  <a:pt x="24841" y="1747520"/>
                </a:cubicBezTo>
                <a:cubicBezTo>
                  <a:pt x="21587" y="1760536"/>
                  <a:pt x="-29388" y="1945472"/>
                  <a:pt x="24841" y="1899920"/>
                </a:cubicBezTo>
                <a:cubicBezTo>
                  <a:pt x="128568" y="1812789"/>
                  <a:pt x="172892" y="1670589"/>
                  <a:pt x="268681" y="1574800"/>
                </a:cubicBezTo>
                <a:cubicBezTo>
                  <a:pt x="404565" y="1438916"/>
                  <a:pt x="341318" y="1482450"/>
                  <a:pt x="441401" y="1422400"/>
                </a:cubicBezTo>
                <a:cubicBezTo>
                  <a:pt x="424468" y="1466427"/>
                  <a:pt x="408843" y="1510979"/>
                  <a:pt x="390601" y="1554480"/>
                </a:cubicBezTo>
                <a:cubicBezTo>
                  <a:pt x="323775" y="1713834"/>
                  <a:pt x="310561" y="1734880"/>
                  <a:pt x="238201" y="1879600"/>
                </a:cubicBezTo>
                <a:cubicBezTo>
                  <a:pt x="234814" y="1916853"/>
                  <a:pt x="228041" y="1953953"/>
                  <a:pt x="228041" y="1991360"/>
                </a:cubicBezTo>
                <a:cubicBezTo>
                  <a:pt x="228041" y="2008629"/>
                  <a:pt x="222421" y="2049173"/>
                  <a:pt x="238201" y="2042160"/>
                </a:cubicBezTo>
                <a:cubicBezTo>
                  <a:pt x="275467" y="2025597"/>
                  <a:pt x="294005" y="1982565"/>
                  <a:pt x="319481" y="1950720"/>
                </a:cubicBezTo>
                <a:cubicBezTo>
                  <a:pt x="361794" y="1897829"/>
                  <a:pt x="396654" y="1839008"/>
                  <a:pt x="441401" y="1788160"/>
                </a:cubicBezTo>
                <a:cubicBezTo>
                  <a:pt x="471501" y="1753955"/>
                  <a:pt x="509692" y="1727808"/>
                  <a:pt x="543001" y="1696720"/>
                </a:cubicBezTo>
                <a:cubicBezTo>
                  <a:pt x="560508" y="1680380"/>
                  <a:pt x="576868" y="1662853"/>
                  <a:pt x="593801" y="1645920"/>
                </a:cubicBezTo>
                <a:cubicBezTo>
                  <a:pt x="576868" y="1713653"/>
                  <a:pt x="554798" y="1780306"/>
                  <a:pt x="543001" y="1849120"/>
                </a:cubicBezTo>
                <a:cubicBezTo>
                  <a:pt x="523262" y="1964266"/>
                  <a:pt x="531760" y="1991791"/>
                  <a:pt x="543001" y="2092960"/>
                </a:cubicBezTo>
                <a:cubicBezTo>
                  <a:pt x="590414" y="2035387"/>
                  <a:pt x="635567" y="1975875"/>
                  <a:pt x="685241" y="1920240"/>
                </a:cubicBezTo>
                <a:cubicBezTo>
                  <a:pt x="764675" y="1831274"/>
                  <a:pt x="775479" y="1825698"/>
                  <a:pt x="847801" y="1767840"/>
                </a:cubicBezTo>
                <a:cubicBezTo>
                  <a:pt x="854574" y="1838960"/>
                  <a:pt x="810968" y="2024065"/>
                  <a:pt x="868121" y="1981200"/>
                </a:cubicBezTo>
                <a:cubicBezTo>
                  <a:pt x="939997" y="1927293"/>
                  <a:pt x="979149" y="1894682"/>
                  <a:pt x="1061161" y="1849120"/>
                </a:cubicBezTo>
                <a:cubicBezTo>
                  <a:pt x="1083707" y="1836594"/>
                  <a:pt x="1108574" y="1828800"/>
                  <a:pt x="1132281" y="1818640"/>
                </a:cubicBezTo>
                <a:cubicBezTo>
                  <a:pt x="1139054" y="1838960"/>
                  <a:pt x="1149424" y="1858418"/>
                  <a:pt x="1152601" y="1879600"/>
                </a:cubicBezTo>
                <a:cubicBezTo>
                  <a:pt x="1159652" y="1926608"/>
                  <a:pt x="1139999" y="1980110"/>
                  <a:pt x="1162761" y="2021840"/>
                </a:cubicBezTo>
                <a:cubicBezTo>
                  <a:pt x="1172217" y="2039176"/>
                  <a:pt x="1198141" y="2003696"/>
                  <a:pt x="1213561" y="1991360"/>
                </a:cubicBezTo>
                <a:cubicBezTo>
                  <a:pt x="1232261" y="1976400"/>
                  <a:pt x="1244436" y="1953844"/>
                  <a:pt x="1264361" y="1940560"/>
                </a:cubicBezTo>
                <a:cubicBezTo>
                  <a:pt x="1275979" y="1932814"/>
                  <a:pt x="1291626" y="1934412"/>
                  <a:pt x="1305001" y="1930400"/>
                </a:cubicBezTo>
                <a:cubicBezTo>
                  <a:pt x="1376304" y="1909009"/>
                  <a:pt x="1343414" y="1910080"/>
                  <a:pt x="1376121" y="1910080"/>
                </a:cubicBezTo>
              </a:path>
            </a:pathLst>
          </a:cu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8" name="Prostoročno: oblika 17">
            <a:extLst>
              <a:ext uri="{FF2B5EF4-FFF2-40B4-BE49-F238E27FC236}">
                <a16:creationId xmlns:a16="http://schemas.microsoft.com/office/drawing/2014/main" id="{130E7681-5907-87BA-5985-244736071C32}"/>
              </a:ext>
            </a:extLst>
          </p:cNvPr>
          <p:cNvSpPr/>
          <p:nvPr/>
        </p:nvSpPr>
        <p:spPr>
          <a:xfrm>
            <a:off x="3952240" y="4437356"/>
            <a:ext cx="365760" cy="239550"/>
          </a:xfrm>
          <a:custGeom>
            <a:avLst/>
            <a:gdLst>
              <a:gd name="connsiteX0" fmla="*/ 0 w 365760"/>
              <a:gd name="connsiteY0" fmla="*/ 154964 h 239550"/>
              <a:gd name="connsiteX1" fmla="*/ 50800 w 365760"/>
              <a:gd name="connsiteY1" fmla="*/ 124484 h 239550"/>
              <a:gd name="connsiteX2" fmla="*/ 182880 w 365760"/>
              <a:gd name="connsiteY2" fmla="*/ 33044 h 239550"/>
              <a:gd name="connsiteX3" fmla="*/ 223520 w 365760"/>
              <a:gd name="connsiteY3" fmla="*/ 22884 h 239550"/>
              <a:gd name="connsiteX4" fmla="*/ 254000 w 365760"/>
              <a:gd name="connsiteY4" fmla="*/ 2564 h 239550"/>
              <a:gd name="connsiteX5" fmla="*/ 121920 w 365760"/>
              <a:gd name="connsiteY5" fmla="*/ 154964 h 239550"/>
              <a:gd name="connsiteX6" fmla="*/ 101600 w 365760"/>
              <a:gd name="connsiteY6" fmla="*/ 195604 h 239550"/>
              <a:gd name="connsiteX7" fmla="*/ 162560 w 365760"/>
              <a:gd name="connsiteY7" fmla="*/ 165124 h 239550"/>
              <a:gd name="connsiteX8" fmla="*/ 203200 w 365760"/>
              <a:gd name="connsiteY8" fmla="*/ 114324 h 239550"/>
              <a:gd name="connsiteX9" fmla="*/ 223520 w 365760"/>
              <a:gd name="connsiteY9" fmla="*/ 73684 h 239550"/>
              <a:gd name="connsiteX10" fmla="*/ 264160 w 365760"/>
              <a:gd name="connsiteY10" fmla="*/ 83844 h 239550"/>
              <a:gd name="connsiteX11" fmla="*/ 274320 w 365760"/>
              <a:gd name="connsiteY11" fmla="*/ 236244 h 239550"/>
              <a:gd name="connsiteX12" fmla="*/ 304800 w 365760"/>
              <a:gd name="connsiteY12" fmla="*/ 215924 h 239550"/>
              <a:gd name="connsiteX13" fmla="*/ 335280 w 365760"/>
              <a:gd name="connsiteY13" fmla="*/ 154964 h 239550"/>
              <a:gd name="connsiteX14" fmla="*/ 365760 w 365760"/>
              <a:gd name="connsiteY14" fmla="*/ 134644 h 23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5760" h="239550">
                <a:moveTo>
                  <a:pt x="0" y="154964"/>
                </a:moveTo>
                <a:cubicBezTo>
                  <a:pt x="16933" y="144804"/>
                  <a:pt x="34564" y="135724"/>
                  <a:pt x="50800" y="124484"/>
                </a:cubicBezTo>
                <a:cubicBezTo>
                  <a:pt x="84541" y="101125"/>
                  <a:pt x="139971" y="52115"/>
                  <a:pt x="182880" y="33044"/>
                </a:cubicBezTo>
                <a:cubicBezTo>
                  <a:pt x="195640" y="27373"/>
                  <a:pt x="209973" y="26271"/>
                  <a:pt x="223520" y="22884"/>
                </a:cubicBezTo>
                <a:cubicBezTo>
                  <a:pt x="233680" y="16111"/>
                  <a:pt x="260472" y="-7791"/>
                  <a:pt x="254000" y="2564"/>
                </a:cubicBezTo>
                <a:cubicBezTo>
                  <a:pt x="130805" y="199675"/>
                  <a:pt x="218271" y="31084"/>
                  <a:pt x="121920" y="154964"/>
                </a:cubicBezTo>
                <a:cubicBezTo>
                  <a:pt x="112621" y="166919"/>
                  <a:pt x="86907" y="191931"/>
                  <a:pt x="101600" y="195604"/>
                </a:cubicBezTo>
                <a:cubicBezTo>
                  <a:pt x="123640" y="201114"/>
                  <a:pt x="142240" y="175284"/>
                  <a:pt x="162560" y="165124"/>
                </a:cubicBezTo>
                <a:cubicBezTo>
                  <a:pt x="176107" y="148191"/>
                  <a:pt x="191171" y="132367"/>
                  <a:pt x="203200" y="114324"/>
                </a:cubicBezTo>
                <a:cubicBezTo>
                  <a:pt x="211601" y="101722"/>
                  <a:pt x="209973" y="80457"/>
                  <a:pt x="223520" y="73684"/>
                </a:cubicBezTo>
                <a:cubicBezTo>
                  <a:pt x="236009" y="67439"/>
                  <a:pt x="250613" y="80457"/>
                  <a:pt x="264160" y="83844"/>
                </a:cubicBezTo>
                <a:cubicBezTo>
                  <a:pt x="267547" y="134644"/>
                  <a:pt x="259347" y="187583"/>
                  <a:pt x="274320" y="236244"/>
                </a:cubicBezTo>
                <a:cubicBezTo>
                  <a:pt x="277911" y="247915"/>
                  <a:pt x="297474" y="225693"/>
                  <a:pt x="304800" y="215924"/>
                </a:cubicBezTo>
                <a:cubicBezTo>
                  <a:pt x="318431" y="197749"/>
                  <a:pt x="321649" y="173139"/>
                  <a:pt x="335280" y="154964"/>
                </a:cubicBezTo>
                <a:cubicBezTo>
                  <a:pt x="342606" y="145195"/>
                  <a:pt x="365760" y="134644"/>
                  <a:pt x="365760" y="134644"/>
                </a:cubicBezTo>
              </a:path>
            </a:pathLst>
          </a:cu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l-SI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9" name="PoljeZBesedilom 18">
            <a:extLst>
              <a:ext uri="{FF2B5EF4-FFF2-40B4-BE49-F238E27FC236}">
                <a16:creationId xmlns:a16="http://schemas.microsoft.com/office/drawing/2014/main" id="{35FE614D-0DFE-C054-64F3-33580D82A2B6}"/>
              </a:ext>
            </a:extLst>
          </p:cNvPr>
          <p:cNvSpPr txBox="1"/>
          <p:nvPr/>
        </p:nvSpPr>
        <p:spPr>
          <a:xfrm>
            <a:off x="6096000" y="2743200"/>
            <a:ext cx="3690954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l-SI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Radiochemical</a:t>
            </a:r>
            <a:r>
              <a:rPr kumimoji="0" lang="sl-SI" sz="1800" b="1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</a:t>
            </a:r>
            <a:r>
              <a:rPr kumimoji="0" lang="sl-SI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purity</a:t>
            </a:r>
            <a:r>
              <a:rPr kumimoji="0" lang="sl-SI" sz="1800" b="1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(</a:t>
            </a:r>
            <a:r>
              <a:rPr kumimoji="0" lang="sl-SI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radioTLC</a:t>
            </a:r>
            <a:r>
              <a:rPr kumimoji="0" lang="sl-SI" sz="1800" b="1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)</a:t>
            </a:r>
            <a:endParaRPr kumimoji="0" lang="sl-SI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612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50BE5E-387D-7A08-0B7E-94691A44B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>
                <a:solidFill>
                  <a:srgbClr val="FFFFFF"/>
                </a:solidFill>
                <a:latin typeface="Gill Sans MT"/>
              </a:rPr>
              <a:t>[</a:t>
            </a:r>
            <a:r>
              <a:rPr lang="pl-PL" baseline="30000">
                <a:solidFill>
                  <a:srgbClr val="FFFFFF"/>
                </a:solidFill>
                <a:latin typeface="Gill Sans MT"/>
              </a:rPr>
              <a:t>177</a:t>
            </a:r>
            <a:r>
              <a:rPr lang="pl-PL">
                <a:solidFill>
                  <a:srgbClr val="FFFFFF"/>
                </a:solidFill>
                <a:latin typeface="Gill Sans MT"/>
              </a:rPr>
              <a:t>Lu]lutetium PSMA I&amp;T</a:t>
            </a:r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F05484A-BD66-4321-8580-D5341CC662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05435" indent="-305435">
              <a:spcBef>
                <a:spcPts val="20"/>
              </a:spcBef>
            </a:pPr>
            <a:r>
              <a:rPr lang="pl-PL">
                <a:solidFill>
                  <a:srgbClr val="3D3D3D"/>
                </a:solidFill>
                <a:latin typeface="Aptos"/>
              </a:rPr>
              <a:t>Lutetium (</a:t>
            </a:r>
            <a:r>
              <a:rPr lang="pl-PL" baseline="30000">
                <a:solidFill>
                  <a:srgbClr val="3D3D3D"/>
                </a:solidFill>
                <a:latin typeface="Aptos"/>
              </a:rPr>
              <a:t>177</a:t>
            </a:r>
            <a:r>
              <a:rPr lang="pl-PL">
                <a:solidFill>
                  <a:srgbClr val="3D3D3D"/>
                </a:solidFill>
                <a:latin typeface="Aptos"/>
              </a:rPr>
              <a:t>Lu) zadavotide guraxetan also known as 177Lu PSMA I&amp;T.</a:t>
            </a:r>
          </a:p>
          <a:p>
            <a:pPr marL="305435" indent="-305435">
              <a:spcBef>
                <a:spcPts val="20"/>
              </a:spcBef>
            </a:pPr>
            <a:r>
              <a:rPr lang="pl-PL">
                <a:solidFill>
                  <a:srgbClr val="3D3D3D"/>
                </a:solidFill>
                <a:latin typeface="Aptos"/>
              </a:rPr>
              <a:t>Investigational radioligand therapy for treating metastatic castration-resistant prostate cancer (mCRPC). </a:t>
            </a:r>
          </a:p>
          <a:p>
            <a:pPr marL="305435" indent="-305435"/>
            <a:r>
              <a:rPr lang="pl-PL">
                <a:solidFill>
                  <a:srgbClr val="3D3D3D"/>
                </a:solidFill>
                <a:latin typeface="Aptos"/>
              </a:rPr>
              <a:t>The therapy is being evaluated in clinical trials like the Phase 3 ECLIPSE trial to compare its safety and efficacy against standard hormone therapy. </a:t>
            </a:r>
          </a:p>
          <a:p>
            <a:pPr marL="305435" indent="-305435"/>
            <a:endParaRPr lang="pl-PL" dirty="0">
              <a:latin typeface="Aptos"/>
            </a:endParaRPr>
          </a:p>
          <a:p>
            <a:pPr marL="305435" indent="-305435"/>
            <a:endParaRPr lang="pl-PL" dirty="0">
              <a:latin typeface="Aptos"/>
            </a:endParaRPr>
          </a:p>
          <a:p>
            <a:pPr marL="0" indent="0">
              <a:buNone/>
            </a:pPr>
            <a:r>
              <a:rPr lang="pl-PL" i="1" dirty="0">
                <a:solidFill>
                  <a:srgbClr val="000000"/>
                </a:solidFill>
                <a:latin typeface="Avenir Next LT Pro Light"/>
              </a:rPr>
              <a:t>https://clinicaltrials.gov/study/NCT05204927</a:t>
            </a:r>
          </a:p>
          <a:p>
            <a:pPr marL="305435" indent="-305435"/>
            <a:endParaRPr lang="pl-PL" dirty="0">
              <a:latin typeface="Aptos"/>
            </a:endParaRPr>
          </a:p>
        </p:txBody>
      </p:sp>
    </p:spTree>
    <p:extLst>
      <p:ext uri="{BB962C8B-B14F-4D97-AF65-F5344CB8AC3E}">
        <p14:creationId xmlns:p14="http://schemas.microsoft.com/office/powerpoint/2010/main" val="2373807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615948-0610-45B0-7E47-62D52311E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>
            <a:normAutofit/>
          </a:bodyPr>
          <a:lstStyle/>
          <a:p>
            <a:r>
              <a:rPr lang="pl-PL" dirty="0">
                <a:solidFill>
                  <a:srgbClr val="FFFFFF"/>
                </a:solidFill>
                <a:latin typeface="Gill Sans MT"/>
              </a:rPr>
              <a:t>1. </a:t>
            </a:r>
            <a:r>
              <a:rPr lang="pl-PL">
                <a:solidFill>
                  <a:srgbClr val="FFFFFF"/>
                </a:solidFill>
                <a:latin typeface="Gill Sans MT"/>
              </a:rPr>
              <a:t>Name</a:t>
            </a:r>
            <a:endParaRPr lang="pl-PL">
              <a:solidFill>
                <a:srgbClr val="FFFFFF"/>
              </a:solidFill>
            </a:endParaRPr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E661D03-4DD4-45E7-A047-ED722E826D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3" y="2180496"/>
            <a:ext cx="5404639" cy="4045683"/>
          </a:xfrm>
          <a:prstGeom prst="rect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Obraz 3" descr="Obraz zawierający diagram, biały&#10;&#10;Zawartość wygenerowana przez AI może być niepoprawna.">
            <a:extLst>
              <a:ext uri="{FF2B5EF4-FFF2-40B4-BE49-F238E27FC236}">
                <a16:creationId xmlns:a16="http://schemas.microsoft.com/office/drawing/2014/main" id="{C89BA06C-38EC-53A2-8319-9C2F64690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7371" y="2860650"/>
            <a:ext cx="5904634" cy="24145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F1070D0-44E7-E232-76A8-EEB424B565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041" y="2055805"/>
            <a:ext cx="5275001" cy="40456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err="1">
                <a:latin typeface="Aptos"/>
                <a:ea typeface="Calibri"/>
                <a:cs typeface="Calibri"/>
              </a:rPr>
              <a:t>Sterile</a:t>
            </a:r>
            <a:r>
              <a:rPr lang="pl-PL" dirty="0">
                <a:latin typeface="Aptos"/>
                <a:ea typeface="Calibri"/>
                <a:cs typeface="Calibri"/>
              </a:rPr>
              <a:t> </a:t>
            </a:r>
            <a:r>
              <a:rPr lang="pl-PL" err="1">
                <a:latin typeface="Aptos"/>
                <a:ea typeface="Calibri"/>
                <a:cs typeface="Calibri"/>
              </a:rPr>
              <a:t>solution</a:t>
            </a:r>
            <a:r>
              <a:rPr lang="pl-PL" dirty="0">
                <a:latin typeface="Aptos"/>
                <a:ea typeface="Calibri"/>
                <a:cs typeface="Calibri"/>
              </a:rPr>
              <a:t> of a </a:t>
            </a:r>
            <a:r>
              <a:rPr lang="pl-PL" err="1">
                <a:latin typeface="Aptos"/>
                <a:ea typeface="Calibri"/>
                <a:cs typeface="Calibri"/>
              </a:rPr>
              <a:t>complex</a:t>
            </a:r>
            <a:r>
              <a:rPr lang="pl-PL" dirty="0">
                <a:latin typeface="Aptos"/>
                <a:ea typeface="Calibri"/>
                <a:cs typeface="Calibri"/>
              </a:rPr>
              <a:t> of </a:t>
            </a:r>
          </a:p>
          <a:p>
            <a:pPr marL="0" indent="0">
              <a:buNone/>
            </a:pPr>
            <a:r>
              <a:rPr lang="pl-PL" b="1" dirty="0">
                <a:latin typeface="Aptos"/>
                <a:ea typeface="Calibri"/>
                <a:cs typeface="Calibri"/>
              </a:rPr>
              <a:t>lutetium-177 </a:t>
            </a:r>
          </a:p>
          <a:p>
            <a:pPr marL="0" indent="0">
              <a:buNone/>
            </a:pPr>
            <a:r>
              <a:rPr lang="pl-PL" dirty="0">
                <a:latin typeface="Aptos"/>
                <a:ea typeface="Calibri"/>
                <a:cs typeface="Calibri"/>
              </a:rPr>
              <a:t>with </a:t>
            </a:r>
          </a:p>
          <a:p>
            <a:pPr marL="0" indent="0">
              <a:buNone/>
            </a:pPr>
            <a:r>
              <a:rPr lang="pl-PL" dirty="0">
                <a:latin typeface="Aptos"/>
                <a:ea typeface="+mn-lt"/>
                <a:cs typeface="+mn-lt"/>
              </a:rPr>
              <a:t>[N-[(4R)-4-carboxy-κO-4-[4,7,10-tris(</a:t>
            </a:r>
            <a:r>
              <a:rPr lang="pl-PL" err="1">
                <a:latin typeface="Aptos"/>
                <a:ea typeface="+mn-lt"/>
                <a:cs typeface="+mn-lt"/>
              </a:rPr>
              <a:t>carboxylato-κO-methyl</a:t>
            </a:r>
            <a:r>
              <a:rPr lang="pl-PL" dirty="0">
                <a:latin typeface="Aptos"/>
                <a:ea typeface="+mn-lt"/>
                <a:cs typeface="+mn-lt"/>
              </a:rPr>
              <a:t>)-1,4,7,10-tetraazacyclododecan-1-yl-κ4N1,N4,N7,N10]</a:t>
            </a:r>
            <a:r>
              <a:rPr lang="pl-PL" err="1">
                <a:latin typeface="Aptos"/>
                <a:ea typeface="+mn-lt"/>
                <a:cs typeface="+mn-lt"/>
              </a:rPr>
              <a:t>butanoyl</a:t>
            </a:r>
            <a:r>
              <a:rPr lang="pl-PL" dirty="0">
                <a:latin typeface="Aptos"/>
                <a:ea typeface="+mn-lt"/>
                <a:cs typeface="+mn-lt"/>
              </a:rPr>
              <a:t>]-3-iodo-D-tyrosyl-D-phenylalanyl-N6-[8-[N2-(L-</a:t>
            </a:r>
            <a:r>
              <a:rPr lang="pl-PL" err="1">
                <a:latin typeface="Aptos"/>
                <a:ea typeface="+mn-lt"/>
                <a:cs typeface="+mn-lt"/>
              </a:rPr>
              <a:t>glutamocarbonyl</a:t>
            </a:r>
            <a:r>
              <a:rPr lang="pl-PL" dirty="0">
                <a:latin typeface="Aptos"/>
                <a:ea typeface="+mn-lt"/>
                <a:cs typeface="+mn-lt"/>
              </a:rPr>
              <a:t>)-N6-L-lysino]-8-oxooctanoyl]-D-</a:t>
            </a:r>
            <a:r>
              <a:rPr lang="pl-PL" err="1">
                <a:latin typeface="Aptos"/>
                <a:ea typeface="+mn-lt"/>
                <a:cs typeface="+mn-lt"/>
              </a:rPr>
              <a:t>lysine</a:t>
            </a:r>
            <a:r>
              <a:rPr lang="pl-PL" dirty="0">
                <a:latin typeface="Aptos"/>
                <a:ea typeface="+mn-lt"/>
                <a:cs typeface="+mn-lt"/>
              </a:rPr>
              <a:t>] </a:t>
            </a:r>
            <a:endParaRPr lang="pl-PL">
              <a:latin typeface="Aptos"/>
              <a:ea typeface="Calibri"/>
              <a:cs typeface="Calibri"/>
            </a:endParaRPr>
          </a:p>
          <a:p>
            <a:pPr marL="0" indent="0">
              <a:buNone/>
            </a:pPr>
            <a:endParaRPr lang="pl-PL" dirty="0">
              <a:latin typeface="Aptos"/>
              <a:ea typeface="+mn-lt"/>
              <a:cs typeface="+mn-lt"/>
            </a:endParaRPr>
          </a:p>
          <a:p>
            <a:pPr marL="0" indent="0">
              <a:buNone/>
            </a:pPr>
            <a:r>
              <a:rPr lang="pl-PL" sz="2000" b="1" dirty="0">
                <a:latin typeface="Aptos"/>
                <a:ea typeface="+mn-lt"/>
                <a:cs typeface="+mn-lt"/>
              </a:rPr>
              <a:t>[177Lu]lutetium</a:t>
            </a:r>
            <a:r>
              <a:rPr lang="pl-PL" sz="2000" b="1">
                <a:latin typeface="Aptos"/>
                <a:ea typeface="+mn-lt"/>
                <a:cs typeface="+mn-lt"/>
              </a:rPr>
              <a:t> PSMA I&amp;T                     INN</a:t>
            </a:r>
            <a:endParaRPr lang="pl-PL" sz="2000" b="1">
              <a:latin typeface="Aptos"/>
              <a:ea typeface="Calibri"/>
              <a:cs typeface="Calibri"/>
            </a:endParaRPr>
          </a:p>
        </p:txBody>
      </p:sp>
      <p:sp>
        <p:nvSpPr>
          <p:cNvPr id="6" name="Strzałka: w lewo 5">
            <a:extLst>
              <a:ext uri="{FF2B5EF4-FFF2-40B4-BE49-F238E27FC236}">
                <a16:creationId xmlns:a16="http://schemas.microsoft.com/office/drawing/2014/main" id="{608DA22E-1AEC-D94E-9118-CA2FB738820C}"/>
              </a:ext>
            </a:extLst>
          </p:cNvPr>
          <p:cNvSpPr/>
          <p:nvPr/>
        </p:nvSpPr>
        <p:spPr>
          <a:xfrm>
            <a:off x="3575792" y="5564909"/>
            <a:ext cx="895047" cy="169332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53169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EA6B8BB-07B9-66E3-16EB-0AE53F8F7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2. </a:t>
            </a:r>
            <a:r>
              <a:rPr lang="pl-PL" dirty="0" err="1"/>
              <a:t>definition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856A8AB-0B25-E20D-504D-BE423DCFD4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2800"/>
              <a:t>Related to radioactive part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A940AF2-A8DD-0CFD-A705-6309B900F76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05435" indent="-305435"/>
            <a:r>
              <a:rPr lang="pl-PL" sz="2400" dirty="0">
                <a:latin typeface="Aptos"/>
                <a:ea typeface="+mn-lt"/>
                <a:cs typeface="+mn-lt"/>
              </a:rPr>
              <a:t>l</a:t>
            </a:r>
            <a:r>
              <a:rPr lang="pl-PL" sz="2400" i="1" dirty="0">
                <a:latin typeface="Aptos"/>
                <a:ea typeface="+mn-lt"/>
                <a:cs typeface="+mn-lt"/>
              </a:rPr>
              <a:t>utetium-177</a:t>
            </a:r>
            <a:r>
              <a:rPr lang="pl-PL" sz="2400" dirty="0">
                <a:latin typeface="Aptos"/>
                <a:ea typeface="+mn-lt"/>
                <a:cs typeface="+mn-lt"/>
              </a:rPr>
              <a:t>: 90 per cent to 110 per cent of the </a:t>
            </a:r>
            <a:r>
              <a:rPr lang="pl-PL" sz="2400" err="1">
                <a:latin typeface="Aptos"/>
                <a:ea typeface="+mn-lt"/>
                <a:cs typeface="+mn-lt"/>
              </a:rPr>
              <a:t>declared</a:t>
            </a:r>
            <a:r>
              <a:rPr lang="pl-PL" sz="2400" dirty="0">
                <a:latin typeface="Aptos"/>
                <a:ea typeface="+mn-lt"/>
                <a:cs typeface="+mn-lt"/>
              </a:rPr>
              <a:t> lutetium-177 </a:t>
            </a:r>
            <a:r>
              <a:rPr lang="pl-PL" sz="2400" err="1">
                <a:latin typeface="Aptos"/>
                <a:ea typeface="+mn-lt"/>
                <a:cs typeface="+mn-lt"/>
              </a:rPr>
              <a:t>radioactivity</a:t>
            </a:r>
            <a:r>
              <a:rPr lang="pl-PL" sz="2400" dirty="0">
                <a:latin typeface="Aptos"/>
                <a:ea typeface="+mn-lt"/>
                <a:cs typeface="+mn-lt"/>
              </a:rPr>
              <a:t> </a:t>
            </a:r>
            <a:r>
              <a:rPr lang="pl-PL" sz="2400" err="1">
                <a:latin typeface="Aptos"/>
                <a:ea typeface="+mn-lt"/>
                <a:cs typeface="+mn-lt"/>
              </a:rPr>
              <a:t>at</a:t>
            </a:r>
            <a:r>
              <a:rPr lang="pl-PL" sz="2400" dirty="0">
                <a:latin typeface="Aptos"/>
                <a:ea typeface="+mn-lt"/>
                <a:cs typeface="+mn-lt"/>
              </a:rPr>
              <a:t> the </a:t>
            </a:r>
            <a:r>
              <a:rPr lang="pl-PL" sz="2400" err="1">
                <a:latin typeface="Aptos"/>
                <a:ea typeface="+mn-lt"/>
                <a:cs typeface="+mn-lt"/>
              </a:rPr>
              <a:t>date</a:t>
            </a:r>
            <a:r>
              <a:rPr lang="pl-PL" sz="2400" dirty="0">
                <a:latin typeface="Aptos"/>
                <a:ea typeface="+mn-lt"/>
                <a:cs typeface="+mn-lt"/>
              </a:rPr>
              <a:t> and </a:t>
            </a:r>
            <a:r>
              <a:rPr lang="pl-PL" sz="2400" err="1">
                <a:latin typeface="Aptos"/>
                <a:ea typeface="+mn-lt"/>
                <a:cs typeface="+mn-lt"/>
              </a:rPr>
              <a:t>time</a:t>
            </a:r>
            <a:r>
              <a:rPr lang="pl-PL" sz="2400" dirty="0">
                <a:latin typeface="Aptos"/>
                <a:ea typeface="+mn-lt"/>
                <a:cs typeface="+mn-lt"/>
              </a:rPr>
              <a:t> </a:t>
            </a:r>
            <a:r>
              <a:rPr lang="pl-PL" sz="2400" err="1">
                <a:latin typeface="Aptos"/>
                <a:ea typeface="+mn-lt"/>
                <a:cs typeface="+mn-lt"/>
              </a:rPr>
              <a:t>stated</a:t>
            </a:r>
            <a:r>
              <a:rPr lang="pl-PL" sz="2400" dirty="0">
                <a:latin typeface="Aptos"/>
                <a:ea typeface="+mn-lt"/>
                <a:cs typeface="+mn-lt"/>
              </a:rPr>
              <a:t> on the </a:t>
            </a:r>
            <a:r>
              <a:rPr lang="pl-PL" sz="2400">
                <a:latin typeface="Aptos"/>
                <a:ea typeface="+mn-lt"/>
                <a:cs typeface="+mn-lt"/>
              </a:rPr>
              <a:t>label.</a:t>
            </a:r>
            <a:endParaRPr lang="pl-PL" sz="2400">
              <a:latin typeface="Aptos"/>
            </a:endParaRPr>
          </a:p>
          <a:p>
            <a:pPr marL="305435" indent="-305435"/>
            <a:endParaRPr lang="pl-PL" sz="2400" dirty="0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D39075A0-F469-C493-45F7-F18EA2DE9E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sz="2800"/>
              <a:t>Related to precursor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7236158-4FC2-7E68-979D-A5FA8113DAE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305435" indent="-305435"/>
            <a:r>
              <a:rPr lang="pl-PL" sz="2400" i="1">
                <a:latin typeface="Aptos"/>
              </a:rPr>
              <a:t>zadavotide guraxetan and metal complexes of zadavotide guraxetan:</a:t>
            </a:r>
            <a:r>
              <a:rPr lang="pl-PL" sz="2400" dirty="0">
                <a:latin typeface="Aptos"/>
              </a:rPr>
              <a:t> </a:t>
            </a:r>
            <a:r>
              <a:rPr lang="pl-PL" sz="2400">
                <a:latin typeface="Aptos"/>
              </a:rPr>
              <a:t>maximum 0.2 mg per maximum recommended dose in millilitres.</a:t>
            </a:r>
          </a:p>
        </p:txBody>
      </p:sp>
    </p:spTree>
    <p:extLst>
      <p:ext uri="{BB962C8B-B14F-4D97-AF65-F5344CB8AC3E}">
        <p14:creationId xmlns:p14="http://schemas.microsoft.com/office/powerpoint/2010/main" val="1580096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002DD2F-C083-6C21-095C-93D367B96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>
                <a:solidFill>
                  <a:srgbClr val="FFFFFF"/>
                </a:solidFill>
                <a:latin typeface="Gill Sans MT"/>
              </a:rPr>
              <a:t>3. Production / Preparation </a:t>
            </a:r>
            <a:endParaRPr lang="pl-PL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79DABA8-7013-3369-58FF-67ABF2F191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05435" indent="-305435" algn="ctr"/>
            <a:r>
              <a:rPr lang="pl-PL" sz="2400">
                <a:latin typeface="Aptos"/>
                <a:ea typeface="+mn-lt"/>
                <a:cs typeface="+mn-lt"/>
              </a:rPr>
              <a:t>It is prepared using</a:t>
            </a:r>
            <a:r>
              <a:rPr lang="pl-PL" sz="2400" i="1">
                <a:latin typeface="Aptos"/>
                <a:ea typeface="+mn-lt"/>
                <a:cs typeface="+mn-lt"/>
              </a:rPr>
              <a:t> Lutetium (177Lu) solution for radiolabelling (2798).</a:t>
            </a:r>
            <a:endParaRPr lang="pl-PL" sz="2400" i="1">
              <a:latin typeface="Aptos"/>
            </a:endParaRPr>
          </a:p>
        </p:txBody>
      </p:sp>
      <p:pic>
        <p:nvPicPr>
          <p:cNvPr id="7" name="Obraz 6" descr="Obraz zawierający tekst, Czcionka, zrzut ekranu&#10;&#10;Zawartość wygenerowana przez AI może być niepoprawna.">
            <a:extLst>
              <a:ext uri="{FF2B5EF4-FFF2-40B4-BE49-F238E27FC236}">
                <a16:creationId xmlns:a16="http://schemas.microsoft.com/office/drawing/2014/main" id="{B55D3F56-1A4F-D656-EC20-1B362F2FE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344" y="4183207"/>
            <a:ext cx="7458075" cy="2343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Strzałka: w dół 7">
            <a:extLst>
              <a:ext uri="{FF2B5EF4-FFF2-40B4-BE49-F238E27FC236}">
                <a16:creationId xmlns:a16="http://schemas.microsoft.com/office/drawing/2014/main" id="{8F0B1FA0-9EBC-FD7D-BE05-9150823286A3}"/>
              </a:ext>
            </a:extLst>
          </p:cNvPr>
          <p:cNvSpPr/>
          <p:nvPr/>
        </p:nvSpPr>
        <p:spPr>
          <a:xfrm>
            <a:off x="5985774" y="2738088"/>
            <a:ext cx="227299" cy="1392549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124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B354DD-52D2-23B6-404D-FC51B9F9B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>
                <a:solidFill>
                  <a:srgbClr val="FFFFFF"/>
                </a:solidFill>
                <a:latin typeface="Gill Sans MT"/>
              </a:rPr>
              <a:t>4. Properties </a:t>
            </a:r>
          </a:p>
        </p:txBody>
      </p:sp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id="{E664210C-BAED-F450-B69F-4833F2968A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7251993"/>
              </p:ext>
            </p:extLst>
          </p:nvPr>
        </p:nvGraphicFramePr>
        <p:xfrm>
          <a:off x="2624570" y="2042679"/>
          <a:ext cx="7353298" cy="247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6649">
                  <a:extLst>
                    <a:ext uri="{9D8B030D-6E8A-4147-A177-3AD203B41FA5}">
                      <a16:colId xmlns:a16="http://schemas.microsoft.com/office/drawing/2014/main" val="4097687117"/>
                    </a:ext>
                  </a:extLst>
                </a:gridCol>
                <a:gridCol w="3676649">
                  <a:extLst>
                    <a:ext uri="{9D8B030D-6E8A-4147-A177-3AD203B41FA5}">
                      <a16:colId xmlns:a16="http://schemas.microsoft.com/office/drawing/2014/main" val="999521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l-PL" b="0">
                          <a:solidFill>
                            <a:schemeClr val="tx1"/>
                          </a:solidFill>
                          <a:latin typeface="Aptos"/>
                        </a:rPr>
                        <a:t>Appearance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b="0" dirty="0">
                          <a:solidFill>
                            <a:schemeClr val="tx1"/>
                          </a:solidFill>
                          <a:latin typeface="Aptos"/>
                        </a:rPr>
                        <a:t>Clear colourless solution,  practically free from visable </a:t>
                      </a:r>
                      <a:r>
                        <a:rPr lang="pl-PL" b="0">
                          <a:solidFill>
                            <a:schemeClr val="tx1"/>
                          </a:solidFill>
                          <a:latin typeface="Aptos"/>
                        </a:rPr>
                        <a:t>particles (i.v. application)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925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>
                          <a:solidFill>
                            <a:schemeClr val="tx1"/>
                          </a:solidFill>
                          <a:latin typeface="Aptos"/>
                        </a:rPr>
                        <a:t>Half-life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>
                          <a:solidFill>
                            <a:schemeClr val="tx1"/>
                          </a:solidFill>
                          <a:latin typeface="Aptos"/>
                        </a:rPr>
                        <a:t>6,647 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8089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>
                          <a:solidFill>
                            <a:schemeClr val="tx1"/>
                          </a:solidFill>
                          <a:latin typeface="Aptos"/>
                        </a:rPr>
                        <a:t>Nature of radiation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1800" b="0" i="0" u="none" strike="noStrike" noProof="0">
                          <a:solidFill>
                            <a:schemeClr val="tx1"/>
                          </a:solidFill>
                          <a:latin typeface="Aptos"/>
                        </a:rPr>
                        <a:t>eA = Auger electrons,</a:t>
                      </a:r>
                      <a:endParaRPr lang="pl-PL">
                        <a:latin typeface="Aptos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1800" b="0" i="0" u="none" strike="noStrike" noProof="0">
                          <a:solidFill>
                            <a:schemeClr val="tx1"/>
                          </a:solidFill>
                          <a:latin typeface="Aptos"/>
                        </a:rPr>
                        <a:t>β− = electrons,</a:t>
                      </a:r>
                      <a:endParaRPr lang="pl-PL">
                        <a:latin typeface="Aptos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l-PL" sz="1800" b="0" i="0" u="none" strike="noStrike" noProof="0">
                          <a:solidFill>
                            <a:schemeClr val="tx1"/>
                          </a:solidFill>
                          <a:latin typeface="Aptos"/>
                        </a:rPr>
                        <a:t>γ = gamma rays,</a:t>
                      </a:r>
                      <a:endParaRPr lang="pl-PL">
                        <a:latin typeface="Aptos"/>
                      </a:endParaRPr>
                    </a:p>
                    <a:p>
                      <a:pPr lvl="0">
                        <a:buNone/>
                      </a:pPr>
                      <a:r>
                        <a:rPr lang="pl-PL" sz="1800" b="0" i="0" u="none" strike="noStrike" noProof="0">
                          <a:solidFill>
                            <a:schemeClr val="tx1"/>
                          </a:solidFill>
                          <a:latin typeface="Aptos"/>
                        </a:rPr>
                        <a:t>X = X-rays.</a:t>
                      </a:r>
                      <a:endParaRPr lang="pl-PL">
                        <a:latin typeface="Apto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050688"/>
                  </a:ext>
                </a:extLst>
              </a:tr>
            </a:tbl>
          </a:graphicData>
        </a:graphic>
      </p:graphicFrame>
      <p:pic>
        <p:nvPicPr>
          <p:cNvPr id="5" name="Obraz 4" descr="Obraz zawierający tekst, zrzut ekranu, linia, diagram&#10;&#10;Zawartość wygenerowana przez AI może być niepoprawna.">
            <a:extLst>
              <a:ext uri="{FF2B5EF4-FFF2-40B4-BE49-F238E27FC236}">
                <a16:creationId xmlns:a16="http://schemas.microsoft.com/office/drawing/2014/main" id="{544E97BD-F13F-51AA-BC9C-15098F8DF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246" y="4659707"/>
            <a:ext cx="8982075" cy="1428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507E7077-D0EF-5E82-8400-05F118CCD14C}"/>
              </a:ext>
            </a:extLst>
          </p:cNvPr>
          <p:cNvSpPr txBox="1"/>
          <p:nvPr/>
        </p:nvSpPr>
        <p:spPr>
          <a:xfrm>
            <a:off x="658090" y="6176818"/>
            <a:ext cx="10979727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1400" i="1">
                <a:ea typeface="+mn-lt"/>
                <a:cs typeface="+mn-lt"/>
              </a:rPr>
              <a:t>5.7. Table of physical characteristics of radionuclides.</a:t>
            </a:r>
            <a:endParaRPr lang="pl-PL" sz="1400" i="1"/>
          </a:p>
        </p:txBody>
      </p:sp>
    </p:spTree>
    <p:extLst>
      <p:ext uri="{BB962C8B-B14F-4D97-AF65-F5344CB8AC3E}">
        <p14:creationId xmlns:p14="http://schemas.microsoft.com/office/powerpoint/2010/main" val="4029462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74AAABF-1375-4647-D909-88524DC24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>
                <a:solidFill>
                  <a:srgbClr val="FFFFFF"/>
                </a:solidFill>
                <a:latin typeface="Gill Sans MT"/>
              </a:rPr>
              <a:t>5. Identification </a:t>
            </a:r>
          </a:p>
        </p:txBody>
      </p:sp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id="{4FA000C0-AE2A-7AC2-4B0C-6DB579FB82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AutoNum type="alphaUcPeriod"/>
            </a:pPr>
            <a:r>
              <a:rPr lang="pl-PL"/>
              <a:t>Gamma-ray spectrometry</a:t>
            </a: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6EBF8969-C8A5-E491-8CD1-CA78D5285F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1194" y="3076143"/>
            <a:ext cx="5393100" cy="2934999"/>
          </a:xfrm>
        </p:spPr>
        <p:txBody>
          <a:bodyPr/>
          <a:lstStyle/>
          <a:p>
            <a:pPr marL="305435" indent="-305435" algn="just"/>
            <a:r>
              <a:rPr lang="pl-PL">
                <a:latin typeface="Aptos"/>
                <a:ea typeface="+mn-lt"/>
                <a:cs typeface="+mn-lt"/>
              </a:rPr>
              <a:t>The most prominent gamma photon of lutetium-177 has an energy of 0.208 MeV. Gamma photons with an energy of 0.113 MeV are also present.</a:t>
            </a:r>
            <a:endParaRPr lang="pl-PL">
              <a:latin typeface="Aptos"/>
            </a:endParaRPr>
          </a:p>
          <a:p>
            <a:pPr marL="305435" indent="-305435" algn="just"/>
            <a:r>
              <a:rPr lang="sl-SI">
                <a:solidFill>
                  <a:schemeClr val="accent2"/>
                </a:solidFill>
                <a:latin typeface="Aptos"/>
              </a:rPr>
              <a:t>Related to radionuclide: characteristic gamma photons of </a:t>
            </a:r>
            <a:r>
              <a:rPr lang="sl-SI" sz="1200" baseline="30000">
                <a:solidFill>
                  <a:schemeClr val="accent2"/>
                </a:solidFill>
                <a:latin typeface="Aptos"/>
              </a:rPr>
              <a:t>177</a:t>
            </a:r>
            <a:r>
              <a:rPr lang="sl-SI">
                <a:solidFill>
                  <a:schemeClr val="accent2"/>
                </a:solidFill>
                <a:latin typeface="Aptos"/>
              </a:rPr>
              <a:t>Lu</a:t>
            </a:r>
            <a:endParaRPr lang="pl-PL">
              <a:solidFill>
                <a:schemeClr val="accent2"/>
              </a:solidFill>
              <a:latin typeface="Aptos"/>
            </a:endParaRPr>
          </a:p>
          <a:p>
            <a:pPr marL="305435" indent="-305435"/>
            <a:endParaRPr lang="pl-PL" dirty="0"/>
          </a:p>
          <a:p>
            <a:pPr marL="305435" indent="-305435"/>
            <a:endParaRPr lang="pl-PL" dirty="0"/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3FB7D71E-4827-1E4B-D3A7-C13C01E08A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12190" y="2250892"/>
            <a:ext cx="5087073" cy="553373"/>
          </a:xfrm>
        </p:spPr>
        <p:txBody>
          <a:bodyPr/>
          <a:lstStyle/>
          <a:p>
            <a:pPr marL="457200" indent="-457200">
              <a:buAutoNum type="alphaUcPeriod"/>
            </a:pPr>
            <a:endParaRPr lang="pl-PL" dirty="0"/>
          </a:p>
          <a:p>
            <a:r>
              <a:rPr lang="pl-PL"/>
              <a:t>B.   HPLC</a:t>
            </a:r>
            <a:endParaRPr lang="pl-PL" dirty="0"/>
          </a:p>
        </p:txBody>
      </p:sp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8D75EDC0-B361-8C58-37F1-320D875B1A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7709" y="3076143"/>
            <a:ext cx="5393100" cy="2934999"/>
          </a:xfrm>
        </p:spPr>
        <p:txBody>
          <a:bodyPr/>
          <a:lstStyle/>
          <a:p>
            <a:pPr marL="305435" indent="-305435" algn="just"/>
            <a:r>
              <a:rPr lang="pl-PL">
                <a:latin typeface="Aptos"/>
                <a:ea typeface="+mn-lt"/>
                <a:cs typeface="+mn-lt"/>
              </a:rPr>
              <a:t>The principal peak in the radiochromatogram obtained with the test solution is similar in retention time to the principal peak in the chromatogram obtained with reference solution (a) [</a:t>
            </a:r>
            <a:r>
              <a:rPr lang="sl-SI" sz="1200" baseline="30000">
                <a:solidFill>
                  <a:schemeClr val="accent1"/>
                </a:solidFill>
                <a:latin typeface="Aptos"/>
                <a:ea typeface="+mn-lt"/>
                <a:cs typeface="+mn-lt"/>
              </a:rPr>
              <a:t>nat</a:t>
            </a:r>
            <a:r>
              <a:rPr lang="sl-SI">
                <a:solidFill>
                  <a:schemeClr val="accent1"/>
                </a:solidFill>
                <a:latin typeface="Aptos"/>
                <a:ea typeface="+mn-lt"/>
                <a:cs typeface="+mn-lt"/>
              </a:rPr>
              <a:t>Lu-PSMA I&amp;T</a:t>
            </a:r>
            <a:r>
              <a:rPr lang="pl-PL">
                <a:latin typeface="Aptos"/>
                <a:ea typeface="+mn-lt"/>
                <a:cs typeface="+mn-lt"/>
              </a:rPr>
              <a:t>] using the spectrophotometer.</a:t>
            </a:r>
            <a:endParaRPr lang="pl-PL">
              <a:latin typeface="Aptos"/>
            </a:endParaRPr>
          </a:p>
          <a:p>
            <a:pPr marL="305435" indent="-305435" algn="just"/>
            <a:r>
              <a:rPr lang="sl-SI">
                <a:solidFill>
                  <a:schemeClr val="accent1"/>
                </a:solidFill>
                <a:latin typeface="Aptos"/>
              </a:rPr>
              <a:t>Related to radiolabelled PSMA I&amp;T: t</a:t>
            </a:r>
            <a:r>
              <a:rPr lang="sl-SI" sz="1200" baseline="-25000">
                <a:solidFill>
                  <a:schemeClr val="accent1"/>
                </a:solidFill>
                <a:latin typeface="Aptos"/>
              </a:rPr>
              <a:t>r </a:t>
            </a:r>
            <a:r>
              <a:rPr lang="sl-SI">
                <a:solidFill>
                  <a:schemeClr val="accent1"/>
                </a:solidFill>
                <a:latin typeface="Aptos"/>
              </a:rPr>
              <a:t>(main peak in test solution) ~ t</a:t>
            </a:r>
            <a:r>
              <a:rPr lang="sl-SI" sz="1200" baseline="-25000">
                <a:solidFill>
                  <a:schemeClr val="accent1"/>
                </a:solidFill>
                <a:latin typeface="Aptos"/>
              </a:rPr>
              <a:t>r</a:t>
            </a:r>
            <a:r>
              <a:rPr lang="sl-SI" dirty="0">
                <a:solidFill>
                  <a:schemeClr val="accent1"/>
                </a:solidFill>
                <a:latin typeface="Aptos"/>
              </a:rPr>
              <a:t> </a:t>
            </a:r>
            <a:r>
              <a:rPr lang="sl-SI" sz="1200" baseline="30000">
                <a:solidFill>
                  <a:schemeClr val="accent1"/>
                </a:solidFill>
                <a:latin typeface="Aptos"/>
              </a:rPr>
              <a:t>nat</a:t>
            </a:r>
            <a:r>
              <a:rPr lang="sl-SI">
                <a:solidFill>
                  <a:schemeClr val="accent1"/>
                </a:solidFill>
                <a:latin typeface="Aptos"/>
              </a:rPr>
              <a:t>Lu-PSMA I&amp;T</a:t>
            </a:r>
            <a:endParaRPr lang="pl-PL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137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2136F91-8F5C-6465-CD08-DE532C4EF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6. tests</a:t>
            </a:r>
          </a:p>
        </p:txBody>
      </p:sp>
      <p:graphicFrame>
        <p:nvGraphicFramePr>
          <p:cNvPr id="7" name="Tabela 6">
            <a:extLst>
              <a:ext uri="{FF2B5EF4-FFF2-40B4-BE49-F238E27FC236}">
                <a16:creationId xmlns:a16="http://schemas.microsoft.com/office/drawing/2014/main" id="{E34D825D-8202-1B26-7FC3-90C1530E8B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888338"/>
              </p:ext>
            </p:extLst>
          </p:nvPr>
        </p:nvGraphicFramePr>
        <p:xfrm>
          <a:off x="427182" y="1870363"/>
          <a:ext cx="11341739" cy="4823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3091">
                  <a:extLst>
                    <a:ext uri="{9D8B030D-6E8A-4147-A177-3AD203B41FA5}">
                      <a16:colId xmlns:a16="http://schemas.microsoft.com/office/drawing/2014/main" val="806405498"/>
                    </a:ext>
                  </a:extLst>
                </a:gridCol>
                <a:gridCol w="3754324">
                  <a:extLst>
                    <a:ext uri="{9D8B030D-6E8A-4147-A177-3AD203B41FA5}">
                      <a16:colId xmlns:a16="http://schemas.microsoft.com/office/drawing/2014/main" val="3977909888"/>
                    </a:ext>
                  </a:extLst>
                </a:gridCol>
                <a:gridCol w="3754324">
                  <a:extLst>
                    <a:ext uri="{9D8B030D-6E8A-4147-A177-3AD203B41FA5}">
                      <a16:colId xmlns:a16="http://schemas.microsoft.com/office/drawing/2014/main" val="573436424"/>
                    </a:ext>
                  </a:extLst>
                </a:gridCol>
              </a:tblGrid>
              <a:tr h="369454">
                <a:tc>
                  <a:txBody>
                    <a:bodyPr/>
                    <a:lstStyle/>
                    <a:p>
                      <a:r>
                        <a:rPr lang="pl-PL" sz="1600">
                          <a:latin typeface="Aptos"/>
                        </a:rPr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600">
                          <a:latin typeface="Aptos"/>
                        </a:rPr>
                        <a:t>Method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600">
                          <a:latin typeface="Aptos"/>
                        </a:rPr>
                        <a:t>Limit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1138732"/>
                  </a:ext>
                </a:extLst>
              </a:tr>
              <a:tr h="369454">
                <a:tc>
                  <a:txBody>
                    <a:bodyPr/>
                    <a:lstStyle/>
                    <a:p>
                      <a:r>
                        <a:rPr lang="pl-PL" sz="1600">
                          <a:latin typeface="Aptos"/>
                        </a:rPr>
                        <a:t>pH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600" b="0" i="0" u="none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pH indicator strip</a:t>
                      </a:r>
                      <a:endParaRPr lang="pl-PL" sz="1600">
                        <a:latin typeface="Apto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600" b="0" i="0" u="none" strike="noStrike" noProof="0" dirty="0">
                          <a:solidFill>
                            <a:srgbClr val="000000"/>
                          </a:solidFill>
                          <a:latin typeface="Aptos"/>
                        </a:rPr>
                        <a:t>4,0-7,0</a:t>
                      </a:r>
                      <a:endParaRPr lang="pl-PL" sz="1600">
                        <a:latin typeface="Apto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0925084"/>
                  </a:ext>
                </a:extLst>
              </a:tr>
              <a:tr h="1062181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600" b="0" i="0" u="none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Radiochemical purity</a:t>
                      </a:r>
                      <a:endParaRPr lang="pl-PL" sz="1600">
                        <a:latin typeface="Apto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600" b="0" i="0" u="none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radioTLC</a:t>
                      </a:r>
                      <a:endParaRPr lang="pl-PL" sz="1600">
                        <a:latin typeface="Apto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just">
                        <a:buNone/>
                      </a:pPr>
                      <a:r>
                        <a:rPr lang="pl-PL" sz="1600" b="0" i="0" u="none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No more than 2 % of the total radioactivity is due to lutetium-177 species migrating with a retardation factor more than 0.7.</a:t>
                      </a:r>
                      <a:endParaRPr lang="pl-PL" sz="1600">
                        <a:latin typeface="Apto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2044650"/>
                  </a:ext>
                </a:extLst>
              </a:tr>
              <a:tr h="225935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600" b="0" i="0" u="none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Radiochemical purity</a:t>
                      </a:r>
                      <a:endParaRPr lang="pl-PL" sz="1600">
                        <a:latin typeface="Apto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pl-PL" sz="1600" b="0" i="0" u="none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HPLC</a:t>
                      </a:r>
                      <a:endParaRPr lang="pl-PL" sz="1600">
                        <a:latin typeface="Apto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  <a:buNone/>
                      </a:pPr>
                      <a:r>
                        <a:rPr lang="pl-PL" sz="1600" b="0" i="0" u="sng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UV detector: </a:t>
                      </a:r>
                      <a:endParaRPr lang="pl-PL" sz="1600" b="0" i="0" u="none" strike="noStrike" noProof="0">
                        <a:solidFill>
                          <a:srgbClr val="000000"/>
                        </a:solidFill>
                        <a:latin typeface="Aptos"/>
                      </a:endParaRPr>
                    </a:p>
                    <a:p>
                      <a:pPr lvl="0" algn="just">
                        <a:lnSpc>
                          <a:spcPct val="100000"/>
                        </a:lnSpc>
                        <a:buNone/>
                      </a:pPr>
                      <a:r>
                        <a:rPr lang="pl-PL" sz="1600" b="0" i="0" u="none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– PSMA I&amp;T and metal complexes of PMSA I&amp;T maximum 200 </a:t>
                      </a:r>
                      <a:r>
                        <a:rPr lang="el-GR" sz="1600" b="0" i="0" u="none" strike="noStrike" noProof="0" dirty="0">
                          <a:solidFill>
                            <a:srgbClr val="000000"/>
                          </a:solidFill>
                          <a:latin typeface="Aptos"/>
                        </a:rPr>
                        <a:t>μ</a:t>
                      </a:r>
                      <a:r>
                        <a:rPr lang="pl-PL" sz="1600" b="0" i="0" u="none" strike="noStrike" noProof="0" dirty="0">
                          <a:solidFill>
                            <a:srgbClr val="000000"/>
                          </a:solidFill>
                          <a:latin typeface="Aptos"/>
                        </a:rPr>
                        <a:t>g/V; </a:t>
                      </a:r>
                    </a:p>
                    <a:p>
                      <a:pPr lvl="0" algn="just">
                        <a:lnSpc>
                          <a:spcPct val="100000"/>
                        </a:lnSpc>
                        <a:buNone/>
                      </a:pPr>
                      <a:r>
                        <a:rPr lang="pl-PL" sz="1600" b="0" i="0" u="none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– reporting threshold: 0.02 mg/V</a:t>
                      </a:r>
                      <a:endParaRPr lang="pl-PL" sz="1600" b="0" i="0" u="none" strike="noStrike" noProof="0" dirty="0">
                        <a:solidFill>
                          <a:srgbClr val="000000"/>
                        </a:solidFill>
                        <a:latin typeface="Aptos"/>
                      </a:endParaRPr>
                    </a:p>
                    <a:p>
                      <a:pPr lvl="0" algn="just">
                        <a:lnSpc>
                          <a:spcPct val="100000"/>
                        </a:lnSpc>
                        <a:buNone/>
                      </a:pPr>
                      <a:r>
                        <a:rPr lang="pl-PL" sz="1600" b="0" i="0" u="sng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Radiodetector</a:t>
                      </a:r>
                      <a:r>
                        <a:rPr lang="pl-PL" sz="1600" b="0" i="0" u="none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:</a:t>
                      </a:r>
                      <a:endParaRPr lang="pl-PL" sz="1600" b="0" i="0" u="none" strike="noStrike" noProof="0" dirty="0">
                        <a:solidFill>
                          <a:srgbClr val="000000"/>
                        </a:solidFill>
                        <a:latin typeface="Aptos"/>
                      </a:endParaRPr>
                    </a:p>
                    <a:p>
                      <a:pPr lvl="0" algn="just">
                        <a:lnSpc>
                          <a:spcPct val="100000"/>
                        </a:lnSpc>
                        <a:buNone/>
                      </a:pPr>
                      <a:r>
                        <a:rPr lang="pl-PL" sz="1600" b="0" i="0" u="none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– [</a:t>
                      </a:r>
                      <a:r>
                        <a:rPr lang="pl-PL" sz="1600" b="0" i="0" u="none" strike="noStrike" baseline="30000" noProof="0">
                          <a:solidFill>
                            <a:srgbClr val="000000"/>
                          </a:solidFill>
                          <a:latin typeface="Aptos"/>
                        </a:rPr>
                        <a:t>177</a:t>
                      </a:r>
                      <a:r>
                        <a:rPr lang="pl-PL" sz="1600" b="0" i="0" u="none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Lu]lutetium PSMA I&amp;T: minimum 95% of the total radioactivity due to lutetium-177;</a:t>
                      </a:r>
                      <a:endParaRPr lang="pl-PL" sz="1600" b="0" i="0" u="none" strike="noStrike" noProof="0" dirty="0">
                        <a:solidFill>
                          <a:srgbClr val="000000"/>
                        </a:solidFill>
                        <a:latin typeface="Aptos"/>
                      </a:endParaRPr>
                    </a:p>
                    <a:p>
                      <a:pPr lvl="0" algn="just">
                        <a:lnSpc>
                          <a:spcPct val="100000"/>
                        </a:lnSpc>
                        <a:buNone/>
                      </a:pPr>
                      <a:r>
                        <a:rPr lang="pl-PL" sz="1600" b="0" i="0" u="none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– reporting threshold: 0.1% (reference solution (e)); disregard any peak with a relative retention with reference to [</a:t>
                      </a:r>
                      <a:r>
                        <a:rPr lang="pl-PL" sz="1600" b="0" i="0" u="none" strike="noStrike" baseline="30000" noProof="0">
                          <a:solidFill>
                            <a:srgbClr val="000000"/>
                          </a:solidFill>
                          <a:latin typeface="Aptos"/>
                        </a:rPr>
                        <a:t>177</a:t>
                      </a:r>
                      <a:r>
                        <a:rPr lang="pl-PL" sz="1600" b="0" i="0" u="none" strike="noStrike" noProof="0">
                          <a:solidFill>
                            <a:srgbClr val="000000"/>
                          </a:solidFill>
                          <a:latin typeface="Aptos"/>
                        </a:rPr>
                        <a:t>Lu]lu</a:t>
                      </a:r>
                      <a:endParaRPr lang="pl-PL" sz="1600">
                        <a:latin typeface="Apto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9386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2365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B691D59-8F51-4DD8-AD41-D568D29B08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04AEF18-0627-48F3-9B3D-F7E8F050B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EAEE08A-C572-438F-9753-B0D527A515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B93146F-62ED-4C59-844C-0935D0FB50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F9CD4BEB-C391-4F7E-9838-95411A832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23900"/>
            <a:ext cx="12192000" cy="6134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4605CAA7-52DC-BB8B-9B64-C174C3FF21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714178"/>
              </p:ext>
            </p:extLst>
          </p:nvPr>
        </p:nvGraphicFramePr>
        <p:xfrm>
          <a:off x="512618" y="845127"/>
          <a:ext cx="11185865" cy="5533243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3076744">
                  <a:extLst>
                    <a:ext uri="{9D8B030D-6E8A-4147-A177-3AD203B41FA5}">
                      <a16:colId xmlns:a16="http://schemas.microsoft.com/office/drawing/2014/main" val="4137145104"/>
                    </a:ext>
                  </a:extLst>
                </a:gridCol>
                <a:gridCol w="4325129">
                  <a:extLst>
                    <a:ext uri="{9D8B030D-6E8A-4147-A177-3AD203B41FA5}">
                      <a16:colId xmlns:a16="http://schemas.microsoft.com/office/drawing/2014/main" val="2335690472"/>
                    </a:ext>
                  </a:extLst>
                </a:gridCol>
                <a:gridCol w="3783992">
                  <a:extLst>
                    <a:ext uri="{9D8B030D-6E8A-4147-A177-3AD203B41FA5}">
                      <a16:colId xmlns:a16="http://schemas.microsoft.com/office/drawing/2014/main" val="46088516"/>
                    </a:ext>
                  </a:extLst>
                </a:gridCol>
              </a:tblGrid>
              <a:tr h="555460">
                <a:tc>
                  <a:txBody>
                    <a:bodyPr/>
                    <a:lstStyle/>
                    <a:p>
                      <a:pPr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800" b="0" cap="none" spc="60">
                          <a:solidFill>
                            <a:schemeClr val="bg1"/>
                          </a:solidFill>
                          <a:effectLst/>
                          <a:latin typeface="Aptos"/>
                        </a:rPr>
                        <a:t>Test</a:t>
                      </a:r>
                    </a:p>
                  </a:txBody>
                  <a:tcPr marL="63984" marR="63984" marT="77556" marB="3199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800" b="0" cap="none" spc="60">
                          <a:solidFill>
                            <a:schemeClr val="bg1"/>
                          </a:solidFill>
                          <a:effectLst/>
                          <a:latin typeface="Aptos"/>
                        </a:rPr>
                        <a:t>Method</a:t>
                      </a:r>
                    </a:p>
                  </a:txBody>
                  <a:tcPr marL="63984" marR="63984" marT="77556" marB="3199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800" b="0" cap="none" spc="60">
                          <a:solidFill>
                            <a:schemeClr val="bg1"/>
                          </a:solidFill>
                          <a:effectLst/>
                          <a:latin typeface="Aptos"/>
                        </a:rPr>
                        <a:t>Limit</a:t>
                      </a:r>
                    </a:p>
                  </a:txBody>
                  <a:tcPr marL="63984" marR="63984" marT="77556" marB="3199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123206"/>
                  </a:ext>
                </a:extLst>
              </a:tr>
              <a:tr h="833191">
                <a:tc>
                  <a:txBody>
                    <a:bodyPr/>
                    <a:lstStyle/>
                    <a:p>
                      <a:pPr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Radionuclide purity</a:t>
                      </a: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Gamma-ray spectrometry </a:t>
                      </a:r>
                    </a:p>
                    <a:p>
                      <a:pPr algn="just" rtl="0" fontAlgn="base">
                        <a:lnSpc>
                          <a:spcPts val="1350"/>
                        </a:lnSpc>
                        <a:buNone/>
                      </a:pPr>
                      <a:r>
                        <a:rPr lang="pl-PL" sz="1600" i="1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(High-purity germanium detectors are preferred)</a:t>
                      </a:r>
                      <a:endParaRPr lang="pl-PL" sz="1600" cap="none" spc="0">
                        <a:solidFill>
                          <a:schemeClr val="tx1"/>
                        </a:solidFill>
                        <a:effectLst/>
                        <a:latin typeface="Aptos"/>
                      </a:endParaRP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Minimum 99.9 per cent of the total radioactivity.</a:t>
                      </a: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322374"/>
                  </a:ext>
                </a:extLst>
              </a:tr>
              <a:tr h="1239104">
                <a:tc>
                  <a:txBody>
                    <a:bodyPr/>
                    <a:lstStyle/>
                    <a:p>
                      <a:pPr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Residual solvent-etanol*</a:t>
                      </a: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Gas chromatography or another suitable, validated method</a:t>
                      </a: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Maximum 10 per cent V/V and maximum 2.5 g per administration, taking the density (2.2.5) to be 0.790 g/mL.</a:t>
                      </a: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5966786"/>
                  </a:ext>
                </a:extLst>
              </a:tr>
              <a:tr h="555460">
                <a:tc>
                  <a:txBody>
                    <a:bodyPr/>
                    <a:lstStyle/>
                    <a:p>
                      <a:pPr rtl="0" fontAlgn="base">
                        <a:lnSpc>
                          <a:spcPts val="135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Particulate contamination </a:t>
                      </a:r>
                      <a:r>
                        <a:rPr lang="pl-PL" sz="1600" i="1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(2.9.20)</a:t>
                      </a:r>
                      <a:endParaRPr lang="pl-PL" sz="1600" cap="none" spc="0">
                        <a:solidFill>
                          <a:schemeClr val="tx1"/>
                        </a:solidFill>
                        <a:effectLst/>
                        <a:latin typeface="Aptos"/>
                      </a:endParaRP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Under suitable conditions of visibility</a:t>
                      </a: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Practically free from visible particles.</a:t>
                      </a: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1377408"/>
                  </a:ext>
                </a:extLst>
              </a:tr>
              <a:tr h="1452746">
                <a:tc>
                  <a:txBody>
                    <a:bodyPr/>
                    <a:lstStyle/>
                    <a:p>
                      <a:pPr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Sterility</a:t>
                      </a: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Test for sterility</a:t>
                      </a:r>
                      <a:r>
                        <a:rPr lang="pl-PL" sz="1600" cap="none" spc="0">
                          <a:solidFill>
                            <a:schemeClr val="accent2">
                              <a:lumMod val="49000"/>
                            </a:schemeClr>
                          </a:solidFill>
                          <a:effectLst/>
                          <a:latin typeface="Aptos"/>
                        </a:rPr>
                        <a:t>*</a:t>
                      </a:r>
                    </a:p>
                    <a:p>
                      <a:pPr algn="just"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Filter integrity test</a:t>
                      </a:r>
                    </a:p>
                    <a:p>
                      <a:pPr algn="just" rtl="0" fontAlgn="base">
                        <a:lnSpc>
                          <a:spcPts val="1350"/>
                        </a:lnSpc>
                        <a:buNone/>
                      </a:pPr>
                      <a:r>
                        <a:rPr lang="pl-PL" sz="1600" i="1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It complies with the test for sterility prescribed in the monograph Radiopharmaceutical preparations (0125).</a:t>
                      </a:r>
                      <a:endParaRPr lang="pl-PL" sz="1600" cap="none" spc="0">
                        <a:solidFill>
                          <a:schemeClr val="tx1"/>
                        </a:solidFill>
                        <a:effectLst/>
                        <a:latin typeface="Aptos"/>
                      </a:endParaRP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No growth</a:t>
                      </a:r>
                    </a:p>
                    <a:p>
                      <a:pPr algn="just"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Passed</a:t>
                      </a: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4268657"/>
                  </a:ext>
                </a:extLst>
              </a:tr>
              <a:tr h="897282">
                <a:tc>
                  <a:txBody>
                    <a:bodyPr/>
                    <a:lstStyle/>
                    <a:p>
                      <a:pPr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Pyrogens</a:t>
                      </a: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35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Test for bacterial endotoxins </a:t>
                      </a:r>
                      <a:r>
                        <a:rPr lang="pl-PL" sz="1600" i="1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(2.6.14)</a:t>
                      </a:r>
                      <a:endParaRPr lang="pl-PL" sz="1600" cap="none" spc="0">
                        <a:solidFill>
                          <a:schemeClr val="tx1"/>
                        </a:solidFill>
                        <a:effectLst/>
                        <a:latin typeface="Aptos"/>
                      </a:endParaRP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800"/>
                        </a:lnSpc>
                        <a:buNone/>
                      </a:pPr>
                      <a:r>
                        <a:rPr lang="pl-PL" sz="1600" cap="none" spc="0">
                          <a:solidFill>
                            <a:schemeClr val="tx1"/>
                          </a:solidFill>
                          <a:effectLst/>
                          <a:latin typeface="Aptos"/>
                        </a:rPr>
                        <a:t>2,5 IU per kg/body mass. For avarage 70 kg subject=175 IU per maximum recommended dose in mililiters. </a:t>
                      </a:r>
                    </a:p>
                  </a:txBody>
                  <a:tcPr marL="63984" marR="63984" marT="77556" marB="3199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259107"/>
                  </a:ext>
                </a:extLst>
              </a:tr>
            </a:tbl>
          </a:graphicData>
        </a:graphic>
      </p:graphicFrame>
      <p:sp>
        <p:nvSpPr>
          <p:cNvPr id="7" name="pole tekstowe 4">
            <a:extLst>
              <a:ext uri="{FF2B5EF4-FFF2-40B4-BE49-F238E27FC236}">
                <a16:creationId xmlns:a16="http://schemas.microsoft.com/office/drawing/2014/main" id="{5159AC17-0073-0438-2233-125BEDA4299A}"/>
              </a:ext>
            </a:extLst>
          </p:cNvPr>
          <p:cNvSpPr txBox="1"/>
          <p:nvPr/>
        </p:nvSpPr>
        <p:spPr>
          <a:xfrm>
            <a:off x="520507" y="6285537"/>
            <a:ext cx="8340628" cy="30777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sl-S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400" i="1" dirty="0">
                <a:solidFill>
                  <a:schemeClr val="accent2">
                    <a:lumMod val="49000"/>
                  </a:schemeClr>
                </a:solidFill>
                <a:latin typeface="Aptos"/>
              </a:rPr>
              <a:t>*  </a:t>
            </a:r>
            <a:r>
              <a:rPr lang="pl-PL" sz="1400" i="1" dirty="0">
                <a:solidFill>
                  <a:schemeClr val="accent2">
                    <a:lumMod val="49000"/>
                  </a:schemeClr>
                </a:solidFill>
                <a:latin typeface="Aptos"/>
                <a:ea typeface="+mn-lt"/>
                <a:cs typeface="+mn-lt"/>
              </a:rPr>
              <a:t>The </a:t>
            </a:r>
            <a:r>
              <a:rPr lang="pl-PL" sz="1400" i="1" err="1">
                <a:solidFill>
                  <a:schemeClr val="accent2">
                    <a:lumMod val="49000"/>
                  </a:schemeClr>
                </a:solidFill>
                <a:latin typeface="Aptos"/>
                <a:ea typeface="+mn-lt"/>
                <a:cs typeface="+mn-lt"/>
              </a:rPr>
              <a:t>preparation</a:t>
            </a:r>
            <a:r>
              <a:rPr lang="pl-PL" sz="1400" i="1" dirty="0">
                <a:solidFill>
                  <a:schemeClr val="accent2">
                    <a:lumMod val="49000"/>
                  </a:schemeClr>
                </a:solidFill>
                <a:latin typeface="Aptos"/>
                <a:ea typeface="+mn-lt"/>
                <a:cs typeface="+mn-lt"/>
              </a:rPr>
              <a:t> </a:t>
            </a:r>
            <a:r>
              <a:rPr lang="pl-PL" sz="1400" i="1" err="1">
                <a:solidFill>
                  <a:schemeClr val="accent2">
                    <a:lumMod val="49000"/>
                  </a:schemeClr>
                </a:solidFill>
                <a:latin typeface="Aptos"/>
                <a:ea typeface="+mn-lt"/>
                <a:cs typeface="+mn-lt"/>
              </a:rPr>
              <a:t>may</a:t>
            </a:r>
            <a:r>
              <a:rPr lang="pl-PL" sz="1400" i="1" dirty="0">
                <a:solidFill>
                  <a:schemeClr val="accent2">
                    <a:lumMod val="49000"/>
                  </a:schemeClr>
                </a:solidFill>
                <a:latin typeface="Aptos"/>
                <a:ea typeface="+mn-lt"/>
                <a:cs typeface="+mn-lt"/>
              </a:rPr>
              <a:t> be </a:t>
            </a:r>
            <a:r>
              <a:rPr lang="pl-PL" sz="1400" i="1" err="1">
                <a:solidFill>
                  <a:schemeClr val="accent2">
                    <a:lumMod val="49000"/>
                  </a:schemeClr>
                </a:solidFill>
                <a:latin typeface="Aptos"/>
                <a:ea typeface="+mn-lt"/>
                <a:cs typeface="+mn-lt"/>
              </a:rPr>
              <a:t>released</a:t>
            </a:r>
            <a:r>
              <a:rPr lang="pl-PL" sz="1400" i="1" dirty="0">
                <a:solidFill>
                  <a:schemeClr val="accent2">
                    <a:lumMod val="49000"/>
                  </a:schemeClr>
                </a:solidFill>
                <a:latin typeface="Aptos"/>
                <a:ea typeface="+mn-lt"/>
                <a:cs typeface="+mn-lt"/>
              </a:rPr>
              <a:t> for </a:t>
            </a:r>
            <a:r>
              <a:rPr lang="pl-PL" sz="1400" i="1" err="1">
                <a:solidFill>
                  <a:schemeClr val="accent2">
                    <a:lumMod val="49000"/>
                  </a:schemeClr>
                </a:solidFill>
                <a:latin typeface="Aptos"/>
                <a:ea typeface="+mn-lt"/>
                <a:cs typeface="+mn-lt"/>
              </a:rPr>
              <a:t>use</a:t>
            </a:r>
            <a:r>
              <a:rPr lang="pl-PL" sz="1400" i="1" dirty="0">
                <a:solidFill>
                  <a:schemeClr val="accent2">
                    <a:lumMod val="49000"/>
                  </a:schemeClr>
                </a:solidFill>
                <a:latin typeface="Aptos"/>
                <a:ea typeface="+mn-lt"/>
                <a:cs typeface="+mn-lt"/>
              </a:rPr>
              <a:t> </a:t>
            </a:r>
            <a:r>
              <a:rPr lang="pl-PL" sz="1400" i="1" err="1">
                <a:solidFill>
                  <a:schemeClr val="accent2">
                    <a:lumMod val="49000"/>
                  </a:schemeClr>
                </a:solidFill>
                <a:latin typeface="Aptos"/>
                <a:ea typeface="+mn-lt"/>
                <a:cs typeface="+mn-lt"/>
              </a:rPr>
              <a:t>before</a:t>
            </a:r>
            <a:r>
              <a:rPr lang="pl-PL" sz="1400" i="1" dirty="0">
                <a:solidFill>
                  <a:schemeClr val="accent2">
                    <a:lumMod val="49000"/>
                  </a:schemeClr>
                </a:solidFill>
                <a:latin typeface="Aptos"/>
                <a:ea typeface="+mn-lt"/>
                <a:cs typeface="+mn-lt"/>
              </a:rPr>
              <a:t> </a:t>
            </a:r>
            <a:r>
              <a:rPr lang="pl-PL" sz="1400" i="1" err="1">
                <a:solidFill>
                  <a:schemeClr val="accent2">
                    <a:lumMod val="49000"/>
                  </a:schemeClr>
                </a:solidFill>
                <a:latin typeface="Aptos"/>
                <a:ea typeface="+mn-lt"/>
                <a:cs typeface="+mn-lt"/>
              </a:rPr>
              <a:t>completion</a:t>
            </a:r>
            <a:r>
              <a:rPr lang="pl-PL" sz="1400" i="1" dirty="0">
                <a:solidFill>
                  <a:schemeClr val="accent2">
                    <a:lumMod val="49000"/>
                  </a:schemeClr>
                </a:solidFill>
                <a:latin typeface="Aptos"/>
                <a:ea typeface="+mn-lt"/>
                <a:cs typeface="+mn-lt"/>
              </a:rPr>
              <a:t> of the test.</a:t>
            </a:r>
          </a:p>
        </p:txBody>
      </p:sp>
    </p:spTree>
    <p:extLst>
      <p:ext uri="{BB962C8B-B14F-4D97-AF65-F5344CB8AC3E}">
        <p14:creationId xmlns:p14="http://schemas.microsoft.com/office/powerpoint/2010/main" val="1604597772"/>
      </p:ext>
    </p:extLst>
  </p:cSld>
  <p:clrMapOvr>
    <a:masterClrMapping/>
  </p:clrMapOvr>
</p:sld>
</file>

<file path=ppt/theme/theme1.xml><?xml version="1.0" encoding="utf-8"?>
<a:theme xmlns:a="http://schemas.openxmlformats.org/drawingml/2006/main" name="Dywidenda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isarn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1026</Words>
  <Application>Microsoft Office PowerPoint</Application>
  <PresentationFormat>Širokozaslonsko</PresentationFormat>
  <Paragraphs>171</Paragraphs>
  <Slides>18</Slides>
  <Notes>1</Notes>
  <HiddenSlides>0</HiddenSlides>
  <MMClips>0</MMClips>
  <ScaleCrop>false</ScaleCrop>
  <HeadingPairs>
    <vt:vector size="6" baseType="variant">
      <vt:variant>
        <vt:lpstr>Uporabljene pisave</vt:lpstr>
      </vt:variant>
      <vt:variant>
        <vt:i4>7</vt:i4>
      </vt:variant>
      <vt:variant>
        <vt:lpstr>Tema</vt:lpstr>
      </vt:variant>
      <vt:variant>
        <vt:i4>2</vt:i4>
      </vt:variant>
      <vt:variant>
        <vt:lpstr>Naslovi diapozitivov</vt:lpstr>
      </vt:variant>
      <vt:variant>
        <vt:i4>18</vt:i4>
      </vt:variant>
    </vt:vector>
  </HeadingPairs>
  <TitlesOfParts>
    <vt:vector size="27" baseType="lpstr">
      <vt:lpstr>Aptos</vt:lpstr>
      <vt:lpstr>Aptos Display</vt:lpstr>
      <vt:lpstr>Arial</vt:lpstr>
      <vt:lpstr>Avenir Next LT Pro Light</vt:lpstr>
      <vt:lpstr>Calibri</vt:lpstr>
      <vt:lpstr>Gill Sans MT</vt:lpstr>
      <vt:lpstr>Wingdings 2</vt:lpstr>
      <vt:lpstr>Dywidenda</vt:lpstr>
      <vt:lpstr>Officeova tema</vt:lpstr>
      <vt:lpstr>Monograph LUTETIUM (177Lu) ZADAVOTIDE GURAXETAN INJECTION</vt:lpstr>
      <vt:lpstr>[177Lu]lutetium PSMA I&amp;T</vt:lpstr>
      <vt:lpstr>1. Name</vt:lpstr>
      <vt:lpstr>2. definition</vt:lpstr>
      <vt:lpstr>3. Production / Preparation </vt:lpstr>
      <vt:lpstr>4. Properties </vt:lpstr>
      <vt:lpstr>5. Identification </vt:lpstr>
      <vt:lpstr>6. tests</vt:lpstr>
      <vt:lpstr>PowerPointova predstavitev</vt:lpstr>
      <vt:lpstr>7. storage and labelling</vt:lpstr>
      <vt:lpstr>PowerPointova predstavitev</vt:lpstr>
      <vt:lpstr>6. Tests 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Doroteja Novak</cp:lastModifiedBy>
  <cp:revision>379</cp:revision>
  <dcterms:created xsi:type="dcterms:W3CDTF">2025-09-03T15:33:23Z</dcterms:created>
  <dcterms:modified xsi:type="dcterms:W3CDTF">2025-09-03T21:39:56Z</dcterms:modified>
</cp:coreProperties>
</file>