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934" r:id="rId1"/>
  </p:sldMasterIdLst>
  <p:notesMasterIdLst>
    <p:notesMasterId r:id="rId8"/>
  </p:notesMasterIdLst>
  <p:sldIdLst>
    <p:sldId id="270" r:id="rId2"/>
    <p:sldId id="274" r:id="rId3"/>
    <p:sldId id="257" r:id="rId4"/>
    <p:sldId id="273" r:id="rId5"/>
    <p:sldId id="268" r:id="rId6"/>
    <p:sldId id="262"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BF72A0-C40A-42D2-9E45-954E0FC9E521}" type="datetimeFigureOut">
              <a:rPr lang="en-GB" smtClean="0"/>
              <a:t>03/09/2025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9C0D15-6074-4C1B-8438-0A3BCE7CE8F3}"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Due to the short half-life, the use of this radiotracer (as well as other 11C-based radiotracers) is limited to PET/CT or PET/MRI centers equipped with a cyclotron and a potential patient base that could benefit from this kind of study. Noteworthy, the short half-life of the radiotracer allows for limiting the exposure to ionizing radiation for the patient undergoing the diagnostic procedure</a:t>
            </a:r>
            <a:endParaRPr lang="en-SI" dirty="0"/>
          </a:p>
        </p:txBody>
      </p:sp>
      <p:sp>
        <p:nvSpPr>
          <p:cNvPr id="4" name="Slide Number Placeholder 3"/>
          <p:cNvSpPr>
            <a:spLocks noGrp="1"/>
          </p:cNvSpPr>
          <p:nvPr>
            <p:ph type="sldNum" sz="quarter" idx="5"/>
          </p:nvPr>
        </p:nvSpPr>
        <p:spPr/>
        <p:txBody>
          <a:bodyPr/>
          <a:lstStyle/>
          <a:p>
            <a:fld id="{F69C0D15-6074-4C1B-8438-0A3BCE7CE8F3}" type="slidenum">
              <a:rPr lang="en-GB" smtClean="0"/>
              <a:t>1</a:t>
            </a:fld>
            <a:endParaRPr lang="en-GB"/>
          </a:p>
        </p:txBody>
      </p:sp>
    </p:spTree>
    <p:extLst>
      <p:ext uri="{BB962C8B-B14F-4D97-AF65-F5344CB8AC3E}">
        <p14:creationId xmlns:p14="http://schemas.microsoft.com/office/powerpoint/2010/main" val="319151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Times New Roman" panose="02020603050405020304" pitchFamily="18" charset="0"/>
                <a:cs typeface="Times New Roman" panose="02020603050405020304" pitchFamily="18" charset="0"/>
              </a:rPr>
              <a:t>L-methionine ([11C]methyl) </a:t>
            </a:r>
            <a:r>
              <a:rPr lang="en-GB" b="0" i="0" dirty="0">
                <a:effectLst/>
                <a:latin typeface="Times New Roman" panose="02020603050405020304" pitchFamily="18" charset="0"/>
                <a:cs typeface="Times New Roman" panose="02020603050405020304" pitchFamily="18" charset="0"/>
              </a:rPr>
              <a:t>is a key tracer for evaluating malignant brain tumours. </a:t>
            </a:r>
            <a:r>
              <a:rPr lang="en-GB" dirty="0">
                <a:latin typeface="Times New Roman" panose="02020603050405020304" pitchFamily="18" charset="0"/>
                <a:cs typeface="Times New Roman" panose="02020603050405020304" pitchFamily="18" charset="0"/>
              </a:rPr>
              <a:t>Malignant tumours, which have increased demands for protein and phospholipid synthesis, actively transport amino acids like methionine. </a:t>
            </a:r>
          </a:p>
          <a:p>
            <a:r>
              <a:rPr lang="en-GB" dirty="0">
                <a:latin typeface="Times New Roman" panose="02020603050405020304" pitchFamily="18" charset="0"/>
                <a:cs typeface="Times New Roman" panose="02020603050405020304" pitchFamily="18" charset="0"/>
              </a:rPr>
              <a:t>L-methionine ([11C]methyl) </a:t>
            </a:r>
            <a:r>
              <a:rPr lang="en-GB" b="0" i="0" dirty="0">
                <a:effectLst/>
                <a:latin typeface="Times New Roman" panose="02020603050405020304" pitchFamily="18" charset="0"/>
                <a:cs typeface="Times New Roman" panose="02020603050405020304" pitchFamily="18" charset="0"/>
              </a:rPr>
              <a:t>can help to determine the extent of the active tumour volume, classify tumour types, and monitor the effectiveness of treatments. </a:t>
            </a:r>
          </a:p>
          <a:p>
            <a:endParaRPr lang="en-GB" b="0" i="0" dirty="0">
              <a:effectLst/>
              <a:latin typeface="Times New Roman" panose="02020603050405020304" pitchFamily="18" charset="0"/>
              <a:cs typeface="Times New Roman" panose="02020603050405020304" pitchFamily="18" charset="0"/>
            </a:endParaRPr>
          </a:p>
          <a:p>
            <a:r>
              <a:rPr lang="en-US" b="0" i="0" dirty="0">
                <a:effectLst/>
                <a:latin typeface="Times New Roman" panose="02020603050405020304" pitchFamily="18" charset="0"/>
                <a:cs typeface="Times New Roman" panose="02020603050405020304" pitchFamily="18" charset="0"/>
              </a:rPr>
              <a:t>Target is high purity 14N often with O2 carrier gas which is irradiated with proton beam in cyclotron and resulting labelled 11CO2 gas is trapped on MS or cryotraps then released into GMP compliant synthesis module in hot cell</a:t>
            </a:r>
          </a:p>
          <a:p>
            <a:endParaRPr lang="en-GB" b="0" i="0" dirty="0">
              <a:effectLst/>
              <a:latin typeface="Times New Roman" panose="02020603050405020304" pitchFamily="18" charset="0"/>
              <a:cs typeface="Times New Roman" panose="02020603050405020304" pitchFamily="18" charset="0"/>
            </a:endParaRPr>
          </a:p>
          <a:p>
            <a:endParaRPr lang="en-GB" b="0" i="0" dirty="0">
              <a:effectLst/>
              <a:latin typeface="Times New Roman" panose="02020603050405020304" pitchFamily="18" charset="0"/>
              <a:cs typeface="Times New Roman" panose="02020603050405020304" pitchFamily="18" charset="0"/>
            </a:endParaRPr>
          </a:p>
          <a:p>
            <a:endParaRPr lang="en-GB" b="0" i="0" dirty="0">
              <a:effectLst/>
              <a:latin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69C0D15-6074-4C1B-8438-0A3BCE7CE8F3}" type="slidenum">
              <a:rPr lang="en-GB" smtClean="0"/>
              <a:t>2</a:t>
            </a:fld>
            <a:endParaRPr lang="en-GB"/>
          </a:p>
        </p:txBody>
      </p:sp>
    </p:spTree>
    <p:extLst>
      <p:ext uri="{BB962C8B-B14F-4D97-AF65-F5344CB8AC3E}">
        <p14:creationId xmlns:p14="http://schemas.microsoft.com/office/powerpoint/2010/main" val="813448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Times New Roman" panose="02020603050405020304" pitchFamily="18" charset="0"/>
                <a:cs typeface="Times New Roman" panose="02020603050405020304" pitchFamily="18" charset="0"/>
              </a:rPr>
              <a:t>L-methionine ([11C]methyl) </a:t>
            </a:r>
            <a:r>
              <a:rPr lang="en-GB" b="0" i="0" dirty="0">
                <a:effectLst/>
                <a:latin typeface="Times New Roman" panose="02020603050405020304" pitchFamily="18" charset="0"/>
                <a:cs typeface="Times New Roman" panose="02020603050405020304" pitchFamily="18" charset="0"/>
              </a:rPr>
              <a:t>is a key tracer for evaluating malignant brain tumours. </a:t>
            </a:r>
            <a:r>
              <a:rPr lang="en-GB" dirty="0">
                <a:latin typeface="Times New Roman" panose="02020603050405020304" pitchFamily="18" charset="0"/>
                <a:cs typeface="Times New Roman" panose="02020603050405020304" pitchFamily="18" charset="0"/>
              </a:rPr>
              <a:t>Malignant tumours, which have increased demands for protein and phospholipid synthesis, actively transport amino acids like methionine. </a:t>
            </a:r>
          </a:p>
          <a:p>
            <a:r>
              <a:rPr lang="en-GB" dirty="0">
                <a:latin typeface="Times New Roman" panose="02020603050405020304" pitchFamily="18" charset="0"/>
                <a:cs typeface="Times New Roman" panose="02020603050405020304" pitchFamily="18" charset="0"/>
              </a:rPr>
              <a:t>L-methionine ([11C]methyl) </a:t>
            </a:r>
            <a:r>
              <a:rPr lang="en-GB" b="0" i="0" dirty="0">
                <a:effectLst/>
                <a:latin typeface="Times New Roman" panose="02020603050405020304" pitchFamily="18" charset="0"/>
                <a:cs typeface="Times New Roman" panose="02020603050405020304" pitchFamily="18" charset="0"/>
              </a:rPr>
              <a:t>can help to determine the extent of the active tumour volume, classify tumour types, and monitor the effectiveness of treatments. </a:t>
            </a:r>
          </a:p>
          <a:p>
            <a:endParaRPr lang="en-GB" b="0" i="0" dirty="0">
              <a:effectLst/>
              <a:latin typeface="Times New Roman" panose="02020603050405020304" pitchFamily="18" charset="0"/>
              <a:cs typeface="Times New Roman" panose="02020603050405020304" pitchFamily="18" charset="0"/>
            </a:endParaRPr>
          </a:p>
          <a:p>
            <a:r>
              <a:rPr lang="en-US" b="0" i="0" dirty="0">
                <a:effectLst/>
                <a:latin typeface="Times New Roman" panose="02020603050405020304" pitchFamily="18" charset="0"/>
                <a:cs typeface="Times New Roman" panose="02020603050405020304" pitchFamily="18" charset="0"/>
              </a:rPr>
              <a:t>Target is high purity 14N often with O2 carrier gas which is irradiated with proton beam in cyclotron and resulting labelled 11CO2 gas is trapped on MS or cryotraps then released into GMP compliant synthesis module in hot cell</a:t>
            </a:r>
          </a:p>
          <a:p>
            <a:endParaRPr lang="en-GB" b="0" i="0" dirty="0">
              <a:effectLst/>
              <a:latin typeface="Times New Roman" panose="02020603050405020304" pitchFamily="18" charset="0"/>
              <a:cs typeface="Times New Roman" panose="02020603050405020304" pitchFamily="18" charset="0"/>
            </a:endParaRPr>
          </a:p>
          <a:p>
            <a:endParaRPr lang="en-GB" b="0" i="0" dirty="0">
              <a:effectLst/>
              <a:latin typeface="Times New Roman" panose="02020603050405020304" pitchFamily="18" charset="0"/>
              <a:cs typeface="Times New Roman" panose="02020603050405020304" pitchFamily="18" charset="0"/>
            </a:endParaRPr>
          </a:p>
          <a:p>
            <a:endParaRPr lang="en-GB" b="0" i="0" dirty="0">
              <a:effectLst/>
              <a:latin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69C0D15-6074-4C1B-8438-0A3BCE7CE8F3}" type="slidenum">
              <a:rPr lang="en-GB" smtClean="0"/>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 being the maximum recommended dose in </a:t>
            </a:r>
            <a:r>
              <a:rPr lang="en-US" dirty="0" err="1"/>
              <a:t>millilitres</a:t>
            </a:r>
            <a:r>
              <a:rPr lang="en-US" dirty="0"/>
              <a:t>.</a:t>
            </a:r>
            <a:endParaRPr lang="en-SI" dirty="0"/>
          </a:p>
        </p:txBody>
      </p:sp>
      <p:sp>
        <p:nvSpPr>
          <p:cNvPr id="4" name="Slide Number Placeholder 3"/>
          <p:cNvSpPr>
            <a:spLocks noGrp="1"/>
          </p:cNvSpPr>
          <p:nvPr>
            <p:ph type="sldNum" sz="quarter" idx="5"/>
          </p:nvPr>
        </p:nvSpPr>
        <p:spPr/>
        <p:txBody>
          <a:bodyPr/>
          <a:lstStyle/>
          <a:p>
            <a:fld id="{F69C0D15-6074-4C1B-8438-0A3BCE7CE8F3}" type="slidenum">
              <a:rPr lang="en-GB" smtClean="0"/>
              <a:t>4</a:t>
            </a:fld>
            <a:endParaRPr lang="en-GB"/>
          </a:p>
        </p:txBody>
      </p:sp>
    </p:spTree>
    <p:extLst>
      <p:ext uri="{BB962C8B-B14F-4D97-AF65-F5344CB8AC3E}">
        <p14:creationId xmlns:p14="http://schemas.microsoft.com/office/powerpoint/2010/main" val="1405340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fld id="{F69C0D15-6074-4C1B-8438-0A3BCE7CE8F3}" type="slidenum">
              <a:rPr lang="en-GB" smtClean="0"/>
              <a:t>5</a:t>
            </a:fld>
            <a:endParaRPr lang="en-GB"/>
          </a:p>
        </p:txBody>
      </p:sp>
    </p:spTree>
    <p:extLst>
      <p:ext uri="{BB962C8B-B14F-4D97-AF65-F5344CB8AC3E}">
        <p14:creationId xmlns:p14="http://schemas.microsoft.com/office/powerpoint/2010/main" val="2995214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5599EAF-C386-4ABC-AB1F-366513CFFF55}" type="datetimeFigureOut">
              <a:rPr lang="de-DE" smtClean="0"/>
              <a:t>03.09.2025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CEC07065-A2D6-4D3E-8415-50C86EAA0ACA}" type="slidenum">
              <a:rPr lang="de-DE" smtClean="0"/>
              <a:t>‹#›</a:t>
            </a:fld>
            <a:endParaRPr lang="de-D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2712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599EAF-C386-4ABC-AB1F-366513CFFF55}" type="datetimeFigureOut">
              <a:rPr lang="de-DE" smtClean="0"/>
              <a:t>03.09.2025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CEC07065-A2D6-4D3E-8415-50C86EAA0ACA}" type="slidenum">
              <a:rPr lang="de-DE" smtClean="0"/>
              <a:t>‹#›</a:t>
            </a:fld>
            <a:endParaRPr lang="de-DE"/>
          </a:p>
        </p:txBody>
      </p:sp>
    </p:spTree>
    <p:extLst>
      <p:ext uri="{BB962C8B-B14F-4D97-AF65-F5344CB8AC3E}">
        <p14:creationId xmlns:p14="http://schemas.microsoft.com/office/powerpoint/2010/main" val="1542849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599EAF-C386-4ABC-AB1F-366513CFFF55}" type="datetimeFigureOut">
              <a:rPr lang="de-DE" smtClean="0"/>
              <a:t>03.09.2025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CEC07065-A2D6-4D3E-8415-50C86EAA0ACA}" type="slidenum">
              <a:rPr lang="de-DE" smtClean="0"/>
              <a:t>‹#›</a:t>
            </a:fld>
            <a:endParaRPr lang="de-DE"/>
          </a:p>
        </p:txBody>
      </p:sp>
    </p:spTree>
    <p:extLst>
      <p:ext uri="{BB962C8B-B14F-4D97-AF65-F5344CB8AC3E}">
        <p14:creationId xmlns:p14="http://schemas.microsoft.com/office/powerpoint/2010/main" val="3317892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599EAF-C386-4ABC-AB1F-366513CFFF55}" type="datetimeFigureOut">
              <a:rPr lang="de-DE" smtClean="0"/>
              <a:t>03.09.2025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CEC07065-A2D6-4D3E-8415-50C86EAA0ACA}" type="slidenum">
              <a:rPr lang="de-DE" smtClean="0"/>
              <a:t>‹#›</a:t>
            </a:fld>
            <a:endParaRPr lang="de-DE"/>
          </a:p>
        </p:txBody>
      </p:sp>
    </p:spTree>
    <p:extLst>
      <p:ext uri="{BB962C8B-B14F-4D97-AF65-F5344CB8AC3E}">
        <p14:creationId xmlns:p14="http://schemas.microsoft.com/office/powerpoint/2010/main" val="2539887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599EAF-C386-4ABC-AB1F-366513CFFF55}" type="datetimeFigureOut">
              <a:rPr lang="de-DE" smtClean="0"/>
              <a:t>03.09.2025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CEC07065-A2D6-4D3E-8415-50C86EAA0ACA}" type="slidenum">
              <a:rPr lang="de-DE" smtClean="0"/>
              <a:t>‹#›</a:t>
            </a:fld>
            <a:endParaRPr lang="de-D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6577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5599EAF-C386-4ABC-AB1F-366513CFFF55}" type="datetimeFigureOut">
              <a:rPr lang="de-DE" smtClean="0"/>
              <a:t>03.09.2025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CEC07065-A2D6-4D3E-8415-50C86EAA0ACA}" type="slidenum">
              <a:rPr lang="de-DE" smtClean="0"/>
              <a:t>‹#›</a:t>
            </a:fld>
            <a:endParaRPr lang="de-DE"/>
          </a:p>
        </p:txBody>
      </p:sp>
    </p:spTree>
    <p:extLst>
      <p:ext uri="{BB962C8B-B14F-4D97-AF65-F5344CB8AC3E}">
        <p14:creationId xmlns:p14="http://schemas.microsoft.com/office/powerpoint/2010/main" val="3111358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5599EAF-C386-4ABC-AB1F-366513CFFF55}" type="datetimeFigureOut">
              <a:rPr lang="de-DE" smtClean="0"/>
              <a:t>03.09.2025</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CEC07065-A2D6-4D3E-8415-50C86EAA0ACA}" type="slidenum">
              <a:rPr lang="de-DE" smtClean="0"/>
              <a:t>‹#›</a:t>
            </a:fld>
            <a:endParaRPr lang="de-DE"/>
          </a:p>
        </p:txBody>
      </p:sp>
    </p:spTree>
    <p:extLst>
      <p:ext uri="{BB962C8B-B14F-4D97-AF65-F5344CB8AC3E}">
        <p14:creationId xmlns:p14="http://schemas.microsoft.com/office/powerpoint/2010/main" val="482969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5599EAF-C386-4ABC-AB1F-366513CFFF55}" type="datetimeFigureOut">
              <a:rPr lang="de-DE" smtClean="0"/>
              <a:t>03.09.2025</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CEC07065-A2D6-4D3E-8415-50C86EAA0ACA}" type="slidenum">
              <a:rPr lang="de-DE" smtClean="0"/>
              <a:t>‹#›</a:t>
            </a:fld>
            <a:endParaRPr lang="de-DE"/>
          </a:p>
        </p:txBody>
      </p:sp>
    </p:spTree>
    <p:extLst>
      <p:ext uri="{BB962C8B-B14F-4D97-AF65-F5344CB8AC3E}">
        <p14:creationId xmlns:p14="http://schemas.microsoft.com/office/powerpoint/2010/main" val="28341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5599EAF-C386-4ABC-AB1F-366513CFFF55}" type="datetimeFigureOut">
              <a:rPr lang="de-DE" smtClean="0"/>
              <a:t>03.09.2025</a:t>
            </a:fld>
            <a:endParaRPr lang="de-DE"/>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de-DE"/>
          </a:p>
        </p:txBody>
      </p:sp>
      <p:sp>
        <p:nvSpPr>
          <p:cNvPr id="9" name="Slide Number Placeholder 8"/>
          <p:cNvSpPr>
            <a:spLocks noGrp="1"/>
          </p:cNvSpPr>
          <p:nvPr>
            <p:ph type="sldNum" sz="quarter" idx="12"/>
          </p:nvPr>
        </p:nvSpPr>
        <p:spPr/>
        <p:txBody>
          <a:bodyPr/>
          <a:lstStyle/>
          <a:p>
            <a:fld id="{CEC07065-A2D6-4D3E-8415-50C86EAA0ACA}" type="slidenum">
              <a:rPr lang="de-DE" smtClean="0"/>
              <a:t>‹#›</a:t>
            </a:fld>
            <a:endParaRPr lang="de-DE"/>
          </a:p>
        </p:txBody>
      </p:sp>
    </p:spTree>
    <p:extLst>
      <p:ext uri="{BB962C8B-B14F-4D97-AF65-F5344CB8AC3E}">
        <p14:creationId xmlns:p14="http://schemas.microsoft.com/office/powerpoint/2010/main" val="323813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5599EAF-C386-4ABC-AB1F-366513CFFF55}" type="datetimeFigureOut">
              <a:rPr lang="de-DE" smtClean="0"/>
              <a:t>03.09.2025</a:t>
            </a:fld>
            <a:endParaRPr lang="de-DE"/>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de-DE"/>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EC07065-A2D6-4D3E-8415-50C86EAA0ACA}" type="slidenum">
              <a:rPr lang="de-DE" smtClean="0"/>
              <a:t>‹#›</a:t>
            </a:fld>
            <a:endParaRPr lang="de-DE"/>
          </a:p>
        </p:txBody>
      </p:sp>
    </p:spTree>
    <p:extLst>
      <p:ext uri="{BB962C8B-B14F-4D97-AF65-F5344CB8AC3E}">
        <p14:creationId xmlns:p14="http://schemas.microsoft.com/office/powerpoint/2010/main" val="2563665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599EAF-C386-4ABC-AB1F-366513CFFF55}" type="datetimeFigureOut">
              <a:rPr lang="de-DE" smtClean="0"/>
              <a:t>03.09.2025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CEC07065-A2D6-4D3E-8415-50C86EAA0ACA}" type="slidenum">
              <a:rPr lang="de-DE" smtClean="0"/>
              <a:t>‹#›</a:t>
            </a:fld>
            <a:endParaRPr lang="de-DE"/>
          </a:p>
        </p:txBody>
      </p:sp>
    </p:spTree>
    <p:extLst>
      <p:ext uri="{BB962C8B-B14F-4D97-AF65-F5344CB8AC3E}">
        <p14:creationId xmlns:p14="http://schemas.microsoft.com/office/powerpoint/2010/main" val="3833901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25599EAF-C386-4ABC-AB1F-366513CFFF55}" type="datetimeFigureOut">
              <a:rPr lang="de-DE" smtClean="0"/>
              <a:t>03.09.2025</a:t>
            </a:fld>
            <a:endParaRPr lang="de-DE"/>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de-DE"/>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CEC07065-A2D6-4D3E-8415-50C86EAA0ACA}" type="slidenum">
              <a:rPr lang="de-DE" smtClean="0"/>
              <a:t>‹#›</a:t>
            </a:fld>
            <a:endParaRPr lang="de-DE"/>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0162123"/>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5.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890" b="1" dirty="0">
                <a:sym typeface="+mn-ea"/>
              </a:rPr>
              <a:t>L-methionine ([</a:t>
            </a:r>
            <a:r>
              <a:rPr lang="en-GB" sz="4890" b="1" baseline="30000" dirty="0">
                <a:sym typeface="+mn-ea"/>
              </a:rPr>
              <a:t>11</a:t>
            </a:r>
            <a:r>
              <a:rPr lang="en-GB" sz="4890" b="1" dirty="0">
                <a:sym typeface="+mn-ea"/>
              </a:rPr>
              <a:t>C]methyl) Injection </a:t>
            </a:r>
            <a:br>
              <a:rPr lang="en-GB" dirty="0">
                <a:sym typeface="+mn-ea"/>
              </a:rPr>
            </a:br>
            <a:endParaRPr lang="en-US" sz="2665" dirty="0"/>
          </a:p>
        </p:txBody>
      </p:sp>
      <p:sp>
        <p:nvSpPr>
          <p:cNvPr id="3" name="Content Placeholder 2"/>
          <p:cNvSpPr>
            <a:spLocks noGrp="1"/>
          </p:cNvSpPr>
          <p:nvPr>
            <p:ph idx="1"/>
          </p:nvPr>
        </p:nvSpPr>
        <p:spPr>
          <a:xfrm>
            <a:off x="1097280" y="1845734"/>
            <a:ext cx="5170355" cy="4023360"/>
          </a:xfrm>
        </p:spPr>
        <p:txBody>
          <a:bodyPr/>
          <a:lstStyle/>
          <a:p>
            <a:r>
              <a:rPr lang="en-US" dirty="0"/>
              <a:t>04/2023:1617</a:t>
            </a:r>
          </a:p>
          <a:p>
            <a:r>
              <a:rPr lang="en-US" dirty="0"/>
              <a:t>European Pharmacopeia 11</a:t>
            </a:r>
            <a:r>
              <a:rPr lang="en-US" baseline="30000" dirty="0"/>
              <a:t>th</a:t>
            </a:r>
            <a:r>
              <a:rPr lang="en-US" dirty="0"/>
              <a:t> Edition</a:t>
            </a:r>
          </a:p>
          <a:p>
            <a:r>
              <a:rPr lang="en-US" dirty="0"/>
              <a:t>Indications: PET tracer primarily used for diagnosing and monitoring certain types of cancer mainly gliomas.</a:t>
            </a:r>
          </a:p>
          <a:p>
            <a:endParaRPr lang="en-US" dirty="0"/>
          </a:p>
          <a:p>
            <a:endParaRPr lang="en-US" dirty="0"/>
          </a:p>
          <a:p>
            <a:r>
              <a:rPr lang="en-US" dirty="0" err="1"/>
              <a:t>Anže</a:t>
            </a:r>
            <a:r>
              <a:rPr lang="en-US" dirty="0"/>
              <a:t> </a:t>
            </a:r>
            <a:r>
              <a:rPr lang="en-US" dirty="0" err="1"/>
              <a:t>Pečnik</a:t>
            </a:r>
            <a:endParaRPr lang="en-US" dirty="0"/>
          </a:p>
          <a:p>
            <a:r>
              <a:rPr lang="en-US" dirty="0"/>
              <a:t>&amp; Francesca Kinsey</a:t>
            </a:r>
          </a:p>
          <a:p>
            <a:endParaRPr lang="en-US" dirty="0"/>
          </a:p>
        </p:txBody>
      </p:sp>
      <p:pic>
        <p:nvPicPr>
          <p:cNvPr id="5" name="Picture 4">
            <a:extLst>
              <a:ext uri="{FF2B5EF4-FFF2-40B4-BE49-F238E27FC236}">
                <a16:creationId xmlns:a16="http://schemas.microsoft.com/office/drawing/2014/main" id="{72BD5D72-0757-40FC-A9BD-AAEECDE104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9831" y="2177315"/>
            <a:ext cx="4824096" cy="336019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04052" y="3724837"/>
            <a:ext cx="9383696" cy="369332"/>
          </a:xfrm>
          <a:prstGeom prst="rect">
            <a:avLst/>
          </a:prstGeom>
          <a:noFill/>
        </p:spPr>
        <p:txBody>
          <a:bodyPr wrap="square" rtlCol="0">
            <a:spAutoFit/>
          </a:bodyPr>
          <a:lstStyle/>
          <a:p>
            <a:r>
              <a:rPr lang="en-US" dirty="0"/>
              <a:t> </a:t>
            </a:r>
          </a:p>
        </p:txBody>
      </p:sp>
      <p:pic>
        <p:nvPicPr>
          <p:cNvPr id="4" name="Picture 3"/>
          <p:cNvPicPr>
            <a:picLocks noChangeAspect="1"/>
          </p:cNvPicPr>
          <p:nvPr/>
        </p:nvPicPr>
        <p:blipFill>
          <a:blip r:embed="rId3"/>
          <a:stretch>
            <a:fillRect/>
          </a:stretch>
        </p:blipFill>
        <p:spPr>
          <a:xfrm>
            <a:off x="955022" y="538532"/>
            <a:ext cx="2614244" cy="1030759"/>
          </a:xfrm>
          <a:prstGeom prst="rect">
            <a:avLst/>
          </a:prstGeom>
        </p:spPr>
      </p:pic>
      <p:sp>
        <p:nvSpPr>
          <p:cNvPr id="9" name="TextBox 8"/>
          <p:cNvSpPr txBox="1"/>
          <p:nvPr/>
        </p:nvSpPr>
        <p:spPr>
          <a:xfrm>
            <a:off x="3874855" y="387207"/>
            <a:ext cx="7589682" cy="1754326"/>
          </a:xfrm>
          <a:prstGeom prst="rect">
            <a:avLst/>
          </a:prstGeom>
          <a:noFill/>
        </p:spPr>
        <p:txBody>
          <a:bodyPr wrap="square" rtlCol="0">
            <a:spAutoFit/>
          </a:bodyPr>
          <a:lstStyle/>
          <a:p>
            <a:r>
              <a:rPr lang="pt-BR" baseline="30000" dirty="0"/>
              <a:t>11</a:t>
            </a:r>
            <a:r>
              <a:rPr lang="pt-BR" dirty="0"/>
              <a:t>C</a:t>
            </a:r>
            <a:r>
              <a:rPr lang="pt-BR" baseline="-25000" dirty="0"/>
              <a:t>1</a:t>
            </a:r>
            <a:r>
              <a:rPr lang="pt-BR" dirty="0"/>
              <a:t>C</a:t>
            </a:r>
            <a:r>
              <a:rPr lang="pt-BR" baseline="-25000" dirty="0"/>
              <a:t>4</a:t>
            </a:r>
            <a:r>
              <a:rPr lang="pt-BR" dirty="0"/>
              <a:t>H</a:t>
            </a:r>
            <a:r>
              <a:rPr lang="pt-BR" baseline="-25000" dirty="0"/>
              <a:t>11</a:t>
            </a:r>
            <a:r>
              <a:rPr lang="pt-BR" dirty="0"/>
              <a:t>NO</a:t>
            </a:r>
            <a:r>
              <a:rPr lang="pt-BR" baseline="-25000" dirty="0"/>
              <a:t>2</a:t>
            </a:r>
            <a:r>
              <a:rPr lang="pt-BR" dirty="0"/>
              <a:t>S</a:t>
            </a:r>
          </a:p>
          <a:p>
            <a:r>
              <a:rPr lang="pt-BR" dirty="0"/>
              <a:t>M</a:t>
            </a:r>
            <a:r>
              <a:rPr lang="pt-BR" baseline="-25000" dirty="0"/>
              <a:t>r</a:t>
            </a:r>
            <a:r>
              <a:rPr lang="pt-BR" dirty="0"/>
              <a:t> = 148,2</a:t>
            </a:r>
          </a:p>
          <a:p>
            <a:r>
              <a:rPr lang="en-US" dirty="0"/>
              <a:t>Type of decay: </a:t>
            </a:r>
            <a:r>
              <a:rPr lang="el-GR" dirty="0"/>
              <a:t>β+ (</a:t>
            </a:r>
            <a:r>
              <a:rPr lang="en-US" dirty="0"/>
              <a:t>mean: 0.386 MeV, max: 0.960 MeV) </a:t>
            </a:r>
          </a:p>
          <a:p>
            <a:r>
              <a:rPr lang="en-US" dirty="0"/>
              <a:t>Half life: </a:t>
            </a:r>
            <a:r>
              <a:rPr lang="sl-SI" dirty="0"/>
              <a:t>20.385 min</a:t>
            </a:r>
            <a:endParaRPr lang="en-US" dirty="0"/>
          </a:p>
          <a:p>
            <a:r>
              <a:rPr lang="en-US" dirty="0"/>
              <a:t>  </a:t>
            </a:r>
          </a:p>
          <a:p>
            <a:endParaRPr lang="en-US" dirty="0"/>
          </a:p>
        </p:txBody>
      </p:sp>
      <p:graphicFrame>
        <p:nvGraphicFramePr>
          <p:cNvPr id="7" name="Table 6"/>
          <p:cNvGraphicFramePr/>
          <p:nvPr>
            <p:extLst>
              <p:ext uri="{D42A27DB-BD31-4B8C-83A1-F6EECF244321}">
                <p14:modId xmlns:p14="http://schemas.microsoft.com/office/powerpoint/2010/main" val="4017330207"/>
              </p:ext>
            </p:extLst>
          </p:nvPr>
        </p:nvGraphicFramePr>
        <p:xfrm>
          <a:off x="291563" y="3121771"/>
          <a:ext cx="11471350" cy="3124200"/>
        </p:xfrm>
        <a:graphic>
          <a:graphicData uri="http://schemas.openxmlformats.org/drawingml/2006/table">
            <a:tbl>
              <a:tblPr firstRow="1" bandRow="1">
                <a:tableStyleId>{5C22544A-7EE6-4342-B048-85BDC9FD1C3A}</a:tableStyleId>
              </a:tblPr>
              <a:tblGrid>
                <a:gridCol w="2826561">
                  <a:extLst>
                    <a:ext uri="{9D8B030D-6E8A-4147-A177-3AD203B41FA5}">
                      <a16:colId xmlns:a16="http://schemas.microsoft.com/office/drawing/2014/main" val="20000"/>
                    </a:ext>
                  </a:extLst>
                </a:gridCol>
                <a:gridCol w="2185534">
                  <a:extLst>
                    <a:ext uri="{9D8B030D-6E8A-4147-A177-3AD203B41FA5}">
                      <a16:colId xmlns:a16="http://schemas.microsoft.com/office/drawing/2014/main" val="1114241003"/>
                    </a:ext>
                  </a:extLst>
                </a:gridCol>
                <a:gridCol w="6459255">
                  <a:extLst>
                    <a:ext uri="{9D8B030D-6E8A-4147-A177-3AD203B41FA5}">
                      <a16:colId xmlns:a16="http://schemas.microsoft.com/office/drawing/2014/main" val="20001"/>
                    </a:ext>
                  </a:extLst>
                </a:gridCol>
              </a:tblGrid>
              <a:tr h="381000">
                <a:tc>
                  <a:txBody>
                    <a:bodyPr/>
                    <a:lstStyle/>
                    <a:p>
                      <a:pPr>
                        <a:buNone/>
                      </a:pPr>
                      <a:r>
                        <a:rPr lang="sl-SI" altLang="en-US" dirty="0" err="1"/>
                        <a:t>Identification</a:t>
                      </a:r>
                      <a:endParaRPr lang="sl-SI" altLang="en-US" dirty="0"/>
                    </a:p>
                  </a:txBody>
                  <a:tcPr/>
                </a:tc>
                <a:tc>
                  <a:txBody>
                    <a:bodyPr/>
                    <a:lstStyle/>
                    <a:p>
                      <a:pPr>
                        <a:buNone/>
                      </a:pPr>
                      <a:r>
                        <a:rPr lang="en-US" altLang="en-US" dirty="0"/>
                        <a:t>Method</a:t>
                      </a:r>
                      <a:endParaRPr lang="sl-SI" altLang="en-US" dirty="0"/>
                    </a:p>
                  </a:txBody>
                  <a:tcPr/>
                </a:tc>
                <a:tc>
                  <a:txBody>
                    <a:bodyPr/>
                    <a:lstStyle/>
                    <a:p>
                      <a:pPr>
                        <a:buNone/>
                      </a:pPr>
                      <a:r>
                        <a:rPr lang="en-US" altLang="en-US" dirty="0"/>
                        <a:t>Results</a:t>
                      </a:r>
                      <a:endParaRPr lang="sl-SI" altLang="en-US" dirty="0"/>
                    </a:p>
                  </a:txBody>
                  <a:tcPr/>
                </a:tc>
                <a:extLst>
                  <a:ext uri="{0D108BD9-81ED-4DB2-BD59-A6C34878D82A}">
                    <a16:rowId xmlns:a16="http://schemas.microsoft.com/office/drawing/2014/main" val="10000"/>
                  </a:ext>
                </a:extLst>
              </a:tr>
              <a:tr h="381000">
                <a:tc>
                  <a:txBody>
                    <a:bodyPr/>
                    <a:lstStyle/>
                    <a:p>
                      <a:pPr>
                        <a:buNone/>
                      </a:pPr>
                      <a:r>
                        <a:rPr lang="en-US" altLang="en-US" dirty="0"/>
                        <a:t>Emission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Gamma-ray spectrometry</a:t>
                      </a:r>
                    </a:p>
                    <a:p>
                      <a:pPr>
                        <a:buNone/>
                      </a:pPr>
                      <a:endParaRPr lang="en-US" altLang="en-US" dirty="0"/>
                    </a:p>
                  </a:txBody>
                  <a:tcPr/>
                </a:tc>
                <a:tc>
                  <a:txBody>
                    <a:bodyPr/>
                    <a:lstStyle/>
                    <a:p>
                      <a:pPr>
                        <a:buNone/>
                      </a:pPr>
                      <a:r>
                        <a:rPr lang="en-US" altLang="en-US" dirty="0"/>
                        <a:t>0.511 MeV</a:t>
                      </a:r>
                      <a:r>
                        <a:rPr lang="sl-SI" altLang="en-US" dirty="0"/>
                        <a:t>;</a:t>
                      </a:r>
                      <a:r>
                        <a:rPr lang="en-US" altLang="en-US" dirty="0"/>
                        <a:t> </a:t>
                      </a:r>
                      <a:r>
                        <a:rPr lang="sl-SI" altLang="en-US" dirty="0" err="1"/>
                        <a:t>and</a:t>
                      </a:r>
                      <a:r>
                        <a:rPr lang="en-US" altLang="en-US" dirty="0"/>
                        <a:t> </a:t>
                      </a:r>
                      <a:r>
                        <a:rPr lang="sl-SI" altLang="en-US" dirty="0"/>
                        <a:t>1.022 </a:t>
                      </a:r>
                      <a:r>
                        <a:rPr lang="sl-SI" altLang="en-US" dirty="0" err="1"/>
                        <a:t>MeV</a:t>
                      </a:r>
                      <a:r>
                        <a:rPr lang="sl-SI" altLang="en-US" dirty="0"/>
                        <a:t> sum </a:t>
                      </a:r>
                      <a:r>
                        <a:rPr lang="sl-SI" altLang="en-US" dirty="0" err="1"/>
                        <a:t>peak</a:t>
                      </a:r>
                      <a:r>
                        <a:rPr lang="sl-SI" altLang="en-US" dirty="0"/>
                        <a:t> </a:t>
                      </a:r>
                      <a:r>
                        <a:rPr lang="en-US" altLang="en-US" dirty="0"/>
                        <a:t>(depending on the measured geometry)</a:t>
                      </a:r>
                      <a:endParaRPr lang="sl-SI" altLang="en-US" dirty="0"/>
                    </a:p>
                  </a:txBody>
                  <a:tcPr/>
                </a:tc>
                <a:extLst>
                  <a:ext uri="{0D108BD9-81ED-4DB2-BD59-A6C34878D82A}">
                    <a16:rowId xmlns:a16="http://schemas.microsoft.com/office/drawing/2014/main" val="10001"/>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altLang="en-US" dirty="0" err="1"/>
                        <a:t>Approximate</a:t>
                      </a:r>
                      <a:r>
                        <a:rPr lang="sl-SI" altLang="en-US" dirty="0"/>
                        <a:t> half </a:t>
                      </a:r>
                      <a:r>
                        <a:rPr lang="sl-SI" altLang="en-US" dirty="0" err="1"/>
                        <a:t>life</a:t>
                      </a:r>
                      <a:endParaRPr lang="sl-SI" altLang="en-US" dirty="0"/>
                    </a:p>
                    <a:p>
                      <a:pPr>
                        <a:buNone/>
                      </a:pPr>
                      <a:endParaRPr lang="sl-SI" altLang="en-US" dirty="0"/>
                    </a:p>
                  </a:txBody>
                  <a:tcPr/>
                </a:tc>
                <a:tc>
                  <a:txBody>
                    <a:bodyPr/>
                    <a:lstStyle/>
                    <a:p>
                      <a:pPr>
                        <a:buNone/>
                      </a:pPr>
                      <a:r>
                        <a:rPr lang="sl-SI" altLang="en-US" dirty="0" err="1"/>
                        <a:t>Approximate</a:t>
                      </a:r>
                      <a:r>
                        <a:rPr lang="sl-SI" altLang="en-US" dirty="0"/>
                        <a:t> half </a:t>
                      </a:r>
                      <a:r>
                        <a:rPr lang="sl-SI" altLang="en-US" dirty="0" err="1"/>
                        <a:t>life</a:t>
                      </a:r>
                      <a:r>
                        <a:rPr lang="sl-SI" altLang="en-US" dirty="0"/>
                        <a:t> </a:t>
                      </a:r>
                      <a:r>
                        <a:rPr lang="sl-SI" altLang="en-US" dirty="0" err="1"/>
                        <a:t>determination</a:t>
                      </a:r>
                      <a:r>
                        <a:rPr lang="en-US" altLang="en-US" dirty="0"/>
                        <a:t> </a:t>
                      </a:r>
                    </a:p>
                    <a:p>
                      <a:pPr>
                        <a:buNone/>
                      </a:pPr>
                      <a:endParaRPr lang="sl-SI" altLang="en-US" dirty="0"/>
                    </a:p>
                  </a:txBody>
                  <a:tcPr/>
                </a:tc>
                <a:tc>
                  <a:txBody>
                    <a:bodyPr/>
                    <a:lstStyle/>
                    <a:p>
                      <a:pPr>
                        <a:buNone/>
                      </a:pPr>
                      <a:r>
                        <a:rPr lang="sl-SI" altLang="en-US" dirty="0"/>
                        <a:t>18.3 min - 22.4 min</a:t>
                      </a:r>
                    </a:p>
                  </a:txBody>
                  <a:tcPr/>
                </a:tc>
                <a:extLst>
                  <a:ext uri="{0D108BD9-81ED-4DB2-BD59-A6C34878D82A}">
                    <a16:rowId xmlns:a16="http://schemas.microsoft.com/office/drawing/2014/main" val="10002"/>
                  </a:ext>
                </a:extLst>
              </a:tr>
              <a:tr h="381000">
                <a:tc>
                  <a:txBody>
                    <a:bodyPr/>
                    <a:lstStyle/>
                    <a:p>
                      <a:pPr>
                        <a:buNone/>
                      </a:pPr>
                      <a:r>
                        <a:rPr lang="en-US" altLang="en-US" dirty="0"/>
                        <a:t>R</a:t>
                      </a:r>
                      <a:r>
                        <a:rPr lang="sl-SI" altLang="en-US" dirty="0" err="1"/>
                        <a:t>adiochemical</a:t>
                      </a:r>
                      <a:r>
                        <a:rPr lang="sl-SI" altLang="en-US" dirty="0"/>
                        <a:t> </a:t>
                      </a:r>
                      <a:r>
                        <a:rPr lang="sl-SI" altLang="en-US" dirty="0" err="1"/>
                        <a:t>purity</a:t>
                      </a:r>
                      <a:endParaRPr lang="sl-SI" altLang="en-US" dirty="0"/>
                    </a:p>
                    <a:p>
                      <a:pPr>
                        <a:buNone/>
                      </a:pPr>
                      <a:endParaRPr lang="sl-SI"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altLang="en-US" dirty="0" err="1"/>
                        <a:t>Liquid</a:t>
                      </a:r>
                      <a:r>
                        <a:rPr lang="sl-SI" altLang="en-US" dirty="0"/>
                        <a:t> </a:t>
                      </a:r>
                      <a:r>
                        <a:rPr lang="sl-SI" altLang="en-US" dirty="0" err="1"/>
                        <a:t>chromatography</a:t>
                      </a:r>
                      <a:endParaRPr lang="sl-SI" altLang="en-US" dirty="0"/>
                    </a:p>
                    <a:p>
                      <a:pPr>
                        <a:buNone/>
                      </a:pPr>
                      <a:endParaRPr lang="sl-SI" altLang="en-US" dirty="0"/>
                    </a:p>
                  </a:txBody>
                  <a:tcPr/>
                </a:tc>
                <a:tc>
                  <a:txBody>
                    <a:bodyPr/>
                    <a:lstStyle/>
                    <a:p>
                      <a:pPr>
                        <a:buNone/>
                      </a:pPr>
                      <a:r>
                        <a:rPr lang="en-US" altLang="en-US" dirty="0"/>
                        <a:t>Examine the chromatograms obtained in the test for</a:t>
                      </a:r>
                    </a:p>
                    <a:p>
                      <a:pPr>
                        <a:buNone/>
                      </a:pPr>
                      <a:r>
                        <a:rPr lang="en-US" altLang="en-US" dirty="0"/>
                        <a:t>radiochemical purity</a:t>
                      </a:r>
                    </a:p>
                  </a:txBody>
                  <a:tcPr/>
                </a:tc>
                <a:extLst>
                  <a:ext uri="{0D108BD9-81ED-4DB2-BD59-A6C34878D82A}">
                    <a16:rowId xmlns:a16="http://schemas.microsoft.com/office/drawing/2014/main" val="10003"/>
                  </a:ext>
                </a:extLst>
              </a:tr>
            </a:tbl>
          </a:graphicData>
        </a:graphic>
      </p:graphicFrame>
      <p:sp>
        <p:nvSpPr>
          <p:cNvPr id="10" name="TextBox 9">
            <a:extLst>
              <a:ext uri="{FF2B5EF4-FFF2-40B4-BE49-F238E27FC236}">
                <a16:creationId xmlns:a16="http://schemas.microsoft.com/office/drawing/2014/main" id="{E48CB8DC-63F7-48F0-AB26-D33FDE67BB1F}"/>
              </a:ext>
            </a:extLst>
          </p:cNvPr>
          <p:cNvSpPr txBox="1"/>
          <p:nvPr/>
        </p:nvSpPr>
        <p:spPr>
          <a:xfrm>
            <a:off x="542831" y="1876916"/>
            <a:ext cx="10397490" cy="1342390"/>
          </a:xfrm>
          <a:prstGeom prst="rect">
            <a:avLst/>
          </a:prstGeom>
          <a:noFill/>
        </p:spPr>
        <p:txBody>
          <a:bodyPr wrap="square" rtlCol="0">
            <a:noAutofit/>
          </a:bodyPr>
          <a:lstStyle/>
          <a:p>
            <a:r>
              <a:rPr lang="en-US" sz="1600" dirty="0"/>
              <a:t>Sterile solution of </a:t>
            </a:r>
            <a:r>
              <a:rPr lang="en-US" sz="1600" b="1" dirty="0"/>
              <a:t>(2S)-2-amino-4-([</a:t>
            </a:r>
            <a:r>
              <a:rPr lang="en-US" sz="1600" b="1" baseline="30000" dirty="0"/>
              <a:t>11</a:t>
            </a:r>
            <a:r>
              <a:rPr lang="en-US" sz="1600" b="1" dirty="0"/>
              <a:t>C]</a:t>
            </a:r>
            <a:r>
              <a:rPr lang="en-US" sz="1600" b="1" dirty="0" err="1"/>
              <a:t>methylsulfanyl</a:t>
            </a:r>
            <a:r>
              <a:rPr lang="en-US" sz="1600" b="1" dirty="0"/>
              <a:t>)-butanoic acid</a:t>
            </a:r>
            <a:r>
              <a:rPr lang="en-US" sz="1600" dirty="0"/>
              <a:t>.</a:t>
            </a:r>
          </a:p>
          <a:p>
            <a:r>
              <a:rPr lang="en-US" sz="1600" dirty="0"/>
              <a:t>Content :</a:t>
            </a:r>
          </a:p>
          <a:p>
            <a:r>
              <a:rPr lang="en-US" sz="1600" dirty="0"/>
              <a:t>– </a:t>
            </a:r>
            <a:r>
              <a:rPr lang="en-US" sz="1600" b="1" dirty="0"/>
              <a:t>carbon-11</a:t>
            </a:r>
            <a:r>
              <a:rPr lang="en-US" sz="1600" dirty="0"/>
              <a:t>: 90 per cent to 110 per cent of the declared carbon-11 radioactivity at the date and time stated on the label;</a:t>
            </a:r>
          </a:p>
          <a:p>
            <a:r>
              <a:rPr lang="en-US" sz="1600" dirty="0"/>
              <a:t>– </a:t>
            </a:r>
            <a:r>
              <a:rPr lang="en-US" sz="1600" b="1" dirty="0"/>
              <a:t>methionine</a:t>
            </a:r>
            <a:r>
              <a:rPr lang="en-US" sz="1600" dirty="0"/>
              <a:t>: maximum of 2 mg per maximum recommended dose in </a:t>
            </a:r>
            <a:r>
              <a:rPr lang="en-US" sz="1600" dirty="0" err="1"/>
              <a:t>millilitres</a:t>
            </a:r>
            <a:r>
              <a:rPr lang="en-US" sz="1600" dirty="0"/>
              <a:t>.</a:t>
            </a:r>
          </a:p>
        </p:txBody>
      </p:sp>
    </p:spTree>
    <p:extLst>
      <p:ext uri="{BB962C8B-B14F-4D97-AF65-F5344CB8AC3E}">
        <p14:creationId xmlns:p14="http://schemas.microsoft.com/office/powerpoint/2010/main" val="42159421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04052" y="3724837"/>
            <a:ext cx="9383696" cy="369332"/>
          </a:xfrm>
          <a:prstGeom prst="rect">
            <a:avLst/>
          </a:prstGeom>
          <a:noFill/>
        </p:spPr>
        <p:txBody>
          <a:bodyPr wrap="square" rtlCol="0">
            <a:spAutoFit/>
          </a:bodyPr>
          <a:lstStyle/>
          <a:p>
            <a:r>
              <a:rPr lang="en-US" dirty="0"/>
              <a:t> </a:t>
            </a:r>
          </a:p>
        </p:txBody>
      </p:sp>
      <p:sp>
        <p:nvSpPr>
          <p:cNvPr id="15" name="TextBox 14"/>
          <p:cNvSpPr txBox="1"/>
          <p:nvPr/>
        </p:nvSpPr>
        <p:spPr>
          <a:xfrm>
            <a:off x="741908" y="585432"/>
            <a:ext cx="10804125" cy="1077218"/>
          </a:xfrm>
          <a:prstGeom prst="rect">
            <a:avLst/>
          </a:prstGeom>
          <a:noFill/>
        </p:spPr>
        <p:txBody>
          <a:bodyPr wrap="square" rtlCol="0">
            <a:spAutoFit/>
          </a:bodyPr>
          <a:lstStyle/>
          <a:p>
            <a:r>
              <a:rPr lang="en-US" sz="1600" b="1" dirty="0"/>
              <a:t>P</a:t>
            </a:r>
            <a:r>
              <a:rPr lang="sl-SI" altLang="en-US" sz="1600" b="1" dirty="0"/>
              <a:t>roduction:</a:t>
            </a:r>
            <a:endParaRPr lang="en-US" sz="1600" b="1" dirty="0"/>
          </a:p>
          <a:p>
            <a:r>
              <a:rPr lang="en-US" sz="1600" dirty="0"/>
              <a:t>The preparation is produced using carbon-11 derived from a gaseous target and various nuclear reactions such as proton irradiation of nitrogen. Depending on the addition of either trace amounts of oxygen or small amounts of hydrogen, the radioactivity is obtained as [</a:t>
            </a:r>
            <a:r>
              <a:rPr lang="en-US" sz="1600" baseline="30000" dirty="0"/>
              <a:t>11</a:t>
            </a:r>
            <a:r>
              <a:rPr lang="en-US" sz="1600" dirty="0"/>
              <a:t>C]carbon dioxide or [</a:t>
            </a:r>
            <a:r>
              <a:rPr lang="en-US" sz="1600" baseline="30000" dirty="0"/>
              <a:t>11</a:t>
            </a:r>
            <a:r>
              <a:rPr lang="en-US" sz="1600" dirty="0"/>
              <a:t>C]methane.</a:t>
            </a:r>
          </a:p>
        </p:txBody>
      </p:sp>
      <p:pic>
        <p:nvPicPr>
          <p:cNvPr id="10" name="Picture 2" descr="11C]Carbon monoxide: advances in production and application to PET  radiotracer development over the past 15 years | EJNMMI Radiopharmacy and  Chemistry | Full Text">
            <a:extLst>
              <a:ext uri="{FF2B5EF4-FFF2-40B4-BE49-F238E27FC236}">
                <a16:creationId xmlns:a16="http://schemas.microsoft.com/office/drawing/2014/main" id="{0FADB12A-B535-46ED-98D6-BFFF522F808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594"/>
          <a:stretch/>
        </p:blipFill>
        <p:spPr bwMode="auto">
          <a:xfrm>
            <a:off x="901706" y="2594979"/>
            <a:ext cx="4594194" cy="2431519"/>
          </a:xfrm>
          <a:prstGeom prst="rect">
            <a:avLst/>
          </a:prstGeom>
          <a:noFill/>
          <a:extLst>
            <a:ext uri="{909E8E84-426E-40DD-AFC4-6F175D3DCCD1}">
              <a14:hiddenFill xmlns:a14="http://schemas.microsoft.com/office/drawing/2010/main">
                <a:solidFill>
                  <a:srgbClr val="FFFFFF"/>
                </a:solidFill>
              </a14:hiddenFill>
            </a:ext>
          </a:extLst>
        </p:spPr>
      </p:pic>
      <p:pic>
        <p:nvPicPr>
          <p:cNvPr id="11" name="Content Placeholder 3">
            <a:extLst>
              <a:ext uri="{FF2B5EF4-FFF2-40B4-BE49-F238E27FC236}">
                <a16:creationId xmlns:a16="http://schemas.microsoft.com/office/drawing/2014/main" id="{7DEC5C2A-BD45-4D21-A751-5D7167A0C893}"/>
              </a:ext>
            </a:extLst>
          </p:cNvPr>
          <p:cNvPicPr>
            <a:picLocks noChangeAspect="1"/>
          </p:cNvPicPr>
          <p:nvPr/>
        </p:nvPicPr>
        <p:blipFill>
          <a:blip r:embed="rId4"/>
          <a:stretch>
            <a:fillRect/>
          </a:stretch>
        </p:blipFill>
        <p:spPr>
          <a:xfrm>
            <a:off x="6274622" y="2270172"/>
            <a:ext cx="4594194" cy="2839904"/>
          </a:xfrm>
          <a:prstGeom prst="rect">
            <a:avLst/>
          </a:prstGeom>
        </p:spPr>
      </p:pic>
      <p:sp>
        <p:nvSpPr>
          <p:cNvPr id="2" name="TextBox 1">
            <a:extLst>
              <a:ext uri="{FF2B5EF4-FFF2-40B4-BE49-F238E27FC236}">
                <a16:creationId xmlns:a16="http://schemas.microsoft.com/office/drawing/2014/main" id="{642FC0F9-5A37-4F7B-830A-9128DCA538B2}"/>
              </a:ext>
            </a:extLst>
          </p:cNvPr>
          <p:cNvSpPr txBox="1"/>
          <p:nvPr/>
        </p:nvSpPr>
        <p:spPr>
          <a:xfrm>
            <a:off x="8068682" y="5224027"/>
            <a:ext cx="2965142" cy="369332"/>
          </a:xfrm>
          <a:prstGeom prst="rect">
            <a:avLst/>
          </a:prstGeom>
          <a:noFill/>
        </p:spPr>
        <p:txBody>
          <a:bodyPr wrap="square" rtlCol="0">
            <a:spAutoFit/>
          </a:bodyPr>
          <a:lstStyle/>
          <a:p>
            <a:r>
              <a:rPr lang="en-US" dirty="0"/>
              <a:t>Possible chemical synthesis</a:t>
            </a:r>
            <a:endParaRPr lang="en-SI" dirty="0"/>
          </a:p>
        </p:txBody>
      </p:sp>
      <p:sp>
        <p:nvSpPr>
          <p:cNvPr id="12" name="TextBox 11">
            <a:extLst>
              <a:ext uri="{FF2B5EF4-FFF2-40B4-BE49-F238E27FC236}">
                <a16:creationId xmlns:a16="http://schemas.microsoft.com/office/drawing/2014/main" id="{C5105C6D-05BD-4A63-8DDF-106976E1542E}"/>
              </a:ext>
            </a:extLst>
          </p:cNvPr>
          <p:cNvSpPr txBox="1"/>
          <p:nvPr/>
        </p:nvSpPr>
        <p:spPr>
          <a:xfrm>
            <a:off x="901706" y="5123330"/>
            <a:ext cx="3658524" cy="369332"/>
          </a:xfrm>
          <a:prstGeom prst="rect">
            <a:avLst/>
          </a:prstGeom>
          <a:noFill/>
        </p:spPr>
        <p:txBody>
          <a:bodyPr wrap="square" rtlCol="0">
            <a:spAutoFit/>
          </a:bodyPr>
          <a:lstStyle/>
          <a:p>
            <a:r>
              <a:rPr lang="en-US" dirty="0"/>
              <a:t>Possible radionuclide synthesis</a:t>
            </a:r>
            <a:endParaRPr lang="en-SI"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p:nvPr>
            <p:custDataLst>
              <p:tags r:id="rId1"/>
            </p:custDataLst>
            <p:extLst>
              <p:ext uri="{D42A27DB-BD31-4B8C-83A1-F6EECF244321}">
                <p14:modId xmlns:p14="http://schemas.microsoft.com/office/powerpoint/2010/main" val="2793597002"/>
              </p:ext>
            </p:extLst>
          </p:nvPr>
        </p:nvGraphicFramePr>
        <p:xfrm>
          <a:off x="130206" y="187572"/>
          <a:ext cx="11931587" cy="6080760"/>
        </p:xfrm>
        <a:graphic>
          <a:graphicData uri="http://schemas.openxmlformats.org/drawingml/2006/table">
            <a:tbl>
              <a:tblPr firstRow="1" bandRow="1">
                <a:tableStyleId>{5C22544A-7EE6-4342-B048-85BDC9FD1C3A}</a:tableStyleId>
              </a:tblPr>
              <a:tblGrid>
                <a:gridCol w="2051131">
                  <a:extLst>
                    <a:ext uri="{9D8B030D-6E8A-4147-A177-3AD203B41FA5}">
                      <a16:colId xmlns:a16="http://schemas.microsoft.com/office/drawing/2014/main" val="20000"/>
                    </a:ext>
                  </a:extLst>
                </a:gridCol>
                <a:gridCol w="2390663">
                  <a:extLst>
                    <a:ext uri="{9D8B030D-6E8A-4147-A177-3AD203B41FA5}">
                      <a16:colId xmlns:a16="http://schemas.microsoft.com/office/drawing/2014/main" val="20001"/>
                    </a:ext>
                  </a:extLst>
                </a:gridCol>
                <a:gridCol w="5920214">
                  <a:extLst>
                    <a:ext uri="{9D8B030D-6E8A-4147-A177-3AD203B41FA5}">
                      <a16:colId xmlns:a16="http://schemas.microsoft.com/office/drawing/2014/main" val="20002"/>
                    </a:ext>
                  </a:extLst>
                </a:gridCol>
                <a:gridCol w="1569579">
                  <a:extLst>
                    <a:ext uri="{9D8B030D-6E8A-4147-A177-3AD203B41FA5}">
                      <a16:colId xmlns:a16="http://schemas.microsoft.com/office/drawing/2014/main" val="2951395540"/>
                    </a:ext>
                  </a:extLst>
                </a:gridCol>
              </a:tblGrid>
              <a:tr h="381000">
                <a:tc>
                  <a:txBody>
                    <a:bodyPr/>
                    <a:lstStyle/>
                    <a:p>
                      <a:pPr>
                        <a:buNone/>
                      </a:pPr>
                      <a:r>
                        <a:rPr lang="sl-SI" altLang="en-US"/>
                        <a:t>Test</a:t>
                      </a:r>
                    </a:p>
                  </a:txBody>
                  <a:tcPr/>
                </a:tc>
                <a:tc>
                  <a:txBody>
                    <a:bodyPr/>
                    <a:lstStyle/>
                    <a:p>
                      <a:pPr>
                        <a:buNone/>
                      </a:pPr>
                      <a:r>
                        <a:rPr lang="sl-SI" altLang="en-US"/>
                        <a:t>Method</a:t>
                      </a:r>
                    </a:p>
                  </a:txBody>
                  <a:tcPr/>
                </a:tc>
                <a:tc>
                  <a:txBody>
                    <a:bodyPr/>
                    <a:lstStyle/>
                    <a:p>
                      <a:pPr>
                        <a:buNone/>
                      </a:pPr>
                      <a:r>
                        <a:rPr lang="sl-SI" altLang="en-US"/>
                        <a:t>Limit</a:t>
                      </a:r>
                    </a:p>
                  </a:txBody>
                  <a:tcPr/>
                </a:tc>
                <a:tc>
                  <a:txBody>
                    <a:bodyPr/>
                    <a:lstStyle/>
                    <a:p>
                      <a:pPr>
                        <a:buNone/>
                      </a:pPr>
                      <a:r>
                        <a:rPr lang="en-US" altLang="en-US" dirty="0"/>
                        <a:t>Before release</a:t>
                      </a:r>
                      <a:endParaRPr lang="sl-SI" altLang="en-US" dirty="0"/>
                    </a:p>
                  </a:txBody>
                  <a:tcPr/>
                </a:tc>
                <a:extLst>
                  <a:ext uri="{0D108BD9-81ED-4DB2-BD59-A6C34878D82A}">
                    <a16:rowId xmlns:a16="http://schemas.microsoft.com/office/drawing/2014/main" val="10000"/>
                  </a:ext>
                </a:extLst>
              </a:tr>
              <a:tr h="381000">
                <a:tc>
                  <a:txBody>
                    <a:bodyPr/>
                    <a:lstStyle/>
                    <a:p>
                      <a:pPr>
                        <a:buNone/>
                      </a:pPr>
                      <a:r>
                        <a:rPr lang="sl-SI" altLang="en-US" dirty="0"/>
                        <a:t>pH</a:t>
                      </a:r>
                    </a:p>
                  </a:txBody>
                  <a:tcPr/>
                </a:tc>
                <a:tc>
                  <a:txBody>
                    <a:bodyPr/>
                    <a:lstStyle/>
                    <a:p>
                      <a:pPr>
                        <a:buNone/>
                      </a:pPr>
                      <a:r>
                        <a:rPr lang="en-US" altLang="en-US" dirty="0"/>
                        <a:t>Potentiometric (</a:t>
                      </a:r>
                      <a:r>
                        <a:rPr lang="en-US" altLang="en-US" i="1" dirty="0"/>
                        <a:t>2.2.3</a:t>
                      </a:r>
                      <a:r>
                        <a:rPr lang="en-US" altLang="en-US" dirty="0"/>
                        <a:t>)</a:t>
                      </a:r>
                      <a:endParaRPr lang="sl-SI" altLang="en-US" dirty="0"/>
                    </a:p>
                  </a:txBody>
                  <a:tcPr/>
                </a:tc>
                <a:tc>
                  <a:txBody>
                    <a:bodyPr/>
                    <a:lstStyle/>
                    <a:p>
                      <a:pPr>
                        <a:buNone/>
                      </a:pPr>
                      <a:r>
                        <a:rPr lang="en-US" altLang="en-US" dirty="0">
                          <a:solidFill>
                            <a:schemeClr val="tx1"/>
                          </a:solidFill>
                        </a:rPr>
                        <a:t>4.5 </a:t>
                      </a:r>
                      <a:r>
                        <a:rPr lang="sl-SI" altLang="en-US" dirty="0">
                          <a:solidFill>
                            <a:schemeClr val="tx1"/>
                          </a:solidFill>
                        </a:rPr>
                        <a:t>-</a:t>
                      </a:r>
                      <a:r>
                        <a:rPr lang="en-US" altLang="en-US" dirty="0">
                          <a:solidFill>
                            <a:schemeClr val="tx1"/>
                          </a:solidFill>
                        </a:rPr>
                        <a:t> 8.5</a:t>
                      </a:r>
                    </a:p>
                  </a:txBody>
                  <a:tcPr/>
                </a:tc>
                <a:tc>
                  <a:txBody>
                    <a:bodyPr/>
                    <a:lstStyle/>
                    <a:p>
                      <a:pPr>
                        <a:buNone/>
                      </a:pPr>
                      <a:r>
                        <a:rPr lang="en-US" altLang="en-US" dirty="0">
                          <a:solidFill>
                            <a:srgbClr val="FF0000"/>
                          </a:solidFill>
                        </a:rPr>
                        <a:t>Yes</a:t>
                      </a:r>
                    </a:p>
                  </a:txBody>
                  <a:tcPr/>
                </a:tc>
                <a:extLst>
                  <a:ext uri="{0D108BD9-81ED-4DB2-BD59-A6C34878D82A}">
                    <a16:rowId xmlns:a16="http://schemas.microsoft.com/office/drawing/2014/main" val="10001"/>
                  </a:ext>
                </a:extLst>
              </a:tr>
              <a:tr h="381000">
                <a:tc>
                  <a:txBody>
                    <a:bodyPr/>
                    <a:lstStyle/>
                    <a:p>
                      <a:pPr>
                        <a:buNone/>
                      </a:pPr>
                      <a:r>
                        <a:rPr lang="sl-SI" altLang="en-US" dirty="0" err="1"/>
                        <a:t>Sterility</a:t>
                      </a:r>
                      <a:endParaRPr lang="sl-SI" altLang="en-US" dirty="0"/>
                    </a:p>
                  </a:txBody>
                  <a:tcPr/>
                </a:tc>
                <a:tc>
                  <a:txBody>
                    <a:bodyPr/>
                    <a:lstStyle/>
                    <a:p>
                      <a:pPr>
                        <a:buNone/>
                      </a:pPr>
                      <a:r>
                        <a:rPr lang="en-US" altLang="en-US" dirty="0"/>
                        <a:t>Sterility test (</a:t>
                      </a:r>
                      <a:r>
                        <a:rPr lang="en-US" altLang="en-US" i="1" dirty="0"/>
                        <a:t>2.6.1</a:t>
                      </a:r>
                      <a:r>
                        <a:rPr lang="en-US" altLang="en-US" dirty="0"/>
                        <a:t>)</a:t>
                      </a:r>
                      <a:endParaRPr lang="sl-SI" altLang="en-US" dirty="0"/>
                    </a:p>
                  </a:txBody>
                  <a:tcPr/>
                </a:tc>
                <a:tc>
                  <a:txBody>
                    <a:bodyPr/>
                    <a:lstStyle/>
                    <a:p>
                      <a:pPr>
                        <a:buNone/>
                      </a:pPr>
                      <a:r>
                        <a:rPr lang="en-US" dirty="0"/>
                        <a:t>Sterile</a:t>
                      </a:r>
                    </a:p>
                  </a:txBody>
                  <a:tcPr/>
                </a:tc>
                <a:tc>
                  <a:txBody>
                    <a:bodyPr/>
                    <a:lstStyle/>
                    <a:p>
                      <a:pPr>
                        <a:buNone/>
                      </a:pPr>
                      <a:r>
                        <a:rPr lang="en-US" dirty="0"/>
                        <a:t>No</a:t>
                      </a:r>
                    </a:p>
                  </a:txBody>
                  <a:tcPr/>
                </a:tc>
                <a:extLst>
                  <a:ext uri="{0D108BD9-81ED-4DB2-BD59-A6C34878D82A}">
                    <a16:rowId xmlns:a16="http://schemas.microsoft.com/office/drawing/2014/main" val="10002"/>
                  </a:ext>
                </a:extLst>
              </a:tr>
              <a:tr h="381000">
                <a:tc>
                  <a:txBody>
                    <a:bodyPr/>
                    <a:lstStyle/>
                    <a:p>
                      <a:pPr>
                        <a:buNone/>
                      </a:pPr>
                      <a:r>
                        <a:rPr lang="sl-SI" altLang="en-US" dirty="0" err="1"/>
                        <a:t>Bacterial</a:t>
                      </a:r>
                      <a:r>
                        <a:rPr lang="sl-SI" altLang="en-US" dirty="0"/>
                        <a:t> </a:t>
                      </a:r>
                      <a:r>
                        <a:rPr lang="sl-SI" altLang="en-US" dirty="0" err="1"/>
                        <a:t>endotoxins</a:t>
                      </a:r>
                      <a:endParaRPr lang="sl-SI" altLang="en-US" dirty="0"/>
                    </a:p>
                  </a:txBody>
                  <a:tcPr/>
                </a:tc>
                <a:tc>
                  <a:txBody>
                    <a:bodyPr/>
                    <a:lstStyle/>
                    <a:p>
                      <a:pPr>
                        <a:buNone/>
                      </a:pPr>
                      <a:r>
                        <a:rPr lang="en-US" altLang="en-US" dirty="0"/>
                        <a:t>LAL (</a:t>
                      </a:r>
                      <a:r>
                        <a:rPr lang="en-US" altLang="en-US" i="1" dirty="0"/>
                        <a:t>2.6.14</a:t>
                      </a:r>
                      <a:r>
                        <a:rPr lang="en-US" altLang="en-US" dirty="0"/>
                        <a:t>)</a:t>
                      </a:r>
                      <a:endParaRPr lang="sl-SI" altLang="en-US" dirty="0"/>
                    </a:p>
                  </a:txBody>
                  <a:tcPr/>
                </a:tc>
                <a:tc>
                  <a:txBody>
                    <a:bodyPr/>
                    <a:lstStyle/>
                    <a:p>
                      <a:pPr>
                        <a:buNone/>
                      </a:pPr>
                      <a:r>
                        <a:rPr lang="sl-SI" altLang="en-US" dirty="0"/>
                        <a:t>&lt; </a:t>
                      </a:r>
                      <a:r>
                        <a:rPr lang="en-US" altLang="en-US" dirty="0"/>
                        <a:t>175/V IU/mL</a:t>
                      </a:r>
                    </a:p>
                  </a:txBody>
                  <a:tcPr/>
                </a:tc>
                <a:tc>
                  <a:txBody>
                    <a:bodyPr/>
                    <a:lstStyle/>
                    <a:p>
                      <a:pPr>
                        <a:buNone/>
                      </a:pPr>
                      <a:r>
                        <a:rPr lang="en-US" altLang="en-US" dirty="0"/>
                        <a:t>No</a:t>
                      </a:r>
                    </a:p>
                  </a:txBody>
                  <a:tcPr/>
                </a:tc>
                <a:extLst>
                  <a:ext uri="{0D108BD9-81ED-4DB2-BD59-A6C34878D82A}">
                    <a16:rowId xmlns:a16="http://schemas.microsoft.com/office/drawing/2014/main" val="10003"/>
                  </a:ext>
                </a:extLst>
              </a:tr>
              <a:tr h="0">
                <a:tc>
                  <a:txBody>
                    <a:bodyPr/>
                    <a:lstStyle/>
                    <a:p>
                      <a:pPr>
                        <a:buNone/>
                      </a:pPr>
                      <a:r>
                        <a:rPr lang="sl-SI" altLang="en-US" dirty="0" err="1"/>
                        <a:t>Chemical</a:t>
                      </a:r>
                      <a:r>
                        <a:rPr lang="sl-SI" altLang="en-US" dirty="0"/>
                        <a:t> </a:t>
                      </a:r>
                      <a:r>
                        <a:rPr lang="sl-SI" altLang="en-US" dirty="0" err="1"/>
                        <a:t>purity</a:t>
                      </a:r>
                      <a:endParaRPr lang="sl-SI" altLang="en-US" dirty="0"/>
                    </a:p>
                  </a:txBody>
                  <a:tcPr/>
                </a:tc>
                <a:tc>
                  <a:txBody>
                    <a:bodyPr/>
                    <a:lstStyle/>
                    <a:p>
                      <a:pPr>
                        <a:buNone/>
                      </a:pPr>
                      <a:r>
                        <a:rPr lang="sl-SI" altLang="en-US" dirty="0" err="1"/>
                        <a:t>Liquid</a:t>
                      </a:r>
                      <a:r>
                        <a:rPr lang="sl-SI" altLang="en-US" dirty="0"/>
                        <a:t> </a:t>
                      </a:r>
                      <a:r>
                        <a:rPr lang="sl-SI" altLang="en-US" dirty="0" err="1"/>
                        <a:t>chromatography</a:t>
                      </a:r>
                      <a:r>
                        <a:rPr lang="en-US" altLang="en-US" dirty="0"/>
                        <a:t> (</a:t>
                      </a:r>
                      <a:r>
                        <a:rPr lang="en-US" altLang="en-US" i="1" dirty="0"/>
                        <a:t>2.2.29</a:t>
                      </a:r>
                      <a:r>
                        <a:rPr lang="en-US" altLang="en-US" dirty="0"/>
                        <a:t>)</a:t>
                      </a:r>
                      <a:endParaRPr lang="sl-SI" altLang="en-US" dirty="0"/>
                    </a:p>
                    <a:p>
                      <a:pPr>
                        <a:buNone/>
                      </a:pPr>
                      <a:endParaRPr lang="sl-SI" altLang="en-US" dirty="0"/>
                    </a:p>
                  </a:txBody>
                  <a:tcPr/>
                </a:tc>
                <a:tc>
                  <a:txBody>
                    <a:bodyPr/>
                    <a:lstStyle/>
                    <a:p>
                      <a:pPr>
                        <a:buNone/>
                      </a:pPr>
                      <a:r>
                        <a:rPr lang="sl-SI" altLang="en-US" dirty="0" err="1"/>
                        <a:t>Impurity</a:t>
                      </a:r>
                      <a:r>
                        <a:rPr lang="sl-SI" altLang="en-US" dirty="0"/>
                        <a:t> A: </a:t>
                      </a:r>
                      <a:r>
                        <a:rPr lang="en-US" altLang="en-US" dirty="0"/>
                        <a:t>≤</a:t>
                      </a:r>
                      <a:r>
                        <a:rPr lang="sl-SI" altLang="en-US" dirty="0"/>
                        <a:t> </a:t>
                      </a:r>
                      <a:r>
                        <a:rPr lang="en-US" altLang="en-US" dirty="0"/>
                        <a:t>0.6 mg/V</a:t>
                      </a:r>
                      <a:r>
                        <a:rPr lang="sl-SI" altLang="en-US" dirty="0"/>
                        <a:t> ;</a:t>
                      </a:r>
                      <a:endParaRPr lang="en-US" altLang="en-US" dirty="0"/>
                    </a:p>
                    <a:p>
                      <a:pPr>
                        <a:buNone/>
                      </a:pPr>
                      <a:r>
                        <a:rPr lang="sl-SI" altLang="en-US" dirty="0" err="1"/>
                        <a:t>Impurity</a:t>
                      </a:r>
                      <a:r>
                        <a:rPr lang="sl-SI" altLang="en-US" dirty="0"/>
                        <a:t> B: </a:t>
                      </a:r>
                      <a:r>
                        <a:rPr lang="en-US" altLang="en-US" dirty="0"/>
                        <a:t>≤</a:t>
                      </a:r>
                      <a:r>
                        <a:rPr lang="sl-SI" altLang="en-US" dirty="0"/>
                        <a:t> 2 mg/V ;</a:t>
                      </a:r>
                    </a:p>
                    <a:p>
                      <a:pPr>
                        <a:buNone/>
                      </a:pPr>
                      <a:r>
                        <a:rPr lang="sl-SI" altLang="en-US" dirty="0" err="1"/>
                        <a:t>Methionine</a:t>
                      </a:r>
                      <a:r>
                        <a:rPr lang="sl-SI" altLang="en-US" dirty="0"/>
                        <a:t>: </a:t>
                      </a:r>
                      <a:r>
                        <a:rPr lang="en-US" altLang="en-US" dirty="0"/>
                        <a:t>≤</a:t>
                      </a:r>
                      <a:r>
                        <a:rPr lang="sl-SI" altLang="en-US" dirty="0"/>
                        <a:t> 2 mg/V</a:t>
                      </a:r>
                    </a:p>
                    <a:p>
                      <a:pPr>
                        <a:buNone/>
                      </a:pPr>
                      <a:r>
                        <a:rPr lang="sl-SI" altLang="en-US" dirty="0"/>
                        <a:t>(</a:t>
                      </a:r>
                      <a:r>
                        <a:rPr lang="sl-SI" altLang="en-US" dirty="0" err="1"/>
                        <a:t>compared</a:t>
                      </a:r>
                      <a:r>
                        <a:rPr lang="sl-SI" altLang="en-US" dirty="0"/>
                        <a:t> to ref. </a:t>
                      </a:r>
                      <a:r>
                        <a:rPr lang="sl-SI" altLang="en-US" dirty="0" err="1"/>
                        <a:t>solution</a:t>
                      </a:r>
                      <a:r>
                        <a:rPr lang="sl-SI" altLang="en-US" dirty="0"/>
                        <a:t>)</a:t>
                      </a:r>
                    </a:p>
                  </a:txBody>
                  <a:tcPr/>
                </a:tc>
                <a:tc>
                  <a:txBody>
                    <a:bodyPr/>
                    <a:lstStyle/>
                    <a:p>
                      <a:pPr>
                        <a:buNone/>
                      </a:pPr>
                      <a:r>
                        <a:rPr lang="en-US" altLang="en-US" dirty="0">
                          <a:solidFill>
                            <a:srgbClr val="FF0000"/>
                          </a:solidFill>
                        </a:rPr>
                        <a:t>Yes</a:t>
                      </a:r>
                      <a:endParaRPr lang="sl-SI" altLang="en-US" dirty="0">
                        <a:solidFill>
                          <a:srgbClr val="FF0000"/>
                        </a:solidFill>
                      </a:endParaRPr>
                    </a:p>
                  </a:txBody>
                  <a:tcPr/>
                </a:tc>
                <a:extLst>
                  <a:ext uri="{0D108BD9-81ED-4DB2-BD59-A6C34878D82A}">
                    <a16:rowId xmlns:a16="http://schemas.microsoft.com/office/drawing/2014/main" val="10004"/>
                  </a:ext>
                </a:extLst>
              </a:tr>
              <a:tr h="381000">
                <a:tc>
                  <a:txBody>
                    <a:bodyPr/>
                    <a:lstStyle/>
                    <a:p>
                      <a:pPr>
                        <a:buNone/>
                      </a:pPr>
                      <a:r>
                        <a:rPr lang="sl-SI" altLang="en-US" dirty="0" err="1"/>
                        <a:t>Residual</a:t>
                      </a:r>
                      <a:r>
                        <a:rPr lang="en-US" altLang="en-US" dirty="0"/>
                        <a:t> </a:t>
                      </a:r>
                      <a:r>
                        <a:rPr lang="sl-SI" altLang="en-US" dirty="0" err="1"/>
                        <a:t>solvents</a:t>
                      </a:r>
                      <a:endParaRPr lang="sl-SI" altLang="en-US" dirty="0"/>
                    </a:p>
                  </a:txBody>
                  <a:tcPr/>
                </a:tc>
                <a:tc>
                  <a:txBody>
                    <a:bodyPr/>
                    <a:lstStyle/>
                    <a:p>
                      <a:pPr>
                        <a:buNone/>
                      </a:pPr>
                      <a:r>
                        <a:rPr lang="en-US" altLang="en-US" dirty="0"/>
                        <a:t>Gas Chromatography (</a:t>
                      </a:r>
                      <a:r>
                        <a:rPr lang="en-US" altLang="en-US" i="1" dirty="0"/>
                        <a:t>2.4.24</a:t>
                      </a:r>
                      <a:r>
                        <a:rPr lang="en-US" altLang="en-US" dirty="0"/>
                        <a:t>)</a:t>
                      </a:r>
                      <a:endParaRPr lang="sl-SI"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altLang="en-US" dirty="0" err="1"/>
                        <a:t>max</a:t>
                      </a:r>
                      <a:r>
                        <a:rPr lang="sl-SI" altLang="en-US" dirty="0"/>
                        <a:t>. 50 mg/V acetone</a:t>
                      </a:r>
                    </a:p>
                    <a:p>
                      <a:pPr>
                        <a:buNone/>
                      </a:pPr>
                      <a:endParaRPr lang="sl-SI" altLang="en-US" dirty="0"/>
                    </a:p>
                  </a:txBody>
                  <a:tcPr/>
                </a:tc>
                <a:tc>
                  <a:txBody>
                    <a:bodyPr/>
                    <a:lstStyle/>
                    <a:p>
                      <a:pPr>
                        <a:buNone/>
                      </a:pPr>
                      <a:r>
                        <a:rPr lang="en-US" altLang="en-US" dirty="0"/>
                        <a:t>No</a:t>
                      </a:r>
                      <a:endParaRPr lang="sl-SI" altLang="en-US" dirty="0"/>
                    </a:p>
                  </a:txBody>
                  <a:tcPr/>
                </a:tc>
                <a:extLst>
                  <a:ext uri="{0D108BD9-81ED-4DB2-BD59-A6C34878D82A}">
                    <a16:rowId xmlns:a16="http://schemas.microsoft.com/office/drawing/2014/main" val="534667299"/>
                  </a:ext>
                </a:extLst>
              </a:tr>
              <a:tr h="381000">
                <a:tc>
                  <a:txBody>
                    <a:bodyPr/>
                    <a:lstStyle/>
                    <a:p>
                      <a:pPr>
                        <a:buNone/>
                      </a:pPr>
                      <a:r>
                        <a:rPr lang="sl-SI" altLang="en-US" dirty="0" err="1"/>
                        <a:t>Radionuclidic</a:t>
                      </a:r>
                      <a:r>
                        <a:rPr lang="sl-SI" altLang="en-US" dirty="0"/>
                        <a:t> </a:t>
                      </a:r>
                      <a:r>
                        <a:rPr lang="sl-SI" altLang="en-US" dirty="0" err="1"/>
                        <a:t>purity</a:t>
                      </a:r>
                      <a:endParaRPr lang="sl-SI" altLang="en-US" dirty="0"/>
                    </a:p>
                  </a:txBody>
                  <a:tcPr/>
                </a:tc>
                <a:tc>
                  <a:txBody>
                    <a:bodyPr/>
                    <a:lstStyle/>
                    <a:p>
                      <a:pPr>
                        <a:buNone/>
                      </a:pPr>
                      <a:r>
                        <a:rPr lang="en-US" altLang="en-US" sz="1800" dirty="0">
                          <a:sym typeface="+mn-ea"/>
                        </a:rPr>
                        <a:t>Gamma-ray spectrometry (</a:t>
                      </a:r>
                      <a:r>
                        <a:rPr lang="en-US" altLang="en-US" sz="1800" i="1" dirty="0">
                          <a:sym typeface="+mn-ea"/>
                        </a:rPr>
                        <a:t>2.2.66</a:t>
                      </a:r>
                      <a:r>
                        <a:rPr lang="en-US" altLang="en-US" sz="1800" dirty="0">
                          <a:sym typeface="+mn-ea"/>
                        </a:rPr>
                        <a:t>)</a:t>
                      </a:r>
                      <a:endParaRPr lang="sl-SI" altLang="en-US" dirty="0"/>
                    </a:p>
                  </a:txBody>
                  <a:tcPr/>
                </a:tc>
                <a:tc>
                  <a:txBody>
                    <a:bodyPr/>
                    <a:lstStyle/>
                    <a:p>
                      <a:pPr>
                        <a:buNone/>
                      </a:pPr>
                      <a:r>
                        <a:rPr lang="sl-SI" altLang="en-US" baseline="30000" dirty="0">
                          <a:solidFill>
                            <a:schemeClr val="tx1"/>
                          </a:solidFill>
                          <a:uFillTx/>
                        </a:rPr>
                        <a:t>11</a:t>
                      </a:r>
                      <a:r>
                        <a:rPr lang="sl-SI" altLang="en-US" dirty="0"/>
                        <a:t>C </a:t>
                      </a:r>
                      <a:r>
                        <a:rPr lang="en-US" altLang="en-US" dirty="0"/>
                        <a:t>≥</a:t>
                      </a:r>
                      <a:r>
                        <a:rPr lang="sl-SI" altLang="en-US" dirty="0"/>
                        <a:t> 99 % </a:t>
                      </a:r>
                      <a:r>
                        <a:rPr lang="sl-SI" altLang="en-US" dirty="0" err="1"/>
                        <a:t>of</a:t>
                      </a:r>
                      <a:r>
                        <a:rPr lang="sl-SI" altLang="en-US" dirty="0"/>
                        <a:t> total </a:t>
                      </a:r>
                      <a:r>
                        <a:rPr lang="sl-SI" altLang="en-US" dirty="0" err="1"/>
                        <a:t>radioactivity</a:t>
                      </a:r>
                      <a:endParaRPr lang="sl-SI" altLang="en-US" dirty="0"/>
                    </a:p>
                  </a:txBody>
                  <a:tcPr/>
                </a:tc>
                <a:tc>
                  <a:txBody>
                    <a:bodyPr/>
                    <a:lstStyle/>
                    <a:p>
                      <a:pPr>
                        <a:buNone/>
                      </a:pPr>
                      <a:r>
                        <a:rPr lang="en-US" altLang="en-US" dirty="0"/>
                        <a:t>No</a:t>
                      </a:r>
                      <a:endParaRPr lang="sl-SI" altLang="en-US" dirty="0"/>
                    </a:p>
                  </a:txBody>
                  <a:tcPr/>
                </a:tc>
                <a:extLst>
                  <a:ext uri="{0D108BD9-81ED-4DB2-BD59-A6C34878D82A}">
                    <a16:rowId xmlns:a16="http://schemas.microsoft.com/office/drawing/2014/main" val="10005"/>
                  </a:ext>
                </a:extLst>
              </a:tr>
              <a:tr h="381000">
                <a:tc>
                  <a:txBody>
                    <a:bodyPr/>
                    <a:lstStyle/>
                    <a:p>
                      <a:pPr>
                        <a:buNone/>
                      </a:pPr>
                      <a:r>
                        <a:rPr lang="sl-SI" altLang="en-US" dirty="0" err="1"/>
                        <a:t>Radiochemical</a:t>
                      </a:r>
                      <a:r>
                        <a:rPr lang="sl-SI" altLang="en-US" dirty="0"/>
                        <a:t> </a:t>
                      </a:r>
                      <a:r>
                        <a:rPr lang="sl-SI" altLang="en-US" dirty="0" err="1"/>
                        <a:t>purity</a:t>
                      </a:r>
                      <a:endParaRPr lang="sl-SI" altLang="en-US" dirty="0"/>
                    </a:p>
                  </a:txBody>
                  <a:tcPr/>
                </a:tc>
                <a:tc>
                  <a:txBody>
                    <a:bodyPr/>
                    <a:lstStyle/>
                    <a:p>
                      <a:pPr>
                        <a:buNone/>
                      </a:pPr>
                      <a:r>
                        <a:rPr lang="sl-SI" altLang="en-US" dirty="0" err="1"/>
                        <a:t>Liquid</a:t>
                      </a:r>
                      <a:r>
                        <a:rPr lang="sl-SI" altLang="en-US" dirty="0"/>
                        <a:t> </a:t>
                      </a:r>
                      <a:r>
                        <a:rPr lang="sl-SI" altLang="en-US" dirty="0" err="1"/>
                        <a:t>chromatography</a:t>
                      </a:r>
                      <a:r>
                        <a:rPr lang="en-US" altLang="en-US" dirty="0"/>
                        <a:t> (</a:t>
                      </a:r>
                      <a:r>
                        <a:rPr lang="en-US" altLang="en-US" i="1" dirty="0"/>
                        <a:t>2.2.29</a:t>
                      </a:r>
                      <a:r>
                        <a:rPr lang="en-US" altLang="en-US" dirty="0"/>
                        <a:t>)</a:t>
                      </a:r>
                      <a:r>
                        <a:rPr lang="sl-SI" altLang="en-US" dirty="0"/>
                        <a:t> </a:t>
                      </a:r>
                    </a:p>
                  </a:txBody>
                  <a:tcPr/>
                </a:tc>
                <a:tc>
                  <a:txBody>
                    <a:bodyPr/>
                    <a:lstStyle/>
                    <a:p>
                      <a:pPr>
                        <a:buNone/>
                      </a:pPr>
                      <a:r>
                        <a:rPr lang="en-US" altLang="en-US" dirty="0"/>
                        <a:t>L-[Methyl-</a:t>
                      </a:r>
                      <a:r>
                        <a:rPr lang="sl-SI" altLang="en-US" sz="1800" baseline="30000" dirty="0">
                          <a:solidFill>
                            <a:schemeClr val="tx1"/>
                          </a:solidFill>
                          <a:uFillTx/>
                          <a:sym typeface="+mn-ea"/>
                        </a:rPr>
                        <a:t>11</a:t>
                      </a:r>
                      <a:r>
                        <a:rPr lang="sl-SI" altLang="en-US" sz="1800" dirty="0">
                          <a:sym typeface="+mn-ea"/>
                        </a:rPr>
                        <a:t>C</a:t>
                      </a:r>
                      <a:r>
                        <a:rPr lang="en-US" altLang="en-US" dirty="0"/>
                        <a:t>]methionine and impurity E</a:t>
                      </a:r>
                      <a:r>
                        <a:rPr lang="sl-SI" altLang="en-US" dirty="0"/>
                        <a:t>:</a:t>
                      </a:r>
                    </a:p>
                    <a:p>
                      <a:pPr>
                        <a:buNone/>
                      </a:pPr>
                      <a:r>
                        <a:rPr lang="sl-SI" altLang="en-US" dirty="0"/>
                        <a:t> </a:t>
                      </a:r>
                      <a:r>
                        <a:rPr lang="en-US" altLang="en-US" dirty="0"/>
                        <a:t>≥</a:t>
                      </a:r>
                      <a:r>
                        <a:rPr lang="sl-SI" altLang="en-US" dirty="0"/>
                        <a:t> 95 % </a:t>
                      </a:r>
                      <a:r>
                        <a:rPr lang="sl-SI" altLang="en-US" dirty="0" err="1"/>
                        <a:t>of</a:t>
                      </a:r>
                      <a:r>
                        <a:rPr lang="sl-SI" altLang="en-US" dirty="0"/>
                        <a:t> </a:t>
                      </a:r>
                      <a:r>
                        <a:rPr lang="sl-SI" altLang="en-US" dirty="0" err="1"/>
                        <a:t>radioactivity</a:t>
                      </a:r>
                      <a:r>
                        <a:rPr lang="sl-SI" altLang="en-US" dirty="0"/>
                        <a:t> </a:t>
                      </a:r>
                      <a:r>
                        <a:rPr lang="sl-SI" altLang="en-US" dirty="0" err="1"/>
                        <a:t>due</a:t>
                      </a:r>
                      <a:r>
                        <a:rPr lang="sl-SI" altLang="en-US" dirty="0"/>
                        <a:t> to </a:t>
                      </a:r>
                      <a:r>
                        <a:rPr lang="sl-SI" altLang="en-US" sz="1800" baseline="30000" dirty="0">
                          <a:solidFill>
                            <a:schemeClr val="tx1"/>
                          </a:solidFill>
                          <a:uFillTx/>
                          <a:sym typeface="+mn-ea"/>
                        </a:rPr>
                        <a:t>11</a:t>
                      </a:r>
                      <a:r>
                        <a:rPr lang="sl-SI" altLang="en-US" sz="1800" dirty="0">
                          <a:sym typeface="+mn-ea"/>
                        </a:rPr>
                        <a:t>C</a:t>
                      </a:r>
                      <a:endParaRPr lang="sl-SI" altLang="en-US" dirty="0"/>
                    </a:p>
                  </a:txBody>
                  <a:tcPr/>
                </a:tc>
                <a:tc>
                  <a:txBody>
                    <a:bodyPr/>
                    <a:lstStyle/>
                    <a:p>
                      <a:pPr>
                        <a:buNone/>
                      </a:pPr>
                      <a:r>
                        <a:rPr lang="en-US" altLang="en-US" dirty="0">
                          <a:solidFill>
                            <a:srgbClr val="FF0000"/>
                          </a:solidFill>
                        </a:rPr>
                        <a:t>Yes</a:t>
                      </a:r>
                      <a:endParaRPr lang="sl-SI" altLang="en-US" dirty="0">
                        <a:solidFill>
                          <a:srgbClr val="FF0000"/>
                        </a:solidFill>
                      </a:endParaRPr>
                    </a:p>
                  </a:txBody>
                  <a:tcPr/>
                </a:tc>
                <a:extLst>
                  <a:ext uri="{0D108BD9-81ED-4DB2-BD59-A6C34878D82A}">
                    <a16:rowId xmlns:a16="http://schemas.microsoft.com/office/drawing/2014/main" val="10006"/>
                  </a:ext>
                </a:extLst>
              </a:tr>
              <a:tr h="381000">
                <a:tc>
                  <a:txBody>
                    <a:bodyPr/>
                    <a:lstStyle/>
                    <a:p>
                      <a:pPr>
                        <a:buNone/>
                      </a:pPr>
                      <a:r>
                        <a:rPr lang="sl-SI" altLang="en-US" dirty="0" err="1"/>
                        <a:t>Enantiomeric</a:t>
                      </a:r>
                      <a:r>
                        <a:rPr lang="sl-SI" altLang="en-US" dirty="0"/>
                        <a:t> </a:t>
                      </a:r>
                      <a:r>
                        <a:rPr lang="sl-SI" altLang="en-US" dirty="0" err="1"/>
                        <a:t>purity</a:t>
                      </a:r>
                      <a:endParaRPr lang="sl-SI" altLang="en-US" dirty="0"/>
                    </a:p>
                  </a:txBody>
                  <a:tcPr/>
                </a:tc>
                <a:tc>
                  <a:txBody>
                    <a:bodyPr/>
                    <a:lstStyle/>
                    <a:p>
                      <a:pPr>
                        <a:buNone/>
                      </a:pPr>
                      <a:r>
                        <a:rPr lang="en-US" altLang="en-US" dirty="0"/>
                        <a:t>Chiral t</a:t>
                      </a:r>
                      <a:r>
                        <a:rPr lang="sl-SI" altLang="en-US" dirty="0" err="1"/>
                        <a:t>hin-layer</a:t>
                      </a:r>
                      <a:r>
                        <a:rPr lang="sl-SI" altLang="en-US" dirty="0"/>
                        <a:t> </a:t>
                      </a:r>
                      <a:r>
                        <a:rPr lang="sl-SI" altLang="en-US" dirty="0" err="1"/>
                        <a:t>chromatography</a:t>
                      </a:r>
                      <a:r>
                        <a:rPr lang="en-US" altLang="en-US" dirty="0"/>
                        <a:t> (</a:t>
                      </a:r>
                      <a:r>
                        <a:rPr lang="en-US" altLang="en-US" i="1" dirty="0"/>
                        <a:t>2.2.27</a:t>
                      </a:r>
                      <a:r>
                        <a:rPr lang="en-US" altLang="en-US" dirty="0"/>
                        <a:t>)</a:t>
                      </a:r>
                      <a:endParaRPr lang="sl-SI" altLang="en-US" dirty="0"/>
                    </a:p>
                  </a:txBody>
                  <a:tcPr/>
                </a:tc>
                <a:tc>
                  <a:txBody>
                    <a:bodyPr/>
                    <a:lstStyle/>
                    <a:p>
                      <a:pPr>
                        <a:buNone/>
                      </a:pPr>
                      <a:r>
                        <a:rPr lang="sl-SI" altLang="en-US" sz="1800" dirty="0">
                          <a:sym typeface="+mn-ea"/>
                        </a:rPr>
                        <a:t>total </a:t>
                      </a:r>
                      <a:r>
                        <a:rPr lang="sl-SI" altLang="en-US" sz="1800" dirty="0" err="1">
                          <a:sym typeface="+mn-ea"/>
                        </a:rPr>
                        <a:t>of</a:t>
                      </a:r>
                      <a:r>
                        <a:rPr lang="sl-SI" altLang="en-US" sz="1800" dirty="0">
                          <a:sym typeface="+mn-ea"/>
                        </a:rPr>
                        <a:t> </a:t>
                      </a:r>
                      <a:r>
                        <a:rPr lang="en-US" altLang="en-US" sz="1800" dirty="0">
                          <a:sym typeface="+mn-ea"/>
                        </a:rPr>
                        <a:t>L-[Methyl-</a:t>
                      </a:r>
                      <a:r>
                        <a:rPr lang="sl-SI" altLang="en-US" sz="1800" baseline="30000" dirty="0">
                          <a:solidFill>
                            <a:schemeClr val="tx1"/>
                          </a:solidFill>
                          <a:uFillTx/>
                          <a:sym typeface="+mn-ea"/>
                        </a:rPr>
                        <a:t>11</a:t>
                      </a:r>
                      <a:r>
                        <a:rPr lang="sl-SI" altLang="en-US" sz="1800" dirty="0">
                          <a:sym typeface="+mn-ea"/>
                        </a:rPr>
                        <a:t>C</a:t>
                      </a:r>
                      <a:r>
                        <a:rPr lang="en-US" altLang="en-US" sz="1800" dirty="0">
                          <a:sym typeface="+mn-ea"/>
                        </a:rPr>
                        <a:t>]methionine and impurity E</a:t>
                      </a:r>
                      <a:r>
                        <a:rPr lang="sl-SI" altLang="en-US" sz="1800" dirty="0">
                          <a:sym typeface="+mn-ea"/>
                        </a:rPr>
                        <a:t>:</a:t>
                      </a:r>
                      <a:endParaRPr lang="sl-SI" altLang="en-US" sz="1800" dirty="0"/>
                    </a:p>
                    <a:p>
                      <a:pPr>
                        <a:buNone/>
                      </a:pPr>
                      <a:r>
                        <a:rPr lang="sl-SI" altLang="en-US" sz="1800" dirty="0">
                          <a:sym typeface="+mn-ea"/>
                        </a:rPr>
                        <a:t> </a:t>
                      </a:r>
                      <a:r>
                        <a:rPr lang="en-US" altLang="en-US" sz="1800" dirty="0">
                          <a:sym typeface="+mn-ea"/>
                        </a:rPr>
                        <a:t>≥</a:t>
                      </a:r>
                      <a:r>
                        <a:rPr lang="sl-SI" altLang="en-US" sz="1800" dirty="0">
                          <a:sym typeface="+mn-ea"/>
                        </a:rPr>
                        <a:t> 95 % </a:t>
                      </a:r>
                      <a:r>
                        <a:rPr lang="sl-SI" altLang="en-US" sz="1800" dirty="0" err="1">
                          <a:sym typeface="+mn-ea"/>
                        </a:rPr>
                        <a:t>of</a:t>
                      </a:r>
                      <a:r>
                        <a:rPr lang="sl-SI" altLang="en-US" sz="1800" dirty="0">
                          <a:sym typeface="+mn-ea"/>
                        </a:rPr>
                        <a:t> </a:t>
                      </a:r>
                      <a:r>
                        <a:rPr lang="sl-SI" altLang="en-US" sz="1800" dirty="0" err="1">
                          <a:sym typeface="+mn-ea"/>
                        </a:rPr>
                        <a:t>radioactivity</a:t>
                      </a:r>
                      <a:r>
                        <a:rPr lang="sl-SI" altLang="en-US" sz="1800" dirty="0">
                          <a:sym typeface="+mn-ea"/>
                        </a:rPr>
                        <a:t> </a:t>
                      </a:r>
                      <a:r>
                        <a:rPr lang="sl-SI" altLang="en-US" sz="1800" dirty="0" err="1">
                          <a:sym typeface="+mn-ea"/>
                        </a:rPr>
                        <a:t>due</a:t>
                      </a:r>
                      <a:r>
                        <a:rPr lang="sl-SI" altLang="en-US" sz="1800" dirty="0">
                          <a:sym typeface="+mn-ea"/>
                        </a:rPr>
                        <a:t> to </a:t>
                      </a:r>
                      <a:r>
                        <a:rPr lang="sl-SI" altLang="en-US" sz="1800" baseline="30000" dirty="0">
                          <a:solidFill>
                            <a:schemeClr val="tx1"/>
                          </a:solidFill>
                          <a:uFillTx/>
                          <a:sym typeface="+mn-ea"/>
                        </a:rPr>
                        <a:t>11</a:t>
                      </a:r>
                      <a:r>
                        <a:rPr lang="sl-SI" altLang="en-US" sz="1800" dirty="0">
                          <a:sym typeface="+mn-ea"/>
                        </a:rPr>
                        <a:t>C ;</a:t>
                      </a:r>
                    </a:p>
                    <a:p>
                      <a:pPr>
                        <a:buNone/>
                      </a:pPr>
                      <a:r>
                        <a:rPr lang="sl-SI" altLang="en-US" sz="1800" dirty="0" err="1"/>
                        <a:t>Impurity</a:t>
                      </a:r>
                      <a:r>
                        <a:rPr lang="sl-SI" altLang="en-US" sz="1800" dirty="0"/>
                        <a:t> E: </a:t>
                      </a:r>
                      <a:r>
                        <a:rPr lang="en-US" altLang="en-US" dirty="0"/>
                        <a:t> </a:t>
                      </a:r>
                      <a:r>
                        <a:rPr lang="en-US" altLang="en-US" sz="1800" dirty="0">
                          <a:sym typeface="+mn-ea"/>
                        </a:rPr>
                        <a:t>≤</a:t>
                      </a:r>
                      <a:r>
                        <a:rPr lang="sl-SI" altLang="en-US" sz="1800" dirty="0">
                          <a:sym typeface="+mn-ea"/>
                        </a:rPr>
                        <a:t> </a:t>
                      </a:r>
                      <a:r>
                        <a:rPr lang="en-US" altLang="en-US" dirty="0"/>
                        <a:t>10 </a:t>
                      </a:r>
                      <a:r>
                        <a:rPr lang="sl-SI" altLang="en-US" dirty="0"/>
                        <a:t>% </a:t>
                      </a:r>
                      <a:r>
                        <a:rPr lang="en-US" altLang="en-US" dirty="0"/>
                        <a:t>of the total radioactivity</a:t>
                      </a:r>
                    </a:p>
                    <a:p>
                      <a:pPr>
                        <a:buNone/>
                      </a:pPr>
                      <a:r>
                        <a:rPr lang="en-US" altLang="en-US" dirty="0"/>
                        <a:t>due to </a:t>
                      </a:r>
                      <a:r>
                        <a:rPr lang="sl-SI" altLang="en-US" sz="1800" baseline="30000" dirty="0">
                          <a:solidFill>
                            <a:schemeClr val="tx1"/>
                          </a:solidFill>
                          <a:uFillTx/>
                          <a:sym typeface="+mn-ea"/>
                        </a:rPr>
                        <a:t>11</a:t>
                      </a:r>
                      <a:r>
                        <a:rPr lang="sl-SI" altLang="en-US" sz="1800" dirty="0">
                          <a:sym typeface="+mn-ea"/>
                        </a:rPr>
                        <a:t>C</a:t>
                      </a:r>
                      <a:endParaRPr lang="en-US" altLang="en-US" dirty="0"/>
                    </a:p>
                  </a:txBody>
                  <a:tcPr/>
                </a:tc>
                <a:tc>
                  <a:txBody>
                    <a:bodyPr/>
                    <a:lstStyle/>
                    <a:p>
                      <a:pPr>
                        <a:buNone/>
                      </a:pPr>
                      <a:r>
                        <a:rPr lang="en-US" altLang="en-US" dirty="0"/>
                        <a:t>No</a:t>
                      </a:r>
                    </a:p>
                  </a:txBody>
                  <a:tcPr/>
                </a:tc>
                <a:extLst>
                  <a:ext uri="{0D108BD9-81ED-4DB2-BD59-A6C34878D82A}">
                    <a16:rowId xmlns:a16="http://schemas.microsoft.com/office/drawing/2014/main" val="10007"/>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stretch>
            <a:fillRect/>
          </a:stretch>
        </p:blipFill>
        <p:spPr>
          <a:xfrm>
            <a:off x="1220406" y="482142"/>
            <a:ext cx="515022" cy="562709"/>
          </a:xfrm>
          <a:prstGeom prst="rect">
            <a:avLst/>
          </a:prstGeom>
        </p:spPr>
      </p:pic>
      <p:sp>
        <p:nvSpPr>
          <p:cNvPr id="2" name="TextBox 1">
            <a:extLst>
              <a:ext uri="{FF2B5EF4-FFF2-40B4-BE49-F238E27FC236}">
                <a16:creationId xmlns:a16="http://schemas.microsoft.com/office/drawing/2014/main" id="{EF337ED5-B1BE-483C-8E1F-1F0C9B85854E}"/>
              </a:ext>
            </a:extLst>
          </p:cNvPr>
          <p:cNvSpPr txBox="1"/>
          <p:nvPr/>
        </p:nvSpPr>
        <p:spPr>
          <a:xfrm>
            <a:off x="608988" y="675519"/>
            <a:ext cx="394187" cy="369332"/>
          </a:xfrm>
          <a:prstGeom prst="rect">
            <a:avLst/>
          </a:prstGeom>
          <a:noFill/>
        </p:spPr>
        <p:txBody>
          <a:bodyPr wrap="square" rtlCol="0">
            <a:spAutoFit/>
          </a:bodyPr>
          <a:lstStyle/>
          <a:p>
            <a:r>
              <a:rPr lang="en-US" dirty="0"/>
              <a:t>A</a:t>
            </a:r>
            <a:endParaRPr lang="en-SI" dirty="0"/>
          </a:p>
        </p:txBody>
      </p:sp>
      <p:sp>
        <p:nvSpPr>
          <p:cNvPr id="3" name="TextBox 2">
            <a:extLst>
              <a:ext uri="{FF2B5EF4-FFF2-40B4-BE49-F238E27FC236}">
                <a16:creationId xmlns:a16="http://schemas.microsoft.com/office/drawing/2014/main" id="{2362A57D-D0F2-43DF-B521-D11C1920DFFC}"/>
              </a:ext>
            </a:extLst>
          </p:cNvPr>
          <p:cNvSpPr txBox="1"/>
          <p:nvPr/>
        </p:nvSpPr>
        <p:spPr>
          <a:xfrm>
            <a:off x="620564" y="1200650"/>
            <a:ext cx="278777" cy="369332"/>
          </a:xfrm>
          <a:prstGeom prst="rect">
            <a:avLst/>
          </a:prstGeom>
          <a:noFill/>
        </p:spPr>
        <p:txBody>
          <a:bodyPr wrap="square" rtlCol="0">
            <a:spAutoFit/>
          </a:bodyPr>
          <a:lstStyle/>
          <a:p>
            <a:r>
              <a:rPr lang="en-US" dirty="0"/>
              <a:t>B</a:t>
            </a:r>
            <a:endParaRPr lang="en-SI" dirty="0"/>
          </a:p>
        </p:txBody>
      </p:sp>
      <p:pic>
        <p:nvPicPr>
          <p:cNvPr id="9" name="Picture 8">
            <a:extLst>
              <a:ext uri="{FF2B5EF4-FFF2-40B4-BE49-F238E27FC236}">
                <a16:creationId xmlns:a16="http://schemas.microsoft.com/office/drawing/2014/main" id="{F10E252E-1542-4196-8C06-3721C76F9A27}"/>
              </a:ext>
            </a:extLst>
          </p:cNvPr>
          <p:cNvPicPr>
            <a:picLocks noChangeAspect="1"/>
          </p:cNvPicPr>
          <p:nvPr/>
        </p:nvPicPr>
        <p:blipFill>
          <a:blip r:embed="rId5"/>
          <a:stretch>
            <a:fillRect/>
          </a:stretch>
        </p:blipFill>
        <p:spPr>
          <a:xfrm>
            <a:off x="2897045" y="514355"/>
            <a:ext cx="2054530" cy="615749"/>
          </a:xfrm>
          <a:prstGeom prst="rect">
            <a:avLst/>
          </a:prstGeom>
        </p:spPr>
      </p:pic>
      <p:sp>
        <p:nvSpPr>
          <p:cNvPr id="11" name="TextBox 10">
            <a:extLst>
              <a:ext uri="{FF2B5EF4-FFF2-40B4-BE49-F238E27FC236}">
                <a16:creationId xmlns:a16="http://schemas.microsoft.com/office/drawing/2014/main" id="{F47E6939-D7EA-4253-AAD9-EC75F72482B8}"/>
              </a:ext>
            </a:extLst>
          </p:cNvPr>
          <p:cNvSpPr txBox="1"/>
          <p:nvPr/>
        </p:nvSpPr>
        <p:spPr>
          <a:xfrm>
            <a:off x="2467682" y="623874"/>
            <a:ext cx="278777" cy="369332"/>
          </a:xfrm>
          <a:prstGeom prst="rect">
            <a:avLst/>
          </a:prstGeom>
          <a:noFill/>
        </p:spPr>
        <p:txBody>
          <a:bodyPr wrap="square" rtlCol="0">
            <a:spAutoFit/>
          </a:bodyPr>
          <a:lstStyle/>
          <a:p>
            <a:r>
              <a:rPr lang="en-US" dirty="0"/>
              <a:t>C</a:t>
            </a:r>
            <a:endParaRPr lang="en-SI" dirty="0"/>
          </a:p>
        </p:txBody>
      </p:sp>
      <p:pic>
        <p:nvPicPr>
          <p:cNvPr id="14" name="Picture 13">
            <a:extLst>
              <a:ext uri="{FF2B5EF4-FFF2-40B4-BE49-F238E27FC236}">
                <a16:creationId xmlns:a16="http://schemas.microsoft.com/office/drawing/2014/main" id="{25CFCDD1-EB4F-4B8E-83CC-09FD1884A886}"/>
              </a:ext>
            </a:extLst>
          </p:cNvPr>
          <p:cNvPicPr>
            <a:picLocks noChangeAspect="1"/>
          </p:cNvPicPr>
          <p:nvPr/>
        </p:nvPicPr>
        <p:blipFill rotWithShape="1">
          <a:blip r:embed="rId6"/>
          <a:srcRect r="28777" b="49248"/>
          <a:stretch>
            <a:fillRect/>
          </a:stretch>
        </p:blipFill>
        <p:spPr>
          <a:xfrm>
            <a:off x="2859098" y="989661"/>
            <a:ext cx="2409888" cy="625003"/>
          </a:xfrm>
          <a:prstGeom prst="rect">
            <a:avLst/>
          </a:prstGeom>
        </p:spPr>
      </p:pic>
      <p:sp>
        <p:nvSpPr>
          <p:cNvPr id="15" name="TextBox 14">
            <a:extLst>
              <a:ext uri="{FF2B5EF4-FFF2-40B4-BE49-F238E27FC236}">
                <a16:creationId xmlns:a16="http://schemas.microsoft.com/office/drawing/2014/main" id="{81DCE190-19FF-4EBA-A02F-9BD5824E1055}"/>
              </a:ext>
            </a:extLst>
          </p:cNvPr>
          <p:cNvSpPr txBox="1"/>
          <p:nvPr/>
        </p:nvSpPr>
        <p:spPr>
          <a:xfrm>
            <a:off x="2467682" y="1117497"/>
            <a:ext cx="458914" cy="369332"/>
          </a:xfrm>
          <a:prstGeom prst="rect">
            <a:avLst/>
          </a:prstGeom>
          <a:noFill/>
        </p:spPr>
        <p:txBody>
          <a:bodyPr wrap="square" rtlCol="0">
            <a:spAutoFit/>
          </a:bodyPr>
          <a:lstStyle/>
          <a:p>
            <a:r>
              <a:rPr lang="en-US" dirty="0"/>
              <a:t>D</a:t>
            </a:r>
            <a:endParaRPr lang="en-SI" dirty="0"/>
          </a:p>
        </p:txBody>
      </p:sp>
      <p:pic>
        <p:nvPicPr>
          <p:cNvPr id="16" name="Picture 15">
            <a:extLst>
              <a:ext uri="{FF2B5EF4-FFF2-40B4-BE49-F238E27FC236}">
                <a16:creationId xmlns:a16="http://schemas.microsoft.com/office/drawing/2014/main" id="{5CFD7040-A6DF-459C-A0DA-8001EB1E9F66}"/>
              </a:ext>
            </a:extLst>
          </p:cNvPr>
          <p:cNvPicPr>
            <a:picLocks noChangeAspect="1"/>
          </p:cNvPicPr>
          <p:nvPr/>
        </p:nvPicPr>
        <p:blipFill rotWithShape="1">
          <a:blip r:embed="rId7"/>
          <a:srcRect r="52170" b="42305"/>
          <a:stretch>
            <a:fillRect/>
          </a:stretch>
        </p:blipFill>
        <p:spPr>
          <a:xfrm>
            <a:off x="5773176" y="473847"/>
            <a:ext cx="1462590" cy="472674"/>
          </a:xfrm>
          <a:prstGeom prst="rect">
            <a:avLst/>
          </a:prstGeom>
        </p:spPr>
      </p:pic>
      <p:sp>
        <p:nvSpPr>
          <p:cNvPr id="17" name="TextBox 16">
            <a:extLst>
              <a:ext uri="{FF2B5EF4-FFF2-40B4-BE49-F238E27FC236}">
                <a16:creationId xmlns:a16="http://schemas.microsoft.com/office/drawing/2014/main" id="{D67F2989-BC46-4DFB-859B-6A7D17402E15}"/>
              </a:ext>
            </a:extLst>
          </p:cNvPr>
          <p:cNvSpPr txBox="1"/>
          <p:nvPr/>
        </p:nvSpPr>
        <p:spPr>
          <a:xfrm>
            <a:off x="5359154" y="490853"/>
            <a:ext cx="736846" cy="369332"/>
          </a:xfrm>
          <a:prstGeom prst="rect">
            <a:avLst/>
          </a:prstGeom>
          <a:noFill/>
        </p:spPr>
        <p:txBody>
          <a:bodyPr wrap="square" rtlCol="0">
            <a:spAutoFit/>
          </a:bodyPr>
          <a:lstStyle/>
          <a:p>
            <a:r>
              <a:rPr lang="en-US" dirty="0"/>
              <a:t>E</a:t>
            </a:r>
            <a:endParaRPr lang="en-SI" dirty="0"/>
          </a:p>
        </p:txBody>
      </p:sp>
      <p:pic>
        <p:nvPicPr>
          <p:cNvPr id="18" name="Picture 17">
            <a:extLst>
              <a:ext uri="{FF2B5EF4-FFF2-40B4-BE49-F238E27FC236}">
                <a16:creationId xmlns:a16="http://schemas.microsoft.com/office/drawing/2014/main" id="{FC20F8D9-40BE-4B0A-AAC5-9AB34F4AA80A}"/>
              </a:ext>
            </a:extLst>
          </p:cNvPr>
          <p:cNvPicPr>
            <a:picLocks noChangeAspect="1"/>
          </p:cNvPicPr>
          <p:nvPr/>
        </p:nvPicPr>
        <p:blipFill rotWithShape="1">
          <a:blip r:embed="rId8"/>
          <a:srcRect t="1" b="51093"/>
          <a:stretch/>
        </p:blipFill>
        <p:spPr>
          <a:xfrm>
            <a:off x="5844419" y="1212519"/>
            <a:ext cx="1133954" cy="274310"/>
          </a:xfrm>
          <a:prstGeom prst="rect">
            <a:avLst/>
          </a:prstGeom>
        </p:spPr>
      </p:pic>
      <p:sp>
        <p:nvSpPr>
          <p:cNvPr id="19" name="TextBox 18">
            <a:extLst>
              <a:ext uri="{FF2B5EF4-FFF2-40B4-BE49-F238E27FC236}">
                <a16:creationId xmlns:a16="http://schemas.microsoft.com/office/drawing/2014/main" id="{0DBBCBCC-26F9-431C-B7CA-649E460FD7F6}"/>
              </a:ext>
            </a:extLst>
          </p:cNvPr>
          <p:cNvSpPr txBox="1"/>
          <p:nvPr/>
        </p:nvSpPr>
        <p:spPr>
          <a:xfrm>
            <a:off x="5359154" y="1117497"/>
            <a:ext cx="621437" cy="369332"/>
          </a:xfrm>
          <a:prstGeom prst="rect">
            <a:avLst/>
          </a:prstGeom>
          <a:noFill/>
        </p:spPr>
        <p:txBody>
          <a:bodyPr wrap="square" rtlCol="0">
            <a:spAutoFit/>
          </a:bodyPr>
          <a:lstStyle/>
          <a:p>
            <a:r>
              <a:rPr lang="en-US" dirty="0"/>
              <a:t>F</a:t>
            </a:r>
            <a:endParaRPr lang="en-SI" dirty="0"/>
          </a:p>
        </p:txBody>
      </p:sp>
      <p:graphicFrame>
        <p:nvGraphicFramePr>
          <p:cNvPr id="20" name="Table 19">
            <a:extLst>
              <a:ext uri="{FF2B5EF4-FFF2-40B4-BE49-F238E27FC236}">
                <a16:creationId xmlns:a16="http://schemas.microsoft.com/office/drawing/2014/main" id="{FDB6F6FF-3973-4B4F-B0FC-A71965448B43}"/>
              </a:ext>
            </a:extLst>
          </p:cNvPr>
          <p:cNvGraphicFramePr/>
          <p:nvPr>
            <p:custDataLst>
              <p:tags r:id="rId1"/>
            </p:custDataLst>
            <p:extLst>
              <p:ext uri="{D42A27DB-BD31-4B8C-83A1-F6EECF244321}">
                <p14:modId xmlns:p14="http://schemas.microsoft.com/office/powerpoint/2010/main" val="986378554"/>
              </p:ext>
            </p:extLst>
          </p:nvPr>
        </p:nvGraphicFramePr>
        <p:xfrm>
          <a:off x="130206" y="1911935"/>
          <a:ext cx="11931587" cy="3398520"/>
        </p:xfrm>
        <a:graphic>
          <a:graphicData uri="http://schemas.openxmlformats.org/drawingml/2006/table">
            <a:tbl>
              <a:tblPr firstRow="1" bandRow="1">
                <a:tableStyleId>{5C22544A-7EE6-4342-B048-85BDC9FD1C3A}</a:tableStyleId>
              </a:tblPr>
              <a:tblGrid>
                <a:gridCol w="2051131">
                  <a:extLst>
                    <a:ext uri="{9D8B030D-6E8A-4147-A177-3AD203B41FA5}">
                      <a16:colId xmlns:a16="http://schemas.microsoft.com/office/drawing/2014/main" val="20000"/>
                    </a:ext>
                  </a:extLst>
                </a:gridCol>
                <a:gridCol w="2390663">
                  <a:extLst>
                    <a:ext uri="{9D8B030D-6E8A-4147-A177-3AD203B41FA5}">
                      <a16:colId xmlns:a16="http://schemas.microsoft.com/office/drawing/2014/main" val="20001"/>
                    </a:ext>
                  </a:extLst>
                </a:gridCol>
                <a:gridCol w="5920214">
                  <a:extLst>
                    <a:ext uri="{9D8B030D-6E8A-4147-A177-3AD203B41FA5}">
                      <a16:colId xmlns:a16="http://schemas.microsoft.com/office/drawing/2014/main" val="20002"/>
                    </a:ext>
                  </a:extLst>
                </a:gridCol>
                <a:gridCol w="1569579">
                  <a:extLst>
                    <a:ext uri="{9D8B030D-6E8A-4147-A177-3AD203B41FA5}">
                      <a16:colId xmlns:a16="http://schemas.microsoft.com/office/drawing/2014/main" val="2951395540"/>
                    </a:ext>
                  </a:extLst>
                </a:gridCol>
              </a:tblGrid>
              <a:tr h="381000">
                <a:tc>
                  <a:txBody>
                    <a:bodyPr/>
                    <a:lstStyle/>
                    <a:p>
                      <a:pPr>
                        <a:buNone/>
                      </a:pPr>
                      <a:r>
                        <a:rPr lang="sl-SI" altLang="en-US"/>
                        <a:t>Test</a:t>
                      </a:r>
                    </a:p>
                  </a:txBody>
                  <a:tcPr/>
                </a:tc>
                <a:tc>
                  <a:txBody>
                    <a:bodyPr/>
                    <a:lstStyle/>
                    <a:p>
                      <a:pPr>
                        <a:buNone/>
                      </a:pPr>
                      <a:r>
                        <a:rPr lang="sl-SI" altLang="en-US"/>
                        <a:t>Method</a:t>
                      </a:r>
                    </a:p>
                  </a:txBody>
                  <a:tcPr/>
                </a:tc>
                <a:tc>
                  <a:txBody>
                    <a:bodyPr/>
                    <a:lstStyle/>
                    <a:p>
                      <a:pPr>
                        <a:buNone/>
                      </a:pPr>
                      <a:r>
                        <a:rPr lang="sl-SI" altLang="en-US"/>
                        <a:t>Limit</a:t>
                      </a:r>
                    </a:p>
                  </a:txBody>
                  <a:tcPr/>
                </a:tc>
                <a:tc>
                  <a:txBody>
                    <a:bodyPr/>
                    <a:lstStyle/>
                    <a:p>
                      <a:pPr>
                        <a:buNone/>
                      </a:pPr>
                      <a:r>
                        <a:rPr lang="en-US" altLang="en-US" dirty="0"/>
                        <a:t>Before release</a:t>
                      </a:r>
                      <a:endParaRPr lang="sl-SI" altLang="en-US" dirty="0"/>
                    </a:p>
                  </a:txBody>
                  <a:tcPr/>
                </a:tc>
                <a:extLst>
                  <a:ext uri="{0D108BD9-81ED-4DB2-BD59-A6C34878D82A}">
                    <a16:rowId xmlns:a16="http://schemas.microsoft.com/office/drawing/2014/main" val="10000"/>
                  </a:ext>
                </a:extLst>
              </a:tr>
              <a:tr h="0">
                <a:tc>
                  <a:txBody>
                    <a:bodyPr/>
                    <a:lstStyle/>
                    <a:p>
                      <a:pPr>
                        <a:buNone/>
                      </a:pPr>
                      <a:r>
                        <a:rPr lang="sl-SI" altLang="en-US" dirty="0" err="1"/>
                        <a:t>Chemical</a:t>
                      </a:r>
                      <a:r>
                        <a:rPr lang="sl-SI" altLang="en-US" dirty="0"/>
                        <a:t> </a:t>
                      </a:r>
                      <a:r>
                        <a:rPr lang="sl-SI" altLang="en-US" dirty="0" err="1"/>
                        <a:t>purity</a:t>
                      </a:r>
                      <a:endParaRPr lang="sl-SI" altLang="en-US" dirty="0"/>
                    </a:p>
                  </a:txBody>
                  <a:tcPr/>
                </a:tc>
                <a:tc>
                  <a:txBody>
                    <a:bodyPr/>
                    <a:lstStyle/>
                    <a:p>
                      <a:pPr>
                        <a:buNone/>
                      </a:pPr>
                      <a:r>
                        <a:rPr lang="sl-SI" altLang="en-US" dirty="0" err="1"/>
                        <a:t>Liquid</a:t>
                      </a:r>
                      <a:r>
                        <a:rPr lang="sl-SI" altLang="en-US" dirty="0"/>
                        <a:t> </a:t>
                      </a:r>
                      <a:r>
                        <a:rPr lang="sl-SI" altLang="en-US" dirty="0" err="1"/>
                        <a:t>chromatography</a:t>
                      </a:r>
                      <a:r>
                        <a:rPr lang="en-US" altLang="en-US" dirty="0"/>
                        <a:t> (2.2.29)</a:t>
                      </a:r>
                      <a:endParaRPr lang="sl-SI" altLang="en-US" dirty="0"/>
                    </a:p>
                    <a:p>
                      <a:pPr>
                        <a:buNone/>
                      </a:pPr>
                      <a:endParaRPr lang="sl-SI" altLang="en-US" dirty="0"/>
                    </a:p>
                  </a:txBody>
                  <a:tcPr/>
                </a:tc>
                <a:tc>
                  <a:txBody>
                    <a:bodyPr/>
                    <a:lstStyle/>
                    <a:p>
                      <a:pPr>
                        <a:buNone/>
                      </a:pPr>
                      <a:r>
                        <a:rPr lang="sl-SI" altLang="en-US" dirty="0" err="1"/>
                        <a:t>Impurity</a:t>
                      </a:r>
                      <a:r>
                        <a:rPr lang="sl-SI" altLang="en-US" dirty="0"/>
                        <a:t> A: </a:t>
                      </a:r>
                      <a:r>
                        <a:rPr lang="en-US" altLang="en-US" dirty="0"/>
                        <a:t>≤</a:t>
                      </a:r>
                      <a:r>
                        <a:rPr lang="sl-SI" altLang="en-US" dirty="0"/>
                        <a:t> </a:t>
                      </a:r>
                      <a:r>
                        <a:rPr lang="en-US" altLang="en-US" dirty="0"/>
                        <a:t>0.6 mg/V</a:t>
                      </a:r>
                      <a:r>
                        <a:rPr lang="sl-SI" altLang="en-US" dirty="0"/>
                        <a:t> ;</a:t>
                      </a:r>
                      <a:endParaRPr lang="en-US" altLang="en-US" dirty="0"/>
                    </a:p>
                    <a:p>
                      <a:pPr>
                        <a:buNone/>
                      </a:pPr>
                      <a:r>
                        <a:rPr lang="sl-SI" altLang="en-US" dirty="0" err="1"/>
                        <a:t>Impurity</a:t>
                      </a:r>
                      <a:r>
                        <a:rPr lang="sl-SI" altLang="en-US" dirty="0"/>
                        <a:t> B: </a:t>
                      </a:r>
                      <a:r>
                        <a:rPr lang="en-US" altLang="en-US" dirty="0"/>
                        <a:t>≤</a:t>
                      </a:r>
                      <a:r>
                        <a:rPr lang="sl-SI" altLang="en-US" dirty="0"/>
                        <a:t> 2 mg/V ;</a:t>
                      </a:r>
                    </a:p>
                    <a:p>
                      <a:pPr>
                        <a:buNone/>
                      </a:pPr>
                      <a:r>
                        <a:rPr lang="sl-SI" altLang="en-US" dirty="0" err="1"/>
                        <a:t>Methionine</a:t>
                      </a:r>
                      <a:r>
                        <a:rPr lang="sl-SI" altLang="en-US" dirty="0"/>
                        <a:t>: </a:t>
                      </a:r>
                      <a:r>
                        <a:rPr lang="en-US" altLang="en-US" dirty="0"/>
                        <a:t>≤</a:t>
                      </a:r>
                      <a:r>
                        <a:rPr lang="sl-SI" altLang="en-US" dirty="0"/>
                        <a:t> 2 mg/V</a:t>
                      </a:r>
                    </a:p>
                    <a:p>
                      <a:pPr>
                        <a:buNone/>
                      </a:pPr>
                      <a:r>
                        <a:rPr lang="sl-SI" altLang="en-US" dirty="0"/>
                        <a:t>(</a:t>
                      </a:r>
                      <a:r>
                        <a:rPr lang="sl-SI" altLang="en-US" dirty="0" err="1"/>
                        <a:t>compared</a:t>
                      </a:r>
                      <a:r>
                        <a:rPr lang="sl-SI" altLang="en-US" dirty="0"/>
                        <a:t> to ref. </a:t>
                      </a:r>
                      <a:r>
                        <a:rPr lang="sl-SI" altLang="en-US" dirty="0" err="1"/>
                        <a:t>solution</a:t>
                      </a:r>
                      <a:r>
                        <a:rPr lang="sl-SI" altLang="en-US" dirty="0"/>
                        <a:t>)</a:t>
                      </a:r>
                    </a:p>
                  </a:txBody>
                  <a:tcPr/>
                </a:tc>
                <a:tc>
                  <a:txBody>
                    <a:bodyPr/>
                    <a:lstStyle/>
                    <a:p>
                      <a:pPr>
                        <a:buNone/>
                      </a:pPr>
                      <a:r>
                        <a:rPr lang="en-US" altLang="en-US" dirty="0">
                          <a:solidFill>
                            <a:srgbClr val="FF0000"/>
                          </a:solidFill>
                        </a:rPr>
                        <a:t>Yes</a:t>
                      </a:r>
                      <a:endParaRPr lang="sl-SI" altLang="en-US" dirty="0">
                        <a:solidFill>
                          <a:srgbClr val="FF0000"/>
                        </a:solidFill>
                      </a:endParaRPr>
                    </a:p>
                  </a:txBody>
                  <a:tcPr/>
                </a:tc>
                <a:extLst>
                  <a:ext uri="{0D108BD9-81ED-4DB2-BD59-A6C34878D82A}">
                    <a16:rowId xmlns:a16="http://schemas.microsoft.com/office/drawing/2014/main" val="10004"/>
                  </a:ext>
                </a:extLst>
              </a:tr>
              <a:tr h="381000">
                <a:tc>
                  <a:txBody>
                    <a:bodyPr/>
                    <a:lstStyle/>
                    <a:p>
                      <a:pPr>
                        <a:buNone/>
                      </a:pPr>
                      <a:r>
                        <a:rPr lang="sl-SI" altLang="en-US" dirty="0" err="1"/>
                        <a:t>Radiochemical</a:t>
                      </a:r>
                      <a:r>
                        <a:rPr lang="sl-SI" altLang="en-US" dirty="0"/>
                        <a:t> </a:t>
                      </a:r>
                      <a:r>
                        <a:rPr lang="sl-SI" altLang="en-US" dirty="0" err="1"/>
                        <a:t>purity</a:t>
                      </a:r>
                      <a:endParaRPr lang="sl-SI" altLang="en-US" dirty="0"/>
                    </a:p>
                  </a:txBody>
                  <a:tcPr/>
                </a:tc>
                <a:tc>
                  <a:txBody>
                    <a:bodyPr/>
                    <a:lstStyle/>
                    <a:p>
                      <a:pPr>
                        <a:buNone/>
                      </a:pPr>
                      <a:r>
                        <a:rPr lang="sl-SI" altLang="en-US" dirty="0" err="1"/>
                        <a:t>Liquid</a:t>
                      </a:r>
                      <a:r>
                        <a:rPr lang="sl-SI" altLang="en-US" dirty="0"/>
                        <a:t> </a:t>
                      </a:r>
                      <a:r>
                        <a:rPr lang="sl-SI" altLang="en-US" dirty="0" err="1"/>
                        <a:t>chromatography</a:t>
                      </a:r>
                      <a:r>
                        <a:rPr lang="en-US" altLang="en-US" dirty="0"/>
                        <a:t> (2.2.29)</a:t>
                      </a:r>
                      <a:r>
                        <a:rPr lang="sl-SI" altLang="en-US" dirty="0"/>
                        <a:t> </a:t>
                      </a:r>
                    </a:p>
                  </a:txBody>
                  <a:tcPr/>
                </a:tc>
                <a:tc>
                  <a:txBody>
                    <a:bodyPr/>
                    <a:lstStyle/>
                    <a:p>
                      <a:pPr>
                        <a:buNone/>
                      </a:pPr>
                      <a:r>
                        <a:rPr lang="en-US" altLang="en-US" dirty="0"/>
                        <a:t>L-[Methyl-</a:t>
                      </a:r>
                      <a:r>
                        <a:rPr lang="sl-SI" altLang="en-US" sz="1800" baseline="30000" dirty="0">
                          <a:solidFill>
                            <a:schemeClr val="tx1"/>
                          </a:solidFill>
                          <a:uFillTx/>
                          <a:sym typeface="+mn-ea"/>
                        </a:rPr>
                        <a:t>11</a:t>
                      </a:r>
                      <a:r>
                        <a:rPr lang="sl-SI" altLang="en-US" sz="1800" dirty="0">
                          <a:sym typeface="+mn-ea"/>
                        </a:rPr>
                        <a:t>C</a:t>
                      </a:r>
                      <a:r>
                        <a:rPr lang="en-US" altLang="en-US" dirty="0"/>
                        <a:t>]methionine and impurity E</a:t>
                      </a:r>
                      <a:r>
                        <a:rPr lang="sl-SI" altLang="en-US" dirty="0"/>
                        <a:t>:</a:t>
                      </a:r>
                    </a:p>
                    <a:p>
                      <a:pPr>
                        <a:buNone/>
                      </a:pPr>
                      <a:r>
                        <a:rPr lang="sl-SI" altLang="en-US" dirty="0"/>
                        <a:t> </a:t>
                      </a:r>
                      <a:r>
                        <a:rPr lang="en-US" altLang="en-US" dirty="0"/>
                        <a:t>≥</a:t>
                      </a:r>
                      <a:r>
                        <a:rPr lang="sl-SI" altLang="en-US" dirty="0"/>
                        <a:t> 95 % </a:t>
                      </a:r>
                      <a:r>
                        <a:rPr lang="sl-SI" altLang="en-US" dirty="0" err="1"/>
                        <a:t>of</a:t>
                      </a:r>
                      <a:r>
                        <a:rPr lang="sl-SI" altLang="en-US" dirty="0"/>
                        <a:t> </a:t>
                      </a:r>
                      <a:r>
                        <a:rPr lang="sl-SI" altLang="en-US" dirty="0" err="1"/>
                        <a:t>radioactivity</a:t>
                      </a:r>
                      <a:r>
                        <a:rPr lang="sl-SI" altLang="en-US" dirty="0"/>
                        <a:t> </a:t>
                      </a:r>
                      <a:r>
                        <a:rPr lang="sl-SI" altLang="en-US" dirty="0" err="1"/>
                        <a:t>due</a:t>
                      </a:r>
                      <a:r>
                        <a:rPr lang="sl-SI" altLang="en-US" dirty="0"/>
                        <a:t> to </a:t>
                      </a:r>
                      <a:r>
                        <a:rPr lang="sl-SI" altLang="en-US" sz="1800" baseline="30000" dirty="0">
                          <a:solidFill>
                            <a:schemeClr val="tx1"/>
                          </a:solidFill>
                          <a:uFillTx/>
                          <a:sym typeface="+mn-ea"/>
                        </a:rPr>
                        <a:t>11</a:t>
                      </a:r>
                      <a:r>
                        <a:rPr lang="sl-SI" altLang="en-US" sz="1800" dirty="0">
                          <a:sym typeface="+mn-ea"/>
                        </a:rPr>
                        <a:t>C</a:t>
                      </a:r>
                      <a:endParaRPr lang="sl-SI" altLang="en-US" dirty="0"/>
                    </a:p>
                  </a:txBody>
                  <a:tcPr/>
                </a:tc>
                <a:tc>
                  <a:txBody>
                    <a:bodyPr/>
                    <a:lstStyle/>
                    <a:p>
                      <a:pPr>
                        <a:buNone/>
                      </a:pPr>
                      <a:r>
                        <a:rPr lang="en-US" altLang="en-US" dirty="0">
                          <a:solidFill>
                            <a:srgbClr val="FF0000"/>
                          </a:solidFill>
                        </a:rPr>
                        <a:t>Yes</a:t>
                      </a:r>
                      <a:endParaRPr lang="sl-SI" altLang="en-US" dirty="0">
                        <a:solidFill>
                          <a:srgbClr val="FF0000"/>
                        </a:solidFill>
                      </a:endParaRPr>
                    </a:p>
                  </a:txBody>
                  <a:tcPr/>
                </a:tc>
                <a:extLst>
                  <a:ext uri="{0D108BD9-81ED-4DB2-BD59-A6C34878D82A}">
                    <a16:rowId xmlns:a16="http://schemas.microsoft.com/office/drawing/2014/main" val="10006"/>
                  </a:ext>
                </a:extLst>
              </a:tr>
              <a:tr h="381000">
                <a:tc>
                  <a:txBody>
                    <a:bodyPr/>
                    <a:lstStyle/>
                    <a:p>
                      <a:pPr>
                        <a:buNone/>
                      </a:pPr>
                      <a:r>
                        <a:rPr lang="sl-SI" altLang="en-US" dirty="0" err="1"/>
                        <a:t>Enantiomeric</a:t>
                      </a:r>
                      <a:r>
                        <a:rPr lang="sl-SI" altLang="en-US" dirty="0"/>
                        <a:t> </a:t>
                      </a:r>
                      <a:r>
                        <a:rPr lang="sl-SI" altLang="en-US" dirty="0" err="1"/>
                        <a:t>purity</a:t>
                      </a:r>
                      <a:endParaRPr lang="sl-SI" altLang="en-US" dirty="0"/>
                    </a:p>
                  </a:txBody>
                  <a:tcPr/>
                </a:tc>
                <a:tc>
                  <a:txBody>
                    <a:bodyPr/>
                    <a:lstStyle/>
                    <a:p>
                      <a:pPr>
                        <a:buNone/>
                      </a:pPr>
                      <a:r>
                        <a:rPr lang="en-US" altLang="en-US" dirty="0"/>
                        <a:t>Chiral t</a:t>
                      </a:r>
                      <a:r>
                        <a:rPr lang="sl-SI" altLang="en-US" dirty="0" err="1"/>
                        <a:t>hin-layer</a:t>
                      </a:r>
                      <a:r>
                        <a:rPr lang="sl-SI" altLang="en-US" dirty="0"/>
                        <a:t> </a:t>
                      </a:r>
                      <a:r>
                        <a:rPr lang="sl-SI" altLang="en-US" dirty="0" err="1"/>
                        <a:t>chromatography</a:t>
                      </a:r>
                      <a:r>
                        <a:rPr lang="en-US" altLang="en-US" dirty="0"/>
                        <a:t> (2.2.27)</a:t>
                      </a:r>
                      <a:endParaRPr lang="sl-SI" altLang="en-US" dirty="0"/>
                    </a:p>
                  </a:txBody>
                  <a:tcPr/>
                </a:tc>
                <a:tc>
                  <a:txBody>
                    <a:bodyPr/>
                    <a:lstStyle/>
                    <a:p>
                      <a:pPr>
                        <a:buNone/>
                      </a:pPr>
                      <a:r>
                        <a:rPr lang="sl-SI" altLang="en-US" sz="1800" dirty="0">
                          <a:sym typeface="+mn-ea"/>
                        </a:rPr>
                        <a:t>total </a:t>
                      </a:r>
                      <a:r>
                        <a:rPr lang="sl-SI" altLang="en-US" sz="1800" dirty="0" err="1">
                          <a:sym typeface="+mn-ea"/>
                        </a:rPr>
                        <a:t>of</a:t>
                      </a:r>
                      <a:r>
                        <a:rPr lang="sl-SI" altLang="en-US" sz="1800" dirty="0">
                          <a:sym typeface="+mn-ea"/>
                        </a:rPr>
                        <a:t> </a:t>
                      </a:r>
                      <a:r>
                        <a:rPr lang="en-US" altLang="en-US" sz="1800" dirty="0">
                          <a:sym typeface="+mn-ea"/>
                        </a:rPr>
                        <a:t>L-[Methyl-</a:t>
                      </a:r>
                      <a:r>
                        <a:rPr lang="sl-SI" altLang="en-US" sz="1800" baseline="30000" dirty="0">
                          <a:solidFill>
                            <a:schemeClr val="tx1"/>
                          </a:solidFill>
                          <a:uFillTx/>
                          <a:sym typeface="+mn-ea"/>
                        </a:rPr>
                        <a:t>11</a:t>
                      </a:r>
                      <a:r>
                        <a:rPr lang="sl-SI" altLang="en-US" sz="1800" dirty="0">
                          <a:sym typeface="+mn-ea"/>
                        </a:rPr>
                        <a:t>C</a:t>
                      </a:r>
                      <a:r>
                        <a:rPr lang="en-US" altLang="en-US" sz="1800" dirty="0">
                          <a:sym typeface="+mn-ea"/>
                        </a:rPr>
                        <a:t>]methionine and impurity E</a:t>
                      </a:r>
                      <a:r>
                        <a:rPr lang="sl-SI" altLang="en-US" sz="1800" dirty="0">
                          <a:sym typeface="+mn-ea"/>
                        </a:rPr>
                        <a:t>:</a:t>
                      </a:r>
                      <a:endParaRPr lang="sl-SI" altLang="en-US" sz="1800" dirty="0"/>
                    </a:p>
                    <a:p>
                      <a:pPr>
                        <a:buNone/>
                      </a:pPr>
                      <a:r>
                        <a:rPr lang="sl-SI" altLang="en-US" sz="1800" dirty="0">
                          <a:sym typeface="+mn-ea"/>
                        </a:rPr>
                        <a:t> </a:t>
                      </a:r>
                      <a:r>
                        <a:rPr lang="en-US" altLang="en-US" sz="1800" dirty="0">
                          <a:sym typeface="+mn-ea"/>
                        </a:rPr>
                        <a:t>≥</a:t>
                      </a:r>
                      <a:r>
                        <a:rPr lang="sl-SI" altLang="en-US" sz="1800" dirty="0">
                          <a:sym typeface="+mn-ea"/>
                        </a:rPr>
                        <a:t> 95 % </a:t>
                      </a:r>
                      <a:r>
                        <a:rPr lang="sl-SI" altLang="en-US" sz="1800" dirty="0" err="1">
                          <a:sym typeface="+mn-ea"/>
                        </a:rPr>
                        <a:t>of</a:t>
                      </a:r>
                      <a:r>
                        <a:rPr lang="sl-SI" altLang="en-US" sz="1800" dirty="0">
                          <a:sym typeface="+mn-ea"/>
                        </a:rPr>
                        <a:t> </a:t>
                      </a:r>
                      <a:r>
                        <a:rPr lang="sl-SI" altLang="en-US" sz="1800" dirty="0" err="1">
                          <a:sym typeface="+mn-ea"/>
                        </a:rPr>
                        <a:t>radioactivity</a:t>
                      </a:r>
                      <a:r>
                        <a:rPr lang="sl-SI" altLang="en-US" sz="1800" dirty="0">
                          <a:sym typeface="+mn-ea"/>
                        </a:rPr>
                        <a:t> </a:t>
                      </a:r>
                      <a:r>
                        <a:rPr lang="sl-SI" altLang="en-US" sz="1800" dirty="0" err="1">
                          <a:sym typeface="+mn-ea"/>
                        </a:rPr>
                        <a:t>due</a:t>
                      </a:r>
                      <a:r>
                        <a:rPr lang="sl-SI" altLang="en-US" sz="1800" dirty="0">
                          <a:sym typeface="+mn-ea"/>
                        </a:rPr>
                        <a:t> to </a:t>
                      </a:r>
                      <a:r>
                        <a:rPr lang="sl-SI" altLang="en-US" sz="1800" baseline="30000" dirty="0">
                          <a:solidFill>
                            <a:schemeClr val="tx1"/>
                          </a:solidFill>
                          <a:uFillTx/>
                          <a:sym typeface="+mn-ea"/>
                        </a:rPr>
                        <a:t>11</a:t>
                      </a:r>
                      <a:r>
                        <a:rPr lang="sl-SI" altLang="en-US" sz="1800" dirty="0">
                          <a:sym typeface="+mn-ea"/>
                        </a:rPr>
                        <a:t>C ;</a:t>
                      </a:r>
                    </a:p>
                    <a:p>
                      <a:pPr>
                        <a:buNone/>
                      </a:pPr>
                      <a:r>
                        <a:rPr lang="sl-SI" altLang="en-US" sz="1800" dirty="0" err="1"/>
                        <a:t>Impurity</a:t>
                      </a:r>
                      <a:r>
                        <a:rPr lang="sl-SI" altLang="en-US" sz="1800" dirty="0"/>
                        <a:t> E: </a:t>
                      </a:r>
                      <a:r>
                        <a:rPr lang="en-US" altLang="en-US" dirty="0"/>
                        <a:t> </a:t>
                      </a:r>
                      <a:r>
                        <a:rPr lang="en-US" altLang="en-US" sz="1800" dirty="0">
                          <a:sym typeface="+mn-ea"/>
                        </a:rPr>
                        <a:t>≤</a:t>
                      </a:r>
                      <a:r>
                        <a:rPr lang="sl-SI" altLang="en-US" sz="1800" dirty="0">
                          <a:sym typeface="+mn-ea"/>
                        </a:rPr>
                        <a:t> </a:t>
                      </a:r>
                      <a:r>
                        <a:rPr lang="en-US" altLang="en-US" dirty="0"/>
                        <a:t>10 </a:t>
                      </a:r>
                      <a:r>
                        <a:rPr lang="sl-SI" altLang="en-US" dirty="0"/>
                        <a:t>% </a:t>
                      </a:r>
                      <a:r>
                        <a:rPr lang="en-US" altLang="en-US" dirty="0"/>
                        <a:t>of the total radioactivity</a:t>
                      </a:r>
                    </a:p>
                    <a:p>
                      <a:pPr>
                        <a:buNone/>
                      </a:pPr>
                      <a:r>
                        <a:rPr lang="en-US" altLang="en-US" dirty="0"/>
                        <a:t>due to </a:t>
                      </a:r>
                      <a:r>
                        <a:rPr lang="sl-SI" altLang="en-US" sz="1800" baseline="30000" dirty="0">
                          <a:solidFill>
                            <a:schemeClr val="tx1"/>
                          </a:solidFill>
                          <a:uFillTx/>
                          <a:sym typeface="+mn-ea"/>
                        </a:rPr>
                        <a:t>11</a:t>
                      </a:r>
                      <a:r>
                        <a:rPr lang="sl-SI" altLang="en-US" sz="1800" dirty="0">
                          <a:sym typeface="+mn-ea"/>
                        </a:rPr>
                        <a:t>C</a:t>
                      </a:r>
                      <a:endParaRPr lang="en-US" altLang="en-US" dirty="0"/>
                    </a:p>
                  </a:txBody>
                  <a:tcPr/>
                </a:tc>
                <a:tc>
                  <a:txBody>
                    <a:bodyPr/>
                    <a:lstStyle/>
                    <a:p>
                      <a:pPr>
                        <a:buNone/>
                      </a:pPr>
                      <a:r>
                        <a:rPr lang="en-US" altLang="en-US" dirty="0"/>
                        <a:t>No</a:t>
                      </a:r>
                    </a:p>
                  </a:txBody>
                  <a:tcPr/>
                </a:tc>
                <a:extLst>
                  <a:ext uri="{0D108BD9-81ED-4DB2-BD59-A6C34878D82A}">
                    <a16:rowId xmlns:a16="http://schemas.microsoft.com/office/drawing/2014/main" val="10007"/>
                  </a:ext>
                </a:extLst>
              </a:tr>
            </a:tbl>
          </a:graphicData>
        </a:graphic>
      </p:graphicFrame>
      <p:pic>
        <p:nvPicPr>
          <p:cNvPr id="21" name="Picture 20">
            <a:extLst>
              <a:ext uri="{FF2B5EF4-FFF2-40B4-BE49-F238E27FC236}">
                <a16:creationId xmlns:a16="http://schemas.microsoft.com/office/drawing/2014/main" id="{26911E03-B94E-4B41-99AE-87278A132A2F}"/>
              </a:ext>
            </a:extLst>
          </p:cNvPr>
          <p:cNvPicPr>
            <a:picLocks noChangeAspect="1"/>
          </p:cNvPicPr>
          <p:nvPr/>
        </p:nvPicPr>
        <p:blipFill>
          <a:blip r:embed="rId9"/>
          <a:stretch>
            <a:fillRect/>
          </a:stretch>
        </p:blipFill>
        <p:spPr>
          <a:xfrm>
            <a:off x="929962" y="1097709"/>
            <a:ext cx="1196882" cy="49038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Conclusion</a:t>
            </a:r>
          </a:p>
        </p:txBody>
      </p:sp>
      <p:sp>
        <p:nvSpPr>
          <p:cNvPr id="3" name="Content Placeholder 2"/>
          <p:cNvSpPr>
            <a:spLocks noGrp="1"/>
          </p:cNvSpPr>
          <p:nvPr>
            <p:ph idx="1"/>
          </p:nvPr>
        </p:nvSpPr>
        <p:spPr>
          <a:xfrm>
            <a:off x="1097280" y="1881245"/>
            <a:ext cx="10058400" cy="4023360"/>
          </a:xfrm>
        </p:spPr>
        <p:txBody>
          <a:bodyPr/>
          <a:lstStyle/>
          <a:p>
            <a:pPr marL="0" indent="0">
              <a:buNone/>
            </a:pPr>
            <a:r>
              <a:rPr lang="en-GB" dirty="0"/>
              <a:t>Must also comply with monographs on Radiopharmaceutical Preparations (0125).</a:t>
            </a:r>
          </a:p>
          <a:p>
            <a:pPr marL="0" indent="0">
              <a:buNone/>
            </a:pPr>
            <a:r>
              <a:rPr lang="en-GB" dirty="0"/>
              <a:t>Speed is essential.</a:t>
            </a:r>
          </a:p>
          <a:p>
            <a:pPr marL="0" indent="0">
              <a:buNone/>
            </a:pPr>
            <a:r>
              <a:rPr lang="en-US" dirty="0"/>
              <a:t>Current use is limited due to its physical properties and the complex production process.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Thank you for listening!</a:t>
            </a:r>
          </a:p>
          <a:p>
            <a:pPr marL="0" indent="0">
              <a:buNone/>
            </a:pPr>
            <a:endParaRPr lang="en-GB" dirty="0"/>
          </a:p>
          <a:p>
            <a:pPr marL="0" indent="0">
              <a:buNone/>
            </a:pPr>
            <a:endParaRPr lang="en-GB" dirty="0"/>
          </a:p>
          <a:p>
            <a:pPr marL="0" indent="0">
              <a:buNone/>
            </a:pPr>
            <a:endParaRPr lang="en-GB" dirty="0"/>
          </a:p>
          <a:p>
            <a:pPr marL="0" indent="0">
              <a:buNone/>
            </a:pPr>
            <a:endParaRPr lang="en-GB" dirty="0"/>
          </a:p>
          <a:p>
            <a:endParaRPr lang="en-GB"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829*367"/>
  <p:tag name="TABLE_ENDDRAG_RECT" val="77*28*829*367"/>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829*367"/>
  <p:tag name="TABLE_ENDDRAG_RECT" val="77*28*829*367"/>
</p:tagLst>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TM02900769[[fn=Retrospect]]</Template>
  <TotalTime>99</TotalTime>
  <Words>863</Words>
  <Application>Microsoft Office PowerPoint</Application>
  <PresentationFormat>Widescreen</PresentationFormat>
  <Paragraphs>140</Paragraphs>
  <Slides>6</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Aptos</vt:lpstr>
      <vt:lpstr>Calibri</vt:lpstr>
      <vt:lpstr>Calibri Light</vt:lpstr>
      <vt:lpstr>Times New Roman</vt:lpstr>
      <vt:lpstr>Retrospect</vt:lpstr>
      <vt:lpstr>L-methionine ([11C]methyl) Injection  </vt:lpstr>
      <vt:lpstr>PowerPoint Presentation</vt:lpstr>
      <vt:lpstr>PowerPoint Presentation</vt:lpstr>
      <vt:lpstr>PowerPoint Presentation</vt:lpstr>
      <vt:lpstr>PowerPoint Presentation</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Bartho, Kathrin</dc:creator>
  <cp:lastModifiedBy>projekcija</cp:lastModifiedBy>
  <cp:revision>33</cp:revision>
  <dcterms:created xsi:type="dcterms:W3CDTF">2023-08-04T09:29:00Z</dcterms:created>
  <dcterms:modified xsi:type="dcterms:W3CDTF">2025-09-03T13:49:21Z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1ED109C997E543DEB12C26A195FDC445_13</vt:lpwstr>
  </property>
  <property fmtid="{D5CDD505-2E9C-101B-9397-08002B2CF9AE}" pid="3" name="KSOProductBuildVer">
    <vt:lpwstr>1033-12.2.0.21931</vt:lpwstr>
  </property>
</Properties>
</file>