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8" r:id="rId3"/>
    <p:sldId id="259" r:id="rId4"/>
    <p:sldId id="260" r:id="rId5"/>
    <p:sldId id="263" r:id="rId6"/>
    <p:sldId id="266" r:id="rId7"/>
    <p:sldId id="265" r:id="rId8"/>
    <p:sldId id="264" r:id="rId9"/>
    <p:sldId id="267" r:id="rId10"/>
    <p:sldId id="26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64787FD-07A8-A8C5-EA01-6E4FAD26A86D}" name="Stroude Raphaël BAG" initials="RS" userId="S::raphael.stroude@bag.admin.ch::bdcbf2b4-cc82-4c81-a22f-279bde7fecb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8B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9295" autoAdjust="0"/>
  </p:normalViewPr>
  <p:slideViewPr>
    <p:cSldViewPr snapToGrid="0">
      <p:cViewPr varScale="1">
        <p:scale>
          <a:sx n="56" d="100"/>
          <a:sy n="56" d="100"/>
        </p:scale>
        <p:origin x="103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217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B0C592A-3425-6520-B540-4F4D8D941B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6406456-B783-6E47-DF8A-88A7D351E8D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9DFB4-59AF-4A58-8899-187EC5CE6224}" type="datetimeFigureOut">
              <a:rPr lang="fr-CH" smtClean="0"/>
              <a:t>03.09.2025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4028A42-FBB5-93B0-1353-12BB0ECB559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245D7B3-37AC-57D3-5270-2F9E421758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70F376-B928-4E14-AAEF-E414C610E2FB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0598935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22A365-5724-4E84-886F-6431E7B062AC}" type="datetimeFigureOut">
              <a:rPr lang="fr-CH" smtClean="0"/>
              <a:t>03.09.2025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003099-6347-4D6E-B114-344B5F7758F7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909144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dopaminergic nerve terminals in the striatum for the evaluation of adult patients with suspected Parkinsonian syndromes and Neuroendocrine tumors.</a:t>
            </a:r>
            <a:endParaRPr lang="de-CH" dirty="0"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 the </a:t>
            </a:r>
            <a:r>
              <a:rPr lang="en-US" i="1" cap="all" dirty="0"/>
              <a:t>d</a:t>
            </a:r>
            <a:r>
              <a:rPr lang="en-US" dirty="0"/>
              <a:t>-isomer of 6-[</a:t>
            </a:r>
            <a:r>
              <a:rPr lang="en-US" baseline="30000" dirty="0"/>
              <a:t>18</a:t>
            </a:r>
            <a:r>
              <a:rPr lang="en-US" dirty="0"/>
              <a:t>F]FDOPA presents a lower affinity for blood-brain barrier amino acid transporters, enantiomeric purity is of great importance for PET imaging. Ideally, only the </a:t>
            </a:r>
            <a:r>
              <a:rPr lang="en-US" i="1" dirty="0"/>
              <a:t>L</a:t>
            </a:r>
            <a:r>
              <a:rPr lang="en-US" dirty="0"/>
              <a:t>-form should be synthesized</a:t>
            </a:r>
            <a:endParaRPr lang="en-GB" noProof="0" dirty="0"/>
          </a:p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003099-6347-4D6E-B114-344B5F7758F7}" type="slidenum">
              <a:rPr lang="fr-CH" smtClean="0"/>
              <a:t>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86720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003099-6347-4D6E-B114-344B5F7758F7}" type="slidenum">
              <a:rPr lang="fr-CH" smtClean="0"/>
              <a:t>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9178587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 the </a:t>
            </a:r>
            <a:r>
              <a:rPr lang="en-US" i="1" cap="all" dirty="0"/>
              <a:t>d</a:t>
            </a:r>
            <a:r>
              <a:rPr lang="en-US" dirty="0"/>
              <a:t>-isomer of 6-[</a:t>
            </a:r>
            <a:r>
              <a:rPr lang="en-US" baseline="30000" dirty="0"/>
              <a:t>18</a:t>
            </a:r>
            <a:r>
              <a:rPr lang="en-US" dirty="0"/>
              <a:t>F]FDOPA presents a lower affinity for blood-brain barrier amino acid transporters, enantiomeric purity is of great importance for PET imaging. Ideally, only the </a:t>
            </a:r>
            <a:r>
              <a:rPr lang="en-US" i="1" dirty="0"/>
              <a:t>L</a:t>
            </a:r>
            <a:r>
              <a:rPr lang="en-US" dirty="0"/>
              <a:t>-form should be synthesized</a:t>
            </a:r>
            <a:endParaRPr lang="en-GB" noProof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003099-6347-4D6E-B114-344B5F7758F7}" type="slidenum">
              <a:rPr lang="fr-CH" smtClean="0"/>
              <a:t>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636987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err="1"/>
              <a:t>Sterility</a:t>
            </a:r>
            <a:r>
              <a:rPr lang="fr-CH" dirty="0"/>
              <a:t>: </a:t>
            </a:r>
            <a:r>
              <a:rPr lang="fr-CH" dirty="0" err="1"/>
              <a:t>Fliter</a:t>
            </a:r>
            <a:r>
              <a:rPr lang="fr-CH" dirty="0"/>
              <a:t> </a:t>
            </a:r>
            <a:r>
              <a:rPr lang="fr-CH" dirty="0" err="1"/>
              <a:t>integrity</a:t>
            </a:r>
            <a:r>
              <a:rPr lang="fr-CH" dirty="0"/>
              <a:t> test, </a:t>
            </a:r>
            <a:r>
              <a:rPr lang="fr-CH" dirty="0" err="1"/>
              <a:t>aseptic</a:t>
            </a:r>
            <a:r>
              <a:rPr lang="fr-CH" dirty="0"/>
              <a:t> production, </a:t>
            </a:r>
            <a:r>
              <a:rPr lang="fr-CH" dirty="0" err="1"/>
              <a:t>sterile</a:t>
            </a:r>
            <a:r>
              <a:rPr lang="fr-CH" dirty="0"/>
              <a:t> filtration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Radionuclide purity and identity, shelf life – only during validation. Sterility, bacterial endotoxins and residual solvents during validation and QC.</a:t>
            </a:r>
          </a:p>
          <a:p>
            <a:r>
              <a:rPr lang="fr-CH" dirty="0" err="1"/>
              <a:t>Residual</a:t>
            </a:r>
            <a:r>
              <a:rPr lang="fr-CH" dirty="0"/>
              <a:t> </a:t>
            </a:r>
            <a:r>
              <a:rPr lang="fr-CH" dirty="0" err="1"/>
              <a:t>solvents</a:t>
            </a:r>
            <a:r>
              <a:rPr lang="fr-CH" dirty="0"/>
              <a:t>: DMF ≤ 880 </a:t>
            </a:r>
            <a:r>
              <a:rPr lang="fr-CH" dirty="0" err="1"/>
              <a:t>ug</a:t>
            </a:r>
            <a:r>
              <a:rPr lang="fr-CH" dirty="0"/>
              <a:t>/ml; </a:t>
            </a:r>
            <a:r>
              <a:rPr lang="fr-CH" dirty="0" err="1"/>
              <a:t>MeOH</a:t>
            </a:r>
            <a:r>
              <a:rPr lang="fr-CH" dirty="0"/>
              <a:t> ≤ 3000 </a:t>
            </a:r>
            <a:r>
              <a:rPr lang="fr-CH" dirty="0" err="1"/>
              <a:t>ug</a:t>
            </a:r>
            <a:r>
              <a:rPr lang="fr-CH" dirty="0"/>
              <a:t>/ml; </a:t>
            </a:r>
            <a:r>
              <a:rPr lang="fr-CH" dirty="0" err="1"/>
              <a:t>dichloromethane</a:t>
            </a:r>
            <a:r>
              <a:rPr lang="fr-CH" dirty="0"/>
              <a:t> ≤ 600 </a:t>
            </a:r>
            <a:r>
              <a:rPr lang="fr-CH" dirty="0" err="1"/>
              <a:t>ug</a:t>
            </a:r>
            <a:r>
              <a:rPr lang="fr-CH" dirty="0"/>
              <a:t>/ml; </a:t>
            </a:r>
            <a:r>
              <a:rPr lang="fr-CH" dirty="0" err="1"/>
              <a:t>EtOH</a:t>
            </a:r>
            <a:r>
              <a:rPr lang="fr-CH" dirty="0"/>
              <a:t> ≤ 5000 </a:t>
            </a:r>
            <a:r>
              <a:rPr lang="fr-CH" dirty="0" err="1"/>
              <a:t>ug</a:t>
            </a:r>
            <a:r>
              <a:rPr lang="fr-CH" dirty="0"/>
              <a:t>/ml.</a:t>
            </a:r>
          </a:p>
          <a:p>
            <a:endParaRPr lang="fr-CH" dirty="0"/>
          </a:p>
          <a:p>
            <a:r>
              <a:rPr lang="fr-CH" dirty="0"/>
              <a:t>pH: </a:t>
            </a:r>
            <a:r>
              <a:rPr lang="fr-CH" dirty="0" err="1"/>
              <a:t>within</a:t>
            </a:r>
            <a:r>
              <a:rPr lang="fr-CH" dirty="0"/>
              <a:t> </a:t>
            </a:r>
            <a:r>
              <a:rPr lang="en-US" dirty="0"/>
              <a:t>physiologically acceptable pH, FDOPA stability (no oxidation and degradation), compatibility with formulation (ascorbic acid..).</a:t>
            </a:r>
          </a:p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003099-6347-4D6E-B114-344B5F7758F7}" type="slidenum">
              <a:rPr lang="fr-CH" smtClean="0"/>
              <a:t>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37558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8A871C1-7EFB-3F02-D555-24FE4B0E472A}"/>
              </a:ext>
            </a:extLst>
          </p:cNvPr>
          <p:cNvSpPr/>
          <p:nvPr userDrawn="1"/>
        </p:nvSpPr>
        <p:spPr>
          <a:xfrm>
            <a:off x="-1" y="6176963"/>
            <a:ext cx="12192001" cy="681037"/>
          </a:xfrm>
          <a:prstGeom prst="rect">
            <a:avLst/>
          </a:prstGeom>
          <a:solidFill>
            <a:srgbClr val="9C8B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7E406-CF8F-4B67-B4BD-16C57F60B53D}" type="datetime1">
              <a:rPr lang="de-CH" smtClean="0"/>
              <a:t>03.09.2025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Tatsiana Auchynnikava, Raphaël Stroude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42606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E27A3-945A-4E77-A727-D5320951B57D}" type="datetime1">
              <a:rPr lang="de-CH" smtClean="0"/>
              <a:t>03.09.2025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Tatsiana Auchynnikava, Raphaël Stroude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62968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BAF70-46C7-4A21-9435-1177D373A46D}" type="datetime1">
              <a:rPr lang="de-CH" smtClean="0"/>
              <a:t>03.09.2025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Tatsiana Auchynnikava, Raphaël Stroude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5193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D9F24CA-D74B-41D5-EBBC-73D8ADF70B30}"/>
              </a:ext>
            </a:extLst>
          </p:cNvPr>
          <p:cNvSpPr/>
          <p:nvPr userDrawn="1"/>
        </p:nvSpPr>
        <p:spPr>
          <a:xfrm>
            <a:off x="-1" y="6176963"/>
            <a:ext cx="12192001" cy="681037"/>
          </a:xfrm>
          <a:prstGeom prst="rect">
            <a:avLst/>
          </a:prstGeom>
          <a:solidFill>
            <a:srgbClr val="9C8B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4EDDC7-01FD-4E00-8212-C8AC28509E0F}" type="datetime1">
              <a:rPr lang="de-CH" smtClean="0"/>
              <a:pPr/>
              <a:t>03.09.2025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CH"/>
              <a:t>Tatsiana Auchynnikava, Raphaël Stroude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BFB6E70-72CE-4B03-A802-FE209B096C72}" type="slidenum">
              <a:rPr lang="de-CH" smtClean="0"/>
              <a:pPr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19498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0A949-4448-4A9D-BDC3-8B8EBD3FBB5D}" type="datetime1">
              <a:rPr lang="de-CH" smtClean="0"/>
              <a:t>03.09.2025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Tatsiana Auchynnikava, Raphaël Stroude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92815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BC7FD-6485-4DCD-AB66-DE660D0DCA74}" type="datetime1">
              <a:rPr lang="de-CH" smtClean="0"/>
              <a:t>03.09.2025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Tatsiana Auchynnikava, Raphaël Stroude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4406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F65C3-F015-48E0-97BA-B8469E56FDD0}" type="datetime1">
              <a:rPr lang="de-CH" smtClean="0"/>
              <a:t>03.09.2025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Tatsiana Auchynnikava, Raphaël Stroude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14979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3D5C-D19C-4334-9E51-C1F3DB6F1C6D}" type="datetime1">
              <a:rPr lang="de-CH" smtClean="0"/>
              <a:t>03.09.2025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Tatsiana Auchynnikava, Raphaël Stroude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74428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8CC25-0953-4833-931A-3902702CC190}" type="datetime1">
              <a:rPr lang="de-CH" smtClean="0"/>
              <a:t>03.09.2025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Tatsiana Auchynnikava, Raphaël Stroude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74787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FD84D-57D7-47C9-ADCF-536079FDAA3B}" type="datetime1">
              <a:rPr lang="de-CH" smtClean="0"/>
              <a:t>03.09.2025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Tatsiana Auchynnikava, Raphaël Stroude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95100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4AAB-FB3A-4DCA-B7AA-783749CB9647}" type="datetime1">
              <a:rPr lang="de-CH" smtClean="0"/>
              <a:t>03.09.2025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Tatsiana Auchynnikava, Raphaël Stroude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54128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66D0E9-D779-9B94-9818-CD37E2075E6F}"/>
              </a:ext>
            </a:extLst>
          </p:cNvPr>
          <p:cNvSpPr/>
          <p:nvPr userDrawn="1"/>
        </p:nvSpPr>
        <p:spPr>
          <a:xfrm>
            <a:off x="-1" y="6176963"/>
            <a:ext cx="12192001" cy="681037"/>
          </a:xfrm>
          <a:prstGeom prst="rect">
            <a:avLst/>
          </a:prstGeom>
          <a:solidFill>
            <a:srgbClr val="9C8B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0C08EEF-E324-483C-8654-34FE1D95C072}" type="datetime1">
              <a:rPr lang="de-CH" smtClean="0"/>
              <a:pPr/>
              <a:t>03.09.2025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CH"/>
              <a:t>Tatsiana Auchynnikava, Raphaël Stroude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BFB6E70-72CE-4B03-A802-FE209B096C72}" type="slidenum">
              <a:rPr lang="de-CH" smtClean="0"/>
              <a:pPr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31215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4800" b="1" noProof="0" dirty="0"/>
              <a:t>FLUORODOPA (</a:t>
            </a:r>
            <a:r>
              <a:rPr lang="en-GB" sz="4800" b="1" baseline="30000" noProof="0" dirty="0"/>
              <a:t>18</a:t>
            </a:r>
            <a:r>
              <a:rPr lang="en-GB" sz="4800" b="1" noProof="0" dirty="0"/>
              <a:t>F) (PREPARED BY</a:t>
            </a:r>
            <a:br>
              <a:rPr lang="en-GB" sz="4800" b="1" noProof="0" dirty="0"/>
            </a:br>
            <a:r>
              <a:rPr lang="en-GB" sz="4800" b="1" noProof="0" dirty="0"/>
              <a:t>NUCLEOPHILIC SUBSTITUTION)</a:t>
            </a:r>
            <a:br>
              <a:rPr lang="en-GB" sz="4800" b="1" noProof="0" dirty="0"/>
            </a:br>
            <a:r>
              <a:rPr lang="en-GB" sz="4800" b="1" noProof="0" dirty="0"/>
              <a:t>INJECTION</a:t>
            </a:r>
            <a:br>
              <a:rPr lang="en-GB" sz="4800" b="1" noProof="0" dirty="0"/>
            </a:br>
            <a:r>
              <a:rPr lang="en-GB" sz="3600" noProof="0" dirty="0" err="1"/>
              <a:t>Fluorodopae</a:t>
            </a:r>
            <a:r>
              <a:rPr lang="en-GB" sz="3600" noProof="0" dirty="0"/>
              <a:t> (</a:t>
            </a:r>
            <a:r>
              <a:rPr lang="en-GB" sz="3600" baseline="30000" noProof="0" dirty="0"/>
              <a:t>18</a:t>
            </a:r>
            <a:r>
              <a:rPr lang="en-GB" sz="3600" noProof="0" dirty="0"/>
              <a:t>F) ab </a:t>
            </a:r>
            <a:r>
              <a:rPr lang="en-GB" sz="3600" noProof="0" dirty="0" err="1"/>
              <a:t>nucleophila</a:t>
            </a:r>
            <a:br>
              <a:rPr lang="en-GB" sz="3600" noProof="0" dirty="0"/>
            </a:br>
            <a:r>
              <a:rPr lang="en-GB" sz="3600" noProof="0" dirty="0" err="1"/>
              <a:t>substitutione</a:t>
            </a:r>
            <a:r>
              <a:rPr lang="en-GB" sz="3600" noProof="0" dirty="0"/>
              <a:t> </a:t>
            </a:r>
            <a:r>
              <a:rPr lang="en-GB" sz="3600" noProof="0" dirty="0" err="1"/>
              <a:t>solutio</a:t>
            </a:r>
            <a:r>
              <a:rPr lang="en-GB" sz="3600" noProof="0" dirty="0"/>
              <a:t> </a:t>
            </a:r>
            <a:r>
              <a:rPr lang="en-GB" sz="3600" noProof="0" dirty="0" err="1"/>
              <a:t>iniectabilis</a:t>
            </a:r>
            <a:endParaRPr lang="en-GB" sz="4800" noProof="0" dirty="0">
              <a:latin typeface="Arial" panose="020B06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D7E25E2-6302-3643-066D-78B29F410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3972" y="2326052"/>
            <a:ext cx="1938969" cy="126694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D65C0B7E-CB55-5F6A-3B98-243E54179DC8}"/>
              </a:ext>
            </a:extLst>
          </p:cNvPr>
          <p:cNvSpPr txBox="1"/>
          <p:nvPr/>
        </p:nvSpPr>
        <p:spPr>
          <a:xfrm>
            <a:off x="1097280" y="4695524"/>
            <a:ext cx="88076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noProof="0" dirty="0"/>
              <a:t>(2</a:t>
            </a:r>
            <a:r>
              <a:rPr lang="en-GB" i="1" noProof="0" dirty="0"/>
              <a:t>S</a:t>
            </a:r>
            <a:r>
              <a:rPr lang="en-GB" noProof="0" dirty="0"/>
              <a:t>)-2-amino-3-(2-[</a:t>
            </a:r>
            <a:r>
              <a:rPr lang="en-GB" baseline="30000" noProof="0" dirty="0"/>
              <a:t>18</a:t>
            </a:r>
            <a:r>
              <a:rPr lang="en-GB" noProof="0" dirty="0"/>
              <a:t>F]fluoro-4,5-dihydroxyphenyl)propanoic acid (6-[</a:t>
            </a:r>
            <a:r>
              <a:rPr lang="en-GB" baseline="30000" dirty="0"/>
              <a:t>18</a:t>
            </a:r>
            <a:r>
              <a:rPr lang="en-GB" noProof="0" dirty="0"/>
              <a:t>F]</a:t>
            </a:r>
            <a:r>
              <a:rPr lang="en-GB" noProof="0" dirty="0" err="1"/>
              <a:t>fluorolevodopa</a:t>
            </a:r>
            <a:r>
              <a:rPr lang="en-GB" noProof="0" dirty="0"/>
              <a:t>)</a:t>
            </a:r>
          </a:p>
          <a:p>
            <a:r>
              <a:rPr lang="en-GB" noProof="0" dirty="0"/>
              <a:t>or FDOPA</a:t>
            </a:r>
          </a:p>
          <a:p>
            <a:r>
              <a:rPr lang="en-GB" dirty="0" err="1"/>
              <a:t>Dopaview</a:t>
            </a:r>
            <a:r>
              <a:rPr lang="en-GB" dirty="0"/>
              <a:t>, AAA</a:t>
            </a:r>
            <a:endParaRPr lang="en-GB" noProof="0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846D7E2B-BBD4-FD62-BFA2-3809A0C1A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 err="1">
                <a:solidFill>
                  <a:schemeClr val="bg1"/>
                </a:solidFill>
              </a:rPr>
              <a:t>Tatsiana</a:t>
            </a:r>
            <a:r>
              <a:rPr lang="de-CH" dirty="0">
                <a:solidFill>
                  <a:schemeClr val="bg1"/>
                </a:solidFill>
              </a:rPr>
              <a:t> </a:t>
            </a:r>
            <a:r>
              <a:rPr lang="de-CH" dirty="0" err="1">
                <a:solidFill>
                  <a:schemeClr val="bg1"/>
                </a:solidFill>
              </a:rPr>
              <a:t>Auchynnikava</a:t>
            </a:r>
            <a:r>
              <a:rPr lang="de-CH" dirty="0">
                <a:solidFill>
                  <a:schemeClr val="bg1"/>
                </a:solidFill>
              </a:rPr>
              <a:t>, Raphaël Stroude</a:t>
            </a:r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A7F3A7A8-A23D-6F7D-B98F-C43F8375E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>
                <a:solidFill>
                  <a:schemeClr val="bg1"/>
                </a:solidFill>
              </a:rPr>
              <a:t>1</a:t>
            </a:fld>
            <a:endParaRPr lang="de-CH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4903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520DD-3A45-5E1F-B82C-237BAFA74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867147-25EE-CEBE-8333-AD7815D1D7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8634B2-2574-F8A7-0137-627027D95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Tatsiana Auchynnikava, Raphaël Stroude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00AA0A-3DB3-B00B-4CA0-FB7C5F52D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22973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F4D09B-BA73-67AA-EEEA-B0D300002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Definition</a:t>
            </a:r>
            <a:r>
              <a:rPr lang="fr-CH" dirty="0"/>
              <a:t>, </a:t>
            </a:r>
            <a:r>
              <a:rPr lang="fr-CH" dirty="0" err="1"/>
              <a:t>preparation</a:t>
            </a:r>
            <a:r>
              <a:rPr lang="fr-CH" dirty="0"/>
              <a:t>, </a:t>
            </a:r>
            <a:r>
              <a:rPr lang="fr-CH" dirty="0" err="1"/>
              <a:t>properties</a:t>
            </a:r>
            <a:endParaRPr lang="fr-CH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35A26D9-F64C-476C-674F-477CA8203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Sterile solution of 6-[</a:t>
            </a:r>
            <a:r>
              <a:rPr lang="en-GB" baseline="30000" dirty="0"/>
              <a:t>18</a:t>
            </a:r>
            <a:r>
              <a:rPr lang="en-GB" dirty="0"/>
              <a:t>F]</a:t>
            </a:r>
            <a:r>
              <a:rPr lang="en-GB" dirty="0" err="1"/>
              <a:t>fluoro</a:t>
            </a:r>
            <a:r>
              <a:rPr lang="en-GB" b="1" dirty="0" err="1"/>
              <a:t>levo</a:t>
            </a:r>
            <a:r>
              <a:rPr lang="en-GB" dirty="0" err="1"/>
              <a:t>dopa</a:t>
            </a:r>
            <a:r>
              <a:rPr lang="en-GB" dirty="0"/>
              <a:t> produced by </a:t>
            </a:r>
            <a:r>
              <a:rPr lang="en-GB" b="1" dirty="0"/>
              <a:t>nucleophilic substitution</a:t>
            </a:r>
            <a:r>
              <a:rPr lang="en-GB" dirty="0"/>
              <a:t>. </a:t>
            </a:r>
          </a:p>
          <a:p>
            <a:r>
              <a:rPr lang="en-GB" dirty="0"/>
              <a:t>It may contain ascorbic acid or other stabilisers.</a:t>
            </a:r>
          </a:p>
          <a:p>
            <a:r>
              <a:rPr lang="en-GB" dirty="0"/>
              <a:t>Clear, colourless solution.</a:t>
            </a:r>
          </a:p>
          <a:p>
            <a:r>
              <a:rPr lang="en-GB" dirty="0"/>
              <a:t>For diagnostic use.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Parkinsonian syndromes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Neuroendocrine tumors</a:t>
            </a:r>
            <a:endParaRPr lang="en-GB" dirty="0"/>
          </a:p>
          <a:p>
            <a:r>
              <a:rPr lang="en-GB" dirty="0"/>
              <a:t>Cassette-based synthesis (for example, </a:t>
            </a:r>
            <a:r>
              <a:rPr lang="en-GB" dirty="0" err="1"/>
              <a:t>Trasis</a:t>
            </a:r>
            <a:r>
              <a:rPr lang="en-GB" dirty="0"/>
              <a:t> </a:t>
            </a:r>
            <a:r>
              <a:rPr lang="en-GB" dirty="0" err="1"/>
              <a:t>AllinOne</a:t>
            </a:r>
            <a:r>
              <a:rPr lang="en-GB" dirty="0"/>
              <a:t>).</a:t>
            </a:r>
            <a:endParaRPr lang="fr-CH" dirty="0">
              <a:highlight>
                <a:srgbClr val="FFFF00"/>
              </a:highlight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6BF77E5-5112-9FCB-808F-D1F500D6A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Tatsiana Auchynnikava, Raphaël Stroude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60B3A89-9844-E9E2-5D94-408D849B9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/>
              <a:t>2</a:t>
            </a:fld>
            <a:endParaRPr lang="de-CH"/>
          </a:p>
        </p:txBody>
      </p:sp>
      <p:pic>
        <p:nvPicPr>
          <p:cNvPr id="6" name="Image 4">
            <a:extLst>
              <a:ext uri="{FF2B5EF4-FFF2-40B4-BE49-F238E27FC236}">
                <a16:creationId xmlns:a16="http://schemas.microsoft.com/office/drawing/2014/main" id="{E1E03B38-F305-859E-BBF6-E001B12FB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0" y="2868930"/>
            <a:ext cx="2787445" cy="182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7269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AA3D18-A24B-B86E-6322-1C15EFAD8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9DC82C-FEE2-414D-A4B4-ADC641D03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Identification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24FC02D-188E-8185-33FF-0F742B55EC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87100" cy="4351338"/>
          </a:xfrm>
        </p:spPr>
        <p:txBody>
          <a:bodyPr>
            <a:normAutofit/>
          </a:bodyPr>
          <a:lstStyle/>
          <a:p>
            <a:endParaRPr lang="en-GB" dirty="0"/>
          </a:p>
          <a:p>
            <a:r>
              <a:rPr lang="en-GB" dirty="0"/>
              <a:t>Gamma-ray spectrometry (0.511 MeV photons and 1022 MeV sum peak). </a:t>
            </a:r>
          </a:p>
          <a:p>
            <a:r>
              <a:rPr lang="fr-CH" dirty="0"/>
              <a:t>T</a:t>
            </a:r>
            <a:r>
              <a:rPr lang="fr-CH" baseline="-25000" dirty="0"/>
              <a:t>1/2 </a:t>
            </a:r>
            <a:r>
              <a:rPr lang="fr-CH" dirty="0"/>
              <a:t> (105 - 115 min )</a:t>
            </a:r>
          </a:p>
          <a:p>
            <a:r>
              <a:rPr lang="fr-CH" dirty="0" err="1"/>
              <a:t>Chromatograms</a:t>
            </a:r>
            <a:r>
              <a:rPr lang="fr-CH" dirty="0"/>
              <a:t> </a:t>
            </a:r>
            <a:r>
              <a:rPr lang="fr-CH" dirty="0" err="1"/>
              <a:t>from</a:t>
            </a:r>
            <a:r>
              <a:rPr lang="fr-CH" dirty="0"/>
              <a:t> RCP and </a:t>
            </a:r>
            <a:r>
              <a:rPr lang="fr-CH" dirty="0" err="1"/>
              <a:t>enantiomeric</a:t>
            </a:r>
            <a:r>
              <a:rPr lang="fr-CH" dirty="0"/>
              <a:t> </a:t>
            </a:r>
            <a:r>
              <a:rPr lang="fr-CH" dirty="0" err="1"/>
              <a:t>purity</a:t>
            </a:r>
            <a:r>
              <a:rPr lang="fr-CH" dirty="0"/>
              <a:t>.</a:t>
            </a:r>
            <a:endParaRPr lang="en-GB" dirty="0"/>
          </a:p>
          <a:p>
            <a:endParaRPr lang="en-US" dirty="0"/>
          </a:p>
          <a:p>
            <a:endParaRPr lang="fr-CH" dirty="0">
              <a:highlight>
                <a:srgbClr val="FFFF00"/>
              </a:highlight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26BDE14-1597-B949-4E47-2F7175F77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Tatsiana Auchynnikava, Raphaël Stroude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44F84E5-114A-557D-E269-A3E40C417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89797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EE304B-F997-8676-D90C-DCB10BC80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718569-C8B3-B02D-F389-1A194400F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Tests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D519CAA-1A3D-2257-0B51-2D469B71C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Tatsiana Auchynnikava, Raphaël Stroude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05A63F7-AAC2-829D-ECC5-7524D5AA7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/>
              <a:t>4</a:t>
            </a:fld>
            <a:endParaRPr lang="de-CH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EDF7B1-8455-E7B9-D12E-FA20B5B29699}"/>
              </a:ext>
            </a:extLst>
          </p:cNvPr>
          <p:cNvSpPr txBox="1"/>
          <p:nvPr/>
        </p:nvSpPr>
        <p:spPr>
          <a:xfrm>
            <a:off x="571500" y="3280596"/>
            <a:ext cx="42915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Spot test:</a:t>
            </a:r>
          </a:p>
          <a:p>
            <a:r>
              <a:rPr lang="en-US" sz="2000" i="1" dirty="0"/>
              <a:t>Limit</a:t>
            </a:r>
            <a:r>
              <a:rPr lang="en-US" sz="2000" dirty="0"/>
              <a:t>:</a:t>
            </a:r>
          </a:p>
          <a:p>
            <a:r>
              <a:rPr lang="en-US" sz="2000" dirty="0"/>
              <a:t>– the central portion of the spot due to the test solution is not more intense than that of the spot due to reference</a:t>
            </a:r>
          </a:p>
          <a:p>
            <a:r>
              <a:rPr lang="en-US" sz="2000" dirty="0"/>
              <a:t>solution (2.2 mg/</a:t>
            </a:r>
            <a:r>
              <a:rPr lang="en-US" sz="2000" i="1" dirty="0"/>
              <a:t>V</a:t>
            </a:r>
            <a:r>
              <a:rPr lang="en-US" sz="2000" dirty="0"/>
              <a:t>).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9F5CDD-A774-99A3-CA25-05CD71C6E014}"/>
              </a:ext>
            </a:extLst>
          </p:cNvPr>
          <p:cNvSpPr txBox="1"/>
          <p:nvPr/>
        </p:nvSpPr>
        <p:spPr>
          <a:xfrm>
            <a:off x="5415643" y="2168349"/>
            <a:ext cx="617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OR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A62993B-3D14-3A96-C8FC-D2BF9BE484A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873" t="39682" r="15376" b="37620"/>
          <a:stretch>
            <a:fillRect/>
          </a:stretch>
        </p:blipFill>
        <p:spPr>
          <a:xfrm>
            <a:off x="621568" y="1393042"/>
            <a:ext cx="4291518" cy="17634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25C2DFE-83A7-39D2-2907-4B8FF25F176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873" t="60952" r="15376" b="25397"/>
          <a:stretch>
            <a:fillRect/>
          </a:stretch>
        </p:blipFill>
        <p:spPr>
          <a:xfrm>
            <a:off x="7038234" y="1690688"/>
            <a:ext cx="4727026" cy="11681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6BE7891-7BA5-D295-0028-BE95DAA1088A}"/>
              </a:ext>
            </a:extLst>
          </p:cNvPr>
          <p:cNvSpPr txBox="1"/>
          <p:nvPr/>
        </p:nvSpPr>
        <p:spPr>
          <a:xfrm>
            <a:off x="7021826" y="3280595"/>
            <a:ext cx="4484373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Liquid </a:t>
            </a:r>
            <a:r>
              <a:rPr lang="en-US" sz="2800" dirty="0" err="1"/>
              <a:t>chromotography</a:t>
            </a:r>
            <a:r>
              <a:rPr lang="en-US" sz="2800" dirty="0"/>
              <a:t>:</a:t>
            </a:r>
          </a:p>
          <a:p>
            <a:r>
              <a:rPr lang="en-US" sz="2000" i="1" dirty="0"/>
              <a:t>Limit</a:t>
            </a:r>
            <a:r>
              <a:rPr lang="en-US" sz="2000" dirty="0"/>
              <a:t>:</a:t>
            </a:r>
          </a:p>
          <a:p>
            <a:r>
              <a:rPr lang="en-US" dirty="0"/>
              <a:t>– </a:t>
            </a:r>
            <a:r>
              <a:rPr lang="en-US" i="1" dirty="0"/>
              <a:t>impurity B</a:t>
            </a:r>
            <a:r>
              <a:rPr lang="en-US" dirty="0"/>
              <a:t>: not more than the area of the corresponding peak in the chromatogram obtained with reference solution (2.6 mg/</a:t>
            </a:r>
            <a:r>
              <a:rPr lang="en-US" i="1" dirty="0"/>
              <a:t>V</a:t>
            </a:r>
            <a:r>
              <a:rPr lang="en-US" dirty="0"/>
              <a:t>).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04795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953BED-06AC-365D-B486-BE981AF4D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872E54-30E2-A216-8CB4-AFDB878AC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Tests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3F0171-EE5F-5DAA-F03E-11F49ECB6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6-Fluorolevodopa and related substances: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dirty="0"/>
              <a:t>Concentration of 6-fluorolevodopa ≤ 0.1 mg/V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dirty="0"/>
              <a:t>Content of impurity E (6-OH-D,L-dopa) ≤ 0.05 mg/V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dirty="0"/>
              <a:t>Any other impurity ≤ 0.1 mg/V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dirty="0"/>
              <a:t>Sum of 6-fluorolevodopa and chemical impurities ≤ 0.5 mg/V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GB" dirty="0"/>
          </a:p>
          <a:p>
            <a:pPr lvl="1">
              <a:buFont typeface="Courier New" panose="02070309020205020404" pitchFamily="49" charset="0"/>
              <a:buChar char="o"/>
            </a:pPr>
            <a:endParaRPr lang="en-GB" dirty="0"/>
          </a:p>
          <a:p>
            <a:pPr lvl="1">
              <a:buFont typeface="Courier New" panose="02070309020205020404" pitchFamily="49" charset="0"/>
              <a:buChar char="o"/>
            </a:pPr>
            <a:endParaRPr lang="en-GB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C141AB5-4A3F-3BAB-E77D-82F799399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Tatsiana Auchynnikava, Raphaël Stroude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1DA2E69-3E08-B8F4-E56D-144C21064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/>
              <a:t>5</a:t>
            </a:fld>
            <a:endParaRPr lang="de-CH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CF434CB-73BA-2315-A965-36FD70BD68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6844" t="48786" r="14796" b="30640"/>
          <a:stretch>
            <a:fillRect/>
          </a:stretch>
        </p:blipFill>
        <p:spPr>
          <a:xfrm>
            <a:off x="5622113" y="3852704"/>
            <a:ext cx="5976974" cy="21013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6BC8FC-5ABB-AF5D-3BA3-46A400D28907}"/>
              </a:ext>
            </a:extLst>
          </p:cNvPr>
          <p:cNvSpPr txBox="1"/>
          <p:nvPr/>
        </p:nvSpPr>
        <p:spPr>
          <a:xfrm>
            <a:off x="1471492" y="5467911"/>
            <a:ext cx="1652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6-fluoro-L-dopa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EF385D6-718F-37CB-E026-B6DC68072ECB}"/>
              </a:ext>
            </a:extLst>
          </p:cNvPr>
          <p:cNvGrpSpPr/>
          <p:nvPr/>
        </p:nvGrpSpPr>
        <p:grpSpPr>
          <a:xfrm>
            <a:off x="1471492" y="4142747"/>
            <a:ext cx="1938969" cy="1266940"/>
            <a:chOff x="1471492" y="4142747"/>
            <a:chExt cx="1938969" cy="1266940"/>
          </a:xfrm>
        </p:grpSpPr>
        <p:pic>
          <p:nvPicPr>
            <p:cNvPr id="6" name="Image 4">
              <a:extLst>
                <a:ext uri="{FF2B5EF4-FFF2-40B4-BE49-F238E27FC236}">
                  <a16:creationId xmlns:a16="http://schemas.microsoft.com/office/drawing/2014/main" id="{FD6BBE1B-6770-0780-20EB-BE9594BFE5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71492" y="4142747"/>
              <a:ext cx="1938969" cy="1266940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3E0FCFE-5269-E6D4-5B3A-78BEC3876F60}"/>
                </a:ext>
              </a:extLst>
            </p:cNvPr>
            <p:cNvSpPr/>
            <p:nvPr/>
          </p:nvSpPr>
          <p:spPr>
            <a:xfrm>
              <a:off x="1841500" y="4142747"/>
              <a:ext cx="234950" cy="1435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8974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6145E-E2A2-A07A-1F56-3F83B0F39C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84A222-ABC3-9EB5-36CF-F7995573D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Tests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FB2B77-F75C-7F5B-E8C4-FF20E645CB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Other detectable impurities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C0E8197-EEF0-1AFE-BB52-9F16FCAFB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Tatsiana Auchynnikava, Raphaël Stroude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24BADDF-6249-28DB-388B-BA820682F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/>
              <a:t>6</a:t>
            </a:fld>
            <a:endParaRPr lang="de-CH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06F298-5538-233F-4EB9-9BD1FEC00E7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6844" t="31667" r="14796" b="49984"/>
          <a:stretch>
            <a:fillRect/>
          </a:stretch>
        </p:blipFill>
        <p:spPr>
          <a:xfrm>
            <a:off x="248714" y="2405063"/>
            <a:ext cx="3265597" cy="10239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B3584EC-7CFA-E349-A646-036CA0D386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062" t="28518" r="52306" b="28684"/>
          <a:stretch>
            <a:fillRect/>
          </a:stretch>
        </p:blipFill>
        <p:spPr>
          <a:xfrm>
            <a:off x="248714" y="3429000"/>
            <a:ext cx="2790785" cy="208050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B81AF66-D74C-121E-A2D6-FA013D422A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062" t="74784" r="52306" b="3333"/>
          <a:stretch>
            <a:fillRect/>
          </a:stretch>
        </p:blipFill>
        <p:spPr>
          <a:xfrm>
            <a:off x="3653557" y="2385132"/>
            <a:ext cx="2790785" cy="10637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70B1B89-C7B4-5248-7F8D-F3E06CF7933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319" t="42447" r="54006" b="7314"/>
          <a:stretch>
            <a:fillRect/>
          </a:stretch>
        </p:blipFill>
        <p:spPr>
          <a:xfrm>
            <a:off x="6314169" y="2278637"/>
            <a:ext cx="2790785" cy="344531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2E887AA-9B7D-4EC0-42AA-1654D7A7C4F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9531" t="27996" r="59711" b="41667"/>
          <a:stretch>
            <a:fillRect/>
          </a:stretch>
        </p:blipFill>
        <p:spPr>
          <a:xfrm>
            <a:off x="3653557" y="3563937"/>
            <a:ext cx="2171700" cy="208050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395E38B-A377-1D9F-52CC-6EC006DAE03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7412" t="48032" r="25965" b="16536"/>
          <a:stretch>
            <a:fillRect/>
          </a:stretch>
        </p:blipFill>
        <p:spPr>
          <a:xfrm>
            <a:off x="9134968" y="2304037"/>
            <a:ext cx="2785343" cy="242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05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798748-073F-23C6-0C43-64C77DC887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21634-7A91-C8F8-71AC-A469B1C81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Tests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BB50B9-77E1-8534-BDDF-C29658A38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2685"/>
            <a:ext cx="10515600" cy="4351338"/>
          </a:xfrm>
        </p:spPr>
        <p:txBody>
          <a:bodyPr>
            <a:normAutofit/>
          </a:bodyPr>
          <a:lstStyle/>
          <a:p>
            <a:r>
              <a:rPr lang="en-GB" b="1" dirty="0"/>
              <a:t>Radiochemical purity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TLC: maximum 5% of the total radioactivity due to fluorine-18.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HPLC: 6-[</a:t>
            </a:r>
            <a:r>
              <a:rPr lang="en-US" baseline="30000" dirty="0"/>
              <a:t>18</a:t>
            </a:r>
            <a:r>
              <a:rPr lang="en-US" dirty="0"/>
              <a:t>F]</a:t>
            </a:r>
            <a:r>
              <a:rPr lang="en-US" dirty="0" err="1"/>
              <a:t>fluoro</a:t>
            </a:r>
            <a:r>
              <a:rPr lang="en-US" dirty="0"/>
              <a:t>-L-dopa - minimum 95% of the total radioactivity due to fluorine-18. </a:t>
            </a:r>
          </a:p>
          <a:p>
            <a:r>
              <a:rPr lang="en-GB" b="1" dirty="0"/>
              <a:t>Enantiomeric purity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6-[</a:t>
            </a:r>
            <a:r>
              <a:rPr lang="en-US" baseline="30000" dirty="0"/>
              <a:t>18</a:t>
            </a:r>
            <a:r>
              <a:rPr lang="en-US" dirty="0"/>
              <a:t>F]</a:t>
            </a:r>
            <a:r>
              <a:rPr lang="en-US" dirty="0" err="1"/>
              <a:t>fluoro</a:t>
            </a:r>
            <a:r>
              <a:rPr lang="en-US" dirty="0"/>
              <a:t>-L-dopa: minimum 96% of the total radioactivity.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6-[</a:t>
            </a:r>
            <a:r>
              <a:rPr lang="en-US" baseline="30000" dirty="0"/>
              <a:t>18</a:t>
            </a:r>
            <a:r>
              <a:rPr lang="en-US" dirty="0"/>
              <a:t>F]</a:t>
            </a:r>
            <a:r>
              <a:rPr lang="en-US" dirty="0" err="1"/>
              <a:t>fluoro</a:t>
            </a:r>
            <a:r>
              <a:rPr lang="en-US" dirty="0"/>
              <a:t>-D-dopa: maximum 4% of the total radioactivity.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C478560-09AB-65F6-0CEC-B49873D35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Tatsiana Auchynnikava, Raphaël Stroude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E9D971E-FEB2-437A-671E-575420F2E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/>
              <a:t>7</a:t>
            </a:fld>
            <a:endParaRPr lang="de-CH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5772B84-9530-A5A6-77B9-82C1BDA88F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8039" t="68592" r="18568" b="11414"/>
          <a:stretch>
            <a:fillRect/>
          </a:stretch>
        </p:blipFill>
        <p:spPr>
          <a:xfrm>
            <a:off x="6652259" y="4149091"/>
            <a:ext cx="4627359" cy="1816198"/>
          </a:xfrm>
          <a:prstGeom prst="rect">
            <a:avLst/>
          </a:prstGeom>
        </p:spPr>
      </p:pic>
      <p:pic>
        <p:nvPicPr>
          <p:cNvPr id="8" name="Image 4">
            <a:extLst>
              <a:ext uri="{FF2B5EF4-FFF2-40B4-BE49-F238E27FC236}">
                <a16:creationId xmlns:a16="http://schemas.microsoft.com/office/drawing/2014/main" id="{C0E3FBFF-2FEB-35E8-4D8E-7C265E9C06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1612" y="4247083"/>
            <a:ext cx="1938969" cy="12669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57698A8-FA50-BE02-AC97-E3E18B3ACAD5}"/>
              </a:ext>
            </a:extLst>
          </p:cNvPr>
          <p:cNvSpPr txBox="1"/>
          <p:nvPr/>
        </p:nvSpPr>
        <p:spPr>
          <a:xfrm>
            <a:off x="2161899" y="5591691"/>
            <a:ext cx="2056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6-[</a:t>
            </a:r>
            <a:r>
              <a:rPr lang="en-US" baseline="30000" dirty="0"/>
              <a:t>18</a:t>
            </a:r>
            <a:r>
              <a:rPr lang="en-US" dirty="0"/>
              <a:t>F]</a:t>
            </a:r>
            <a:r>
              <a:rPr lang="en-US" dirty="0" err="1"/>
              <a:t>fluoro</a:t>
            </a:r>
            <a:r>
              <a:rPr lang="en-US" dirty="0"/>
              <a:t>-L-dopa</a:t>
            </a:r>
          </a:p>
        </p:txBody>
      </p:sp>
    </p:spTree>
    <p:extLst>
      <p:ext uri="{BB962C8B-B14F-4D97-AF65-F5344CB8AC3E}">
        <p14:creationId xmlns:p14="http://schemas.microsoft.com/office/powerpoint/2010/main" val="3151446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6697D-C31C-0AC4-A693-787F774C01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8BF5A3-A6C2-1CF3-B9AF-55A27614C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Tests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E3CC5A-D4CB-63E9-D352-2C38C99445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20400" cy="4351338"/>
          </a:xfrm>
        </p:spPr>
        <p:txBody>
          <a:bodyPr>
            <a:normAutofit fontScale="92500"/>
          </a:bodyPr>
          <a:lstStyle/>
          <a:p>
            <a:r>
              <a:rPr lang="en-GB" b="1" dirty="0"/>
              <a:t>Radionuclide purity: </a:t>
            </a:r>
            <a:r>
              <a:rPr lang="en-US" dirty="0"/>
              <a:t>Fluorine-18 - minimum 99.9% of the total radioactivity.</a:t>
            </a:r>
          </a:p>
          <a:p>
            <a:r>
              <a:rPr lang="en-GB" b="1" dirty="0"/>
              <a:t>pH: </a:t>
            </a:r>
            <a:r>
              <a:rPr lang="en-GB" dirty="0"/>
              <a:t>4.0 – 5.5.</a:t>
            </a:r>
          </a:p>
          <a:p>
            <a:r>
              <a:rPr lang="en-GB" b="1" dirty="0"/>
              <a:t>Ethanol: </a:t>
            </a:r>
            <a:r>
              <a:rPr lang="en-US" dirty="0"/>
              <a:t>maximum 10% V/V and maximum 2.5 g per administration. </a:t>
            </a:r>
            <a:r>
              <a:rPr lang="en-US" i="1" dirty="0"/>
              <a:t>(Or as residual solvent)</a:t>
            </a:r>
            <a:r>
              <a:rPr lang="en-US" dirty="0"/>
              <a:t>.</a:t>
            </a:r>
            <a:endParaRPr lang="en-GB" dirty="0"/>
          </a:p>
          <a:p>
            <a:r>
              <a:rPr lang="en-GB" b="1" dirty="0"/>
              <a:t>Residual solvents: </a:t>
            </a:r>
            <a:r>
              <a:rPr lang="en-GB" dirty="0"/>
              <a:t>for example, methanol, dichloromethane, DMF, ethanol. Examined by GC.</a:t>
            </a:r>
          </a:p>
          <a:p>
            <a:r>
              <a:rPr lang="en-GB" b="1" dirty="0"/>
              <a:t>Sterility: </a:t>
            </a:r>
            <a:r>
              <a:rPr lang="en-US" dirty="0"/>
              <a:t>It complies with the test for sterility prescribed in the monograph Radiopharmaceutical preparations (0125), release for use before completion.</a:t>
            </a:r>
            <a:endParaRPr lang="en-GB" dirty="0"/>
          </a:p>
          <a:p>
            <a:r>
              <a:rPr lang="en-GB" b="1" dirty="0"/>
              <a:t>Bacterial endotoxins: </a:t>
            </a:r>
            <a:r>
              <a:rPr lang="en-GB" dirty="0"/>
              <a:t>175/V IU/mL, release before completion of the test.</a:t>
            </a:r>
            <a:endParaRPr lang="en-US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93916C6-6DA9-419C-A601-AAFFC8857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Tatsiana Auchynnikava, Raphaël Stroude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64E7244-B18A-FDC1-1C01-A40D14E3A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96914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400DA-A1AC-2721-E09D-897E80E34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2B0496-1832-D546-82DA-4C4247C79E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Shelf-life: </a:t>
            </a:r>
            <a:r>
              <a:rPr lang="en-US" dirty="0"/>
              <a:t>determined based on the results of the stability testing over a certain time period.</a:t>
            </a:r>
          </a:p>
          <a:p>
            <a:r>
              <a:rPr lang="en-US" dirty="0"/>
              <a:t>Store in a lead shielded container.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pPr marL="0" indent="0">
              <a:buNone/>
            </a:pPr>
            <a:r>
              <a:rPr lang="en-US" b="1" dirty="0"/>
              <a:t>Labeling:</a:t>
            </a:r>
          </a:p>
          <a:p>
            <a:pPr marL="0" indent="0">
              <a:buNone/>
            </a:pPr>
            <a:r>
              <a:rPr lang="en-US" dirty="0"/>
              <a:t>Name, Activity, date/time, Producer…  </a:t>
            </a:r>
            <a:r>
              <a:rPr lang="en-US" dirty="0" err="1"/>
              <a:t>ev</a:t>
            </a:r>
            <a:r>
              <a:rPr lang="en-US" dirty="0"/>
              <a:t>. Leaflet if for others according to PE 125 (</a:t>
            </a:r>
            <a:r>
              <a:rPr lang="fr-CH" dirty="0"/>
              <a:t>the route of administration, V, production route, concentration of </a:t>
            </a:r>
            <a:r>
              <a:rPr lang="fr-CH" dirty="0" err="1"/>
              <a:t>ethanol</a:t>
            </a:r>
            <a:r>
              <a:rPr lang="fr-CH" dirty="0"/>
              <a:t> or </a:t>
            </a:r>
            <a:r>
              <a:rPr lang="fr-CH" dirty="0" err="1"/>
              <a:t>other</a:t>
            </a:r>
            <a:r>
              <a:rPr lang="fr-CH" dirty="0"/>
              <a:t> additives, </a:t>
            </a:r>
            <a:r>
              <a:rPr lang="fr-CH" dirty="0" err="1"/>
              <a:t>preservatives</a:t>
            </a:r>
            <a:r>
              <a:rPr lang="fr-CH" dirty="0"/>
              <a:t>, </a:t>
            </a:r>
            <a:r>
              <a:rPr lang="fr-CH" dirty="0" err="1"/>
              <a:t>storage</a:t>
            </a:r>
            <a:r>
              <a:rPr lang="fr-CH" dirty="0"/>
              <a:t> condition, </a:t>
            </a:r>
            <a:r>
              <a:rPr lang="fr-CH" dirty="0" err="1"/>
              <a:t>expirery</a:t>
            </a:r>
            <a:r>
              <a:rPr lang="fr-CH" dirty="0"/>
              <a:t> time…)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5413EB-4790-5ABA-10BD-F1EB0E65D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Tatsiana Auchynnikava, Raphaël Stroude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8D84BC-7E52-249D-2EFA-D31430FB3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B6E70-72CE-4B03-A802-FE209B096C72}" type="slidenum">
              <a:rPr lang="de-CH" smtClean="0"/>
              <a:pPr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1766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 2013 –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63</TotalTime>
  <Words>740</Words>
  <Application>Microsoft Office PowerPoint</Application>
  <PresentationFormat>Widescreen</PresentationFormat>
  <Paragraphs>91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Aptos</vt:lpstr>
      <vt:lpstr>Arial</vt:lpstr>
      <vt:lpstr>Calibri</vt:lpstr>
      <vt:lpstr>Calibri Light</vt:lpstr>
      <vt:lpstr>Courier New</vt:lpstr>
      <vt:lpstr>Thème Office 2013 – 2022</vt:lpstr>
      <vt:lpstr>FLUORODOPA (18F) (PREPARED BY NUCLEOPHILIC SUBSTITUTION) INJECTION Fluorodopae (18F) ab nucleophila substitutione solutio iniectabilis</vt:lpstr>
      <vt:lpstr>Definition, preparation, properties</vt:lpstr>
      <vt:lpstr>Identification</vt:lpstr>
      <vt:lpstr>Tests</vt:lpstr>
      <vt:lpstr>Tests</vt:lpstr>
      <vt:lpstr>Tests</vt:lpstr>
      <vt:lpstr>Tests</vt:lpstr>
      <vt:lpstr>Tests</vt:lpstr>
      <vt:lpstr>Storage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Stroude Raphaël BAG</dc:creator>
  <cp:lastModifiedBy>Tatsiana Auchynnikava</cp:lastModifiedBy>
  <cp:revision>23</cp:revision>
  <dcterms:created xsi:type="dcterms:W3CDTF">2025-08-29T09:03:22Z</dcterms:created>
  <dcterms:modified xsi:type="dcterms:W3CDTF">2025-09-03T11:40:35Z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45c3252-146d-46f3-8062-82cd8c8d7e7d_Enabled">
    <vt:lpwstr>true</vt:lpwstr>
  </property>
  <property fmtid="{D5CDD505-2E9C-101B-9397-08002B2CF9AE}" pid="3" name="MSIP_Label_245c3252-146d-46f3-8062-82cd8c8d7e7d_SetDate">
    <vt:lpwstr>2025-08-29T09:03:49Z</vt:lpwstr>
  </property>
  <property fmtid="{D5CDD505-2E9C-101B-9397-08002B2CF9AE}" pid="4" name="MSIP_Label_245c3252-146d-46f3-8062-82cd8c8d7e7d_Method">
    <vt:lpwstr>Privileged</vt:lpwstr>
  </property>
  <property fmtid="{D5CDD505-2E9C-101B-9397-08002B2CF9AE}" pid="5" name="MSIP_Label_245c3252-146d-46f3-8062-82cd8c8d7e7d_Name">
    <vt:lpwstr>L1</vt:lpwstr>
  </property>
  <property fmtid="{D5CDD505-2E9C-101B-9397-08002B2CF9AE}" pid="6" name="MSIP_Label_245c3252-146d-46f3-8062-82cd8c8d7e7d_SiteId">
    <vt:lpwstr>6ae27add-8276-4a38-88c1-3a9c1f973767</vt:lpwstr>
  </property>
  <property fmtid="{D5CDD505-2E9C-101B-9397-08002B2CF9AE}" pid="7" name="MSIP_Label_245c3252-146d-46f3-8062-82cd8c8d7e7d_ActionId">
    <vt:lpwstr>b0d36718-7f5d-4f65-9fe7-230004526439</vt:lpwstr>
  </property>
  <property fmtid="{D5CDD505-2E9C-101B-9397-08002B2CF9AE}" pid="8" name="MSIP_Label_245c3252-146d-46f3-8062-82cd8c8d7e7d_ContentBits">
    <vt:lpwstr>0</vt:lpwstr>
  </property>
  <property fmtid="{D5CDD505-2E9C-101B-9397-08002B2CF9AE}" pid="9" name="MSIP_Label_245c3252-146d-46f3-8062-82cd8c8d7e7d_Tag">
    <vt:lpwstr>10, 0, 1, 1</vt:lpwstr>
  </property>
</Properties>
</file>