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C0A4B2-7176-B54B-1917-FBEAB461F6A4}" v="3" dt="2025-09-01T11:24:54.8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368" autoAdjust="0"/>
  </p:normalViewPr>
  <p:slideViewPr>
    <p:cSldViewPr snapToGrid="0">
      <p:cViewPr varScale="1">
        <p:scale>
          <a:sx n="66" d="100"/>
          <a:sy n="66" d="100"/>
        </p:scale>
        <p:origin x="130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F6143-8947-6543-8798-49C153B6747C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C800D-DF03-124C-8E4E-1044C4D6435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908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98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888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sz="12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35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232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HK" sz="12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754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9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110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C800D-DF03-124C-8E4E-1044C4D6435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874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973907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591858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82616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056250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920313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375867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6837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699855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660723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7259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08020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3A332BE1-279E-4118-9FE3-7952B079A510}" type="datetimeFigureOut">
              <a:rPr lang="en-US" smtClean="0"/>
              <a:t>9/3/2025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CC057153-B650-4DEB-B370-79DDCFDCE93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23229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armacopoeia.com/publication/bp-2025/radiopharmaceutical/physical-characteristics-of-radionuclides-mentioned-in-the-europ.html?date=2025-07-0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armacopoeia.com/publication/bp-2025/radiopharmaceutical/radiopharmaceutical-preparations.html?date=2025-07-0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armacopoeia.com/publication/bp-2025/supplementary-chapters/sc-4/sc-iv-d--residual-solvents.html?date=2025-07-0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harmacopoeia.com/publication/bp-2025/appendices/appendix-08/appendix-viii-l--residual-solvents.html?date=2025-07-0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899801-B3C9-36DA-3706-B027F178D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43515"/>
            <a:ext cx="10905066" cy="4770968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3956180" y="5896946"/>
            <a:ext cx="359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chemeClr val="bg1"/>
                </a:solidFill>
              </a:rPr>
              <a:t>Wai</a:t>
            </a:r>
            <a:r>
              <a:rPr lang="de-DE" dirty="0" smtClean="0">
                <a:solidFill>
                  <a:schemeClr val="bg1"/>
                </a:solidFill>
              </a:rPr>
              <a:t> Hong Lo, Eddie    Marius Ozenil</a:t>
            </a:r>
            <a:endParaRPr lang="de-A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37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A437F-8631-AA2E-2B5D-3F559557F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Definition and Content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A6452-46BA-7C43-6D75-B00489D68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GB" sz="1800" b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Definition</a:t>
            </a:r>
          </a:p>
          <a:p>
            <a:pPr fontAlgn="base"/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Sterile solution of sodium [1</a:t>
            </a:r>
            <a:r>
              <a:rPr lang="en-HK" sz="1800" kern="100" dirty="0">
                <a:effectLst/>
                <a:latin typeface="Calibri" panose="020F0502020204030204" pitchFamily="34" charset="0"/>
                <a:ea typeface="DengXian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-</a:t>
            </a:r>
            <a:r>
              <a:rPr lang="en-HK" sz="1800" kern="0" baseline="3000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11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C]acetate, in equilibrium with [1-</a:t>
            </a:r>
            <a:r>
              <a:rPr lang="en-HK" sz="1800" kern="0" baseline="3000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11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C]acetic acid</a:t>
            </a:r>
            <a:endParaRPr lang="en-GB" sz="1800" kern="100" dirty="0"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en-GB" sz="18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HK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GB" sz="1800" i="1" kern="0" dirty="0">
                <a:solidFill>
                  <a:srgbClr val="0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HK" sz="1800" i="1" kern="0" dirty="0">
                <a:solidFill>
                  <a:srgbClr val="000000"/>
                </a:solidFill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rbon-11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: 90</a:t>
            </a:r>
            <a:r>
              <a:rPr lang="en-GB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en-GB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GB" sz="1800" kern="0" dirty="0"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of the declared </a:t>
            </a:r>
            <a:r>
              <a:rPr lang="en-HK" sz="1800" i="1" kern="0" dirty="0">
                <a:solidFill>
                  <a:srgbClr val="000000"/>
                </a:solidFill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carbon-11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 radioactivity at the date and time stated on the label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GB" sz="1800" i="1" kern="0" dirty="0"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HK" sz="1800" i="1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etate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: maximum of 20 mg per maximum recommended dose</a:t>
            </a:r>
            <a:r>
              <a:rPr lang="en-HK" sz="1800" kern="100" dirty="0">
                <a:effectLst/>
                <a:latin typeface="Calibri" panose="020F0502020204030204" pitchFamily="34" charset="0"/>
                <a:ea typeface="DengXian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in millilitres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2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CB9B9-D1DE-A209-2696-F73A7EB17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B7307-40FE-0B61-62BF-9B352937E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51928"/>
            <a:ext cx="11029615" cy="5606872"/>
          </a:xfrm>
        </p:spPr>
        <p:txBody>
          <a:bodyPr/>
          <a:lstStyle/>
          <a:p>
            <a:pPr fontAlgn="base"/>
            <a:r>
              <a:rPr lang="en-GB" sz="1800" i="1" kern="0" dirty="0">
                <a:solidFill>
                  <a:srgbClr val="000000"/>
                </a:solidFill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The preparation is produced using c</a:t>
            </a:r>
            <a:r>
              <a:rPr lang="en-HK" sz="1800" i="1" kern="0" dirty="0">
                <a:solidFill>
                  <a:srgbClr val="000000"/>
                </a:solidFill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arbon-11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 derived from a gaseous target</a:t>
            </a:r>
            <a:r>
              <a:rPr lang="en-HK" sz="1800" kern="100" dirty="0">
                <a:effectLst/>
                <a:latin typeface="Calibri" panose="020F0502020204030204" pitchFamily="34" charset="0"/>
                <a:ea typeface="DengXian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and various nuclear reactions such as proton irradiation of nitrogen</a:t>
            </a:r>
            <a:endParaRPr lang="en-GB" sz="1800" kern="0" dirty="0">
              <a:latin typeface="inherit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GB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By a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ddition of either trace amounts of oxygen or small amounts of hydrogen</a:t>
            </a:r>
            <a:endParaRPr lang="en-GB" sz="1800" kern="0" dirty="0">
              <a:latin typeface="inherit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GB" sz="1800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T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he radioactivity is </a:t>
            </a:r>
            <a:r>
              <a:rPr lang="en-HK" sz="1800" b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obtained as [</a:t>
            </a:r>
            <a:r>
              <a:rPr lang="en-HK" sz="1800" b="1" kern="0" baseline="3000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11</a:t>
            </a:r>
            <a:r>
              <a:rPr lang="en-HK" sz="1800" b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C]carbon dioxide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 which is used for further synthesis of sodium ([1-</a:t>
            </a:r>
            <a:r>
              <a:rPr lang="en-HK" sz="1800" kern="0" baseline="3000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11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C]) acetate.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E2C7DF-79AC-433E-DEFE-4135AAF69A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591" t="30921" r="14225" b="29798"/>
          <a:stretch/>
        </p:blipFill>
        <p:spPr>
          <a:xfrm>
            <a:off x="6759885" y="3694594"/>
            <a:ext cx="4085167" cy="18751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79540D-2ADC-45EB-4F77-603CC970D2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226" t="62626" r="7282" b="4546"/>
          <a:stretch/>
        </p:blipFill>
        <p:spPr>
          <a:xfrm>
            <a:off x="483351" y="3773798"/>
            <a:ext cx="4948766" cy="15522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82EBBED-35EF-1661-8532-89A5A158DA58}"/>
              </a:ext>
            </a:extLst>
          </p:cNvPr>
          <p:cNvSpPr txBox="1"/>
          <p:nvPr/>
        </p:nvSpPr>
        <p:spPr>
          <a:xfrm>
            <a:off x="270933" y="6169709"/>
            <a:ext cx="4576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Courtesy to Prof. Bert </a:t>
            </a:r>
            <a:r>
              <a:rPr lang="en-GB" dirty="0" err="1"/>
              <a:t>Windhorst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29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E88C7-DCBC-D515-BA5C-FC68459D0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and Identification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44D1E-2093-E383-4C3E-5B9558874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fontAlgn="base">
              <a:buNone/>
            </a:pPr>
            <a:r>
              <a:rPr lang="en-HK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Appearance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Clear, colourless solution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en-GB" sz="18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HK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Half-life and nature of radiation of </a:t>
            </a:r>
            <a:r>
              <a:rPr lang="en-HK" sz="1800" b="1" i="1" kern="0" dirty="0">
                <a:solidFill>
                  <a:srgbClr val="000000"/>
                </a:solidFill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carbon-11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See general chapter </a:t>
            </a:r>
            <a:r>
              <a:rPr lang="en-HK" sz="1800" i="1" kern="0" dirty="0">
                <a:solidFill>
                  <a:srgbClr val="031F73"/>
                </a:solidFill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  <a:hlinkClick r:id="rId3"/>
              </a:rPr>
              <a:t>5.7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. </a:t>
            </a:r>
            <a:r>
              <a:rPr lang="en-HK" sz="1800" i="1" kern="0" dirty="0">
                <a:solidFill>
                  <a:srgbClr val="031F73"/>
                </a:solidFill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  <a:hlinkClick r:id="rId3"/>
              </a:rPr>
              <a:t>Table of physical characteristics of radionuclides</a:t>
            </a:r>
            <a:endParaRPr lang="en-GB" sz="1800" kern="0" dirty="0">
              <a:effectLst/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GB" sz="1800" kern="0" dirty="0"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GB" sz="1800" b="1" kern="0" dirty="0"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Identification</a:t>
            </a:r>
            <a:endParaRPr lang="en-GB" sz="1800" kern="0" dirty="0"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A. Gamma-ray spectrometry</a:t>
            </a:r>
            <a:r>
              <a:rPr lang="en-HK" sz="1800" kern="100" dirty="0">
                <a:effectLst/>
                <a:latin typeface="Calibri" panose="020F0502020204030204" pitchFamily="34" charset="0"/>
                <a:ea typeface="DengXian" panose="020B0604020202020204" pitchFamily="34" charset="0"/>
                <a:cs typeface="Times New Roman" panose="02020603050405020304" pitchFamily="18" charset="0"/>
              </a:rPr>
              <a:t> </a:t>
            </a:r>
          </a:p>
          <a:p>
            <a:pPr lvl="1" fontAlgn="base"/>
            <a:r>
              <a:rPr lang="en-HK" sz="1400" i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Result</a:t>
            </a:r>
            <a:r>
              <a:rPr lang="en-GB" sz="1400" i="1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HK" sz="14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The principal gamma photons have an energy of 0.511 MeV and, depending on the measurement geometry, a sum peak of 1.022 MeV may be observed.</a:t>
            </a:r>
            <a:endParaRPr lang="en-HK" sz="14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B. Approximate half-life</a:t>
            </a:r>
            <a:r>
              <a:rPr lang="en-HK" sz="1800" kern="100" dirty="0">
                <a:effectLst/>
                <a:latin typeface="Calibri" panose="020F0502020204030204" pitchFamily="34" charset="0"/>
                <a:ea typeface="DengXian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: 18.3 min to 22.4 min.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C. Examine the chromatograms obtained in the test for radiochemical purity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HK" sz="1400" i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Results</a:t>
            </a:r>
            <a:r>
              <a:rPr lang="en-GB" sz="1400" i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HK" sz="14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 The principal peak in the radiochromatogram obtained with the test solution is similar in retention time to the principal peak in the chromatogram obtained with the reference solution.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pPr fontAlgn="base"/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E4D8F9-16EB-793E-99D5-C77E6EA3EDE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718" t="35758" r="4910" b="52575"/>
          <a:stretch/>
        </p:blipFill>
        <p:spPr>
          <a:xfrm>
            <a:off x="6009394" y="2107233"/>
            <a:ext cx="4955762" cy="64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5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67C65-EF30-8B39-7380-E3E76C12A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69ECD-0AE8-EC7D-FF48-015FD6871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6099004" cy="5032375"/>
          </a:xfrm>
        </p:spPr>
        <p:txBody>
          <a:bodyPr>
            <a:normAutofit/>
          </a:bodyPr>
          <a:lstStyle/>
          <a:p>
            <a:pPr fontAlgn="base"/>
            <a:r>
              <a:rPr lang="en-GB" sz="1800" b="1" kern="0" dirty="0">
                <a:effectLst/>
                <a:latin typeface="inherit"/>
                <a:ea typeface="DengXian" panose="020B0604020202020204" pitchFamily="34" charset="0"/>
                <a:cs typeface="Arial" panose="020B0604020202020204" pitchFamily="34" charset="0"/>
              </a:rPr>
              <a:t>pH (2.2.3)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lvl="1" fontAlgn="base"/>
            <a:r>
              <a:rPr lang="en-HK" sz="14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4.5 to 8.5.</a:t>
            </a:r>
            <a:endParaRPr lang="en-HK" sz="14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GB" sz="1800" kern="0" dirty="0">
                <a:latin typeface="inherit"/>
                <a:ea typeface="DengXian" panose="020B0604020202020204" pitchFamily="34" charset="0"/>
                <a:cs typeface="Arial" panose="020B0604020202020204" pitchFamily="34" charset="0"/>
              </a:rPr>
              <a:t>Sterility</a:t>
            </a:r>
          </a:p>
          <a:p>
            <a:pPr lvl="1" fontAlgn="base"/>
            <a:r>
              <a:rPr lang="en-HK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It complies with the test for sterility prescribed in the monograph on </a:t>
            </a:r>
            <a:r>
              <a:rPr lang="en-HK" i="1" kern="0" dirty="0">
                <a:solidFill>
                  <a:srgbClr val="031F73"/>
                </a:solidFill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  <a:hlinkClick r:id="rId3"/>
              </a:rPr>
              <a:t>Radiopharmaceutical preparations (0125)</a:t>
            </a:r>
            <a:endParaRPr lang="en-GB" kern="0" dirty="0">
              <a:effectLst/>
              <a:latin typeface="inherit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The injection may be released for use before completion of the test</a:t>
            </a:r>
            <a:endParaRPr lang="en-HK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fontAlgn="base"/>
            <a:r>
              <a:rPr lang="en-GB" sz="1800" kern="0" dirty="0">
                <a:effectLst/>
                <a:latin typeface="inherit"/>
                <a:ea typeface="DengXian" panose="020B0604020202020204" pitchFamily="34" charset="0"/>
                <a:cs typeface="Arial" panose="020B0604020202020204" pitchFamily="34" charset="0"/>
              </a:rPr>
              <a:t>Bacterial endotoxi</a:t>
            </a:r>
            <a:r>
              <a:rPr lang="en-GB" sz="1800" kern="0" dirty="0">
                <a:latin typeface="inherit"/>
                <a:ea typeface="DengXian" panose="020B0604020202020204" pitchFamily="34" charset="0"/>
                <a:cs typeface="Arial" panose="020B0604020202020204" pitchFamily="34" charset="0"/>
              </a:rPr>
              <a:t>ns (2.6.14)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Less than 175/</a:t>
            </a:r>
            <a:r>
              <a:rPr lang="en-HK" i="1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HK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 IU/mL, </a:t>
            </a:r>
            <a:r>
              <a:rPr lang="en-HK" i="1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HK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 being the maximum recommended dose in millilitres</a:t>
            </a:r>
            <a:endParaRPr lang="en-GB" kern="0" dirty="0">
              <a:effectLst/>
              <a:latin typeface="inherit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kern="0" dirty="0">
                <a:effectLst/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The injection may be released for use before completion of the tes</a:t>
            </a:r>
            <a:r>
              <a:rPr lang="en-GB" kern="0" dirty="0">
                <a:latin typeface="inherit"/>
                <a:ea typeface="DengXian" panose="02010600030101010101" pitchFamily="2" charset="-122"/>
                <a:cs typeface="Times New Roman" panose="02020603050405020304" pitchFamily="18" charset="0"/>
              </a:rPr>
              <a:t>t</a:t>
            </a:r>
            <a:endParaRPr lang="en-HK" sz="20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AC9428-CFA7-B98C-45DF-81DE57DFA3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2" t="20295" r="28875" b="9386"/>
          <a:stretch/>
        </p:blipFill>
        <p:spPr>
          <a:xfrm>
            <a:off x="6776065" y="26261"/>
            <a:ext cx="5415935" cy="40537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7A2C90-91A0-F07E-32BE-DC17E6D22E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643" t="11560" r="4966" b="9386"/>
          <a:stretch/>
        </p:blipFill>
        <p:spPr>
          <a:xfrm>
            <a:off x="8234516" y="3111378"/>
            <a:ext cx="3957484" cy="338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4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1A8D6-1136-BD61-E034-E4521D37F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8A5BE-10B6-15BE-3D3B-1314C3C9D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fontAlgn="base">
              <a:buNone/>
            </a:pPr>
            <a:r>
              <a:rPr lang="en-HK" sz="1800" b="1" i="1" kern="0" cap="all" dirty="0"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CHEMICAL PURITY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HK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Acetate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Liquid chromatography</a:t>
            </a:r>
            <a:r>
              <a:rPr lang="en-GB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 (2.2.29)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i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Limit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GB" sz="1800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 acetate: Not more than the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 area of the corresponding peak in the chromatogram obtained with the reference solution (20 mg per </a:t>
            </a:r>
            <a:r>
              <a:rPr lang="en-HK" sz="1800" i="1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sz="1800" i="1" kern="0" dirty="0"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1800" kern="0" dirty="0">
              <a:effectLst/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GB" sz="1800" b="1" kern="0" dirty="0">
                <a:latin typeface="inherit"/>
                <a:ea typeface="DengXian" panose="020B0604020202020204" pitchFamily="34" charset="0"/>
                <a:cs typeface="Arial" panose="020B0604020202020204" pitchFamily="34" charset="0"/>
              </a:rPr>
              <a:t>Residual solvents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solidFill>
                  <a:schemeClr val="tx1"/>
                </a:solidFill>
                <a:effectLst/>
                <a:latin typeface="inherit"/>
                <a:ea typeface="DengXian"/>
                <a:cs typeface="Times New Roman"/>
              </a:rPr>
              <a:t>Limited according to the principles defined in the general chapter (</a:t>
            </a:r>
            <a:r>
              <a:rPr lang="en-HK" sz="1800" i="1" kern="0" dirty="0">
                <a:solidFill>
                  <a:schemeClr val="tx1"/>
                </a:solidFill>
                <a:effectLst/>
                <a:latin typeface="inherit"/>
                <a:ea typeface="DengXian"/>
                <a:cs typeface="Times New Roman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5.4</a:t>
            </a:r>
            <a:r>
              <a:rPr lang="en-HK" sz="1800" kern="0" dirty="0">
                <a:solidFill>
                  <a:schemeClr val="tx1"/>
                </a:solidFill>
                <a:effectLst/>
                <a:latin typeface="inherit"/>
                <a:ea typeface="DengXian"/>
                <a:cs typeface="Times New Roman"/>
              </a:rPr>
              <a:t>), using the general method (</a:t>
            </a:r>
            <a:r>
              <a:rPr lang="en-HK" sz="1800" i="1" kern="0" dirty="0">
                <a:solidFill>
                  <a:schemeClr val="tx1"/>
                </a:solidFill>
                <a:effectLst/>
                <a:latin typeface="inherit"/>
                <a:ea typeface="DengXian"/>
                <a:cs typeface="Times New Roman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2.4.24</a:t>
            </a:r>
            <a:r>
              <a:rPr lang="en-HK" sz="1800" kern="0" dirty="0">
                <a:solidFill>
                  <a:schemeClr val="tx1"/>
                </a:solidFill>
                <a:effectLst/>
                <a:latin typeface="inherit"/>
                <a:ea typeface="DengXian"/>
                <a:cs typeface="Times New Roman"/>
              </a:rPr>
              <a:t>). </a:t>
            </a:r>
          </a:p>
          <a:p>
            <a:pPr fontAlgn="base"/>
            <a:r>
              <a:rPr lang="en-GB" sz="1800" kern="0" dirty="0">
                <a:effectLst/>
                <a:latin typeface="inherit"/>
                <a:ea typeface="DengXian"/>
                <a:cs typeface="Times New Roman"/>
              </a:rPr>
              <a:t>The preparation may </a:t>
            </a:r>
            <a:r>
              <a:rPr lang="en-HK" sz="1800" kern="0" dirty="0">
                <a:effectLst/>
                <a:latin typeface="inherit"/>
                <a:ea typeface="DengXian"/>
                <a:cs typeface="Times New Roman"/>
              </a:rPr>
              <a:t>be released for use before completion of the test</a:t>
            </a:r>
            <a:endParaRPr lang="en-HK" sz="1800" kern="100" dirty="0">
              <a:effectLst/>
              <a:latin typeface="Calibri" panose="020F0502020204030204" pitchFamily="34" charset="0"/>
              <a:ea typeface="DengXian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CD53A1-4D6B-88A1-69A5-E59FDF8FE634}"/>
              </a:ext>
            </a:extLst>
          </p:cNvPr>
          <p:cNvSpPr txBox="1"/>
          <p:nvPr/>
        </p:nvSpPr>
        <p:spPr>
          <a:xfrm>
            <a:off x="6230407" y="3626237"/>
            <a:ext cx="441333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 chemical impurities specified</a:t>
            </a:r>
          </a:p>
        </p:txBody>
      </p:sp>
    </p:spTree>
    <p:extLst>
      <p:ext uri="{BB962C8B-B14F-4D97-AF65-F5344CB8AC3E}">
        <p14:creationId xmlns:p14="http://schemas.microsoft.com/office/powerpoint/2010/main" val="248146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992B1-9950-8514-A3A3-54087AB87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D1D73-A55E-D670-D85D-B1DA9CFF7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4347626"/>
          </a:xfrm>
        </p:spPr>
        <p:txBody>
          <a:bodyPr>
            <a:normAutofit fontScale="77500" lnSpcReduction="20000"/>
          </a:bodyPr>
          <a:lstStyle/>
          <a:p>
            <a:pPr marL="0" indent="0" fontAlgn="base">
              <a:buNone/>
            </a:pPr>
            <a:r>
              <a:rPr lang="en-HK" b="1" i="1" kern="0" cap="all" dirty="0"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RADIONUCLIDIC PURITY</a:t>
            </a:r>
            <a:endParaRPr lang="en-HK" kern="100" dirty="0"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HK" b="1" i="1" kern="0" dirty="0"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Carbon-11</a:t>
            </a:r>
            <a:r>
              <a:rPr lang="en-HK" kern="100" dirty="0">
                <a:latin typeface="Calibri" panose="020F0502020204030204" pitchFamily="34" charset="0"/>
                <a:ea typeface="DengXian" panose="020B0604020202020204" pitchFamily="34" charset="0"/>
                <a:cs typeface="Times New Roman" panose="02020603050405020304" pitchFamily="18" charset="0"/>
              </a:rPr>
              <a:t> </a:t>
            </a:r>
          </a:p>
          <a:p>
            <a:pPr fontAlgn="base"/>
            <a:r>
              <a:rPr lang="en-HK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Gamma-ray spectrometry</a:t>
            </a:r>
            <a:endParaRPr lang="en-GB" kern="0" dirty="0">
              <a:latin typeface="inherit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Minimum 99</a:t>
            </a:r>
            <a:r>
              <a:rPr lang="en-GB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% o</a:t>
            </a:r>
            <a:r>
              <a:rPr lang="en-HK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f total radioactivity</a:t>
            </a:r>
            <a:endParaRPr lang="en-HK" kern="100" dirty="0"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i="1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Limit</a:t>
            </a:r>
            <a:r>
              <a:rPr lang="en-GB" i="1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HK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 Peaks in the gamma-ray spectrum corresponding to photons with an </a:t>
            </a:r>
            <a:r>
              <a:rPr lang="en-HK" b="1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energy different from 0.511 MeV or 1.022 MeV</a:t>
            </a:r>
            <a:r>
              <a:rPr lang="en-HK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 represent </a:t>
            </a:r>
            <a:r>
              <a:rPr lang="en-GB" b="1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not more than</a:t>
            </a:r>
            <a:r>
              <a:rPr lang="en-HK" b="1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 1</a:t>
            </a:r>
            <a:r>
              <a:rPr lang="en-GB" b="1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%</a:t>
            </a:r>
            <a:r>
              <a:rPr lang="en-HK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 of the total radioactivity</a:t>
            </a:r>
            <a:endParaRPr lang="en-GB" kern="0" dirty="0">
              <a:latin typeface="inherit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GB" kern="0" dirty="0">
                <a:solidFill>
                  <a:schemeClr val="tx1"/>
                </a:solidFill>
                <a:latin typeface="inherit"/>
                <a:ea typeface="DengXian"/>
                <a:cs typeface="Times New Roman"/>
              </a:rPr>
              <a:t>The preparation m</a:t>
            </a:r>
            <a:r>
              <a:rPr lang="en-HK" kern="0" dirty="0">
                <a:solidFill>
                  <a:schemeClr val="tx1"/>
                </a:solidFill>
                <a:latin typeface="inherit"/>
                <a:ea typeface="DengXian"/>
                <a:cs typeface="Times New Roman"/>
              </a:rPr>
              <a:t>ay be released</a:t>
            </a:r>
            <a:r>
              <a:rPr lang="en-GB" kern="0" dirty="0">
                <a:solidFill>
                  <a:schemeClr val="tx1"/>
                </a:solidFill>
                <a:latin typeface="inherit"/>
                <a:ea typeface="DengXian"/>
                <a:cs typeface="Times New Roman"/>
              </a:rPr>
              <a:t> </a:t>
            </a:r>
            <a:r>
              <a:rPr lang="en-HK" kern="0" dirty="0">
                <a:solidFill>
                  <a:schemeClr val="tx1"/>
                </a:solidFill>
                <a:latin typeface="inherit"/>
                <a:ea typeface="DengXian"/>
                <a:cs typeface="Times New Roman"/>
              </a:rPr>
              <a:t>before completion of the tests</a:t>
            </a:r>
            <a:endParaRPr lang="en-HK" kern="100" dirty="0">
              <a:solidFill>
                <a:schemeClr val="tx1"/>
              </a:solidFill>
              <a:latin typeface="Calibri" panose="020F0502020204030204" pitchFamily="34" charset="0"/>
              <a:ea typeface="DengXian"/>
              <a:cs typeface="Times New Roman"/>
            </a:endParaRPr>
          </a:p>
          <a:p>
            <a:pPr marL="0" indent="0" fontAlgn="base">
              <a:buNone/>
            </a:pPr>
            <a:endParaRPr lang="en-HK" sz="1800" b="1" i="1" kern="0" cap="all" dirty="0" smtClean="0">
              <a:effectLst/>
              <a:latin typeface="inheri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HK" sz="1800" b="1" i="1" kern="0" cap="all" dirty="0" smtClean="0"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RADIOCHEMICAL </a:t>
            </a:r>
            <a:r>
              <a:rPr lang="en-HK" sz="1800" b="1" i="1" kern="0" cap="all" dirty="0"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PURITY</a:t>
            </a:r>
            <a:endParaRPr lang="en-HK" sz="1800" b="1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[1-</a:t>
            </a:r>
            <a:r>
              <a:rPr lang="en-HK" sz="1800" kern="0" baseline="30000" dirty="0"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11</a:t>
            </a:r>
            <a:r>
              <a:rPr lang="en-HK" sz="18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C]Acetate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Liquid chromatography</a:t>
            </a:r>
            <a:r>
              <a:rPr lang="en-GB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GB" sz="1800" kern="0" dirty="0"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2.2.29) 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as described in the test for acetate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en-HK" sz="1800" i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Limit</a:t>
            </a:r>
            <a:r>
              <a:rPr lang="en-GB" sz="1800" i="1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HK" sz="1800" i="1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total of [1-</a:t>
            </a:r>
            <a:r>
              <a:rPr lang="en-HK" sz="1800" i="1" kern="0" baseline="3000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HK" sz="1800" i="1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C]acetate</a:t>
            </a:r>
            <a:r>
              <a:rPr lang="en-GB" sz="1800" i="1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minimum 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r>
              <a:rPr lang="en-GB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GB" sz="1800" kern="0" dirty="0"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 o</a:t>
            </a:r>
            <a:r>
              <a:rPr lang="en-HK" sz="18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f the total radioactivity due to </a:t>
            </a:r>
            <a:r>
              <a:rPr lang="en-HK" sz="1800" i="1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carbon-11</a:t>
            </a:r>
            <a:endParaRPr lang="en-HK" sz="1800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en-GB" sz="1800" kern="0" cap="all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HK" sz="1800" b="1" i="1" kern="0" cap="all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RADIOACTIVITY</a:t>
            </a:r>
            <a:endParaRPr lang="en-HK" sz="1800" b="1" i="1" kern="100" dirty="0">
              <a:effectLst/>
              <a:latin typeface="Calibri" panose="020F0502020204030204" pitchFamily="34" charset="0"/>
              <a:ea typeface="DengXian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HK" sz="1800" kern="0" dirty="0">
                <a:effectLst/>
                <a:latin typeface="inherit"/>
                <a:ea typeface="DengXian" panose="020B0604020202020204" pitchFamily="34" charset="0"/>
                <a:cs typeface="Times New Roman" panose="02020603050405020304" pitchFamily="18" charset="0"/>
              </a:rPr>
              <a:t>Determine the radioactivity using a calibrated instrument.</a:t>
            </a:r>
            <a:r>
              <a:rPr lang="en-HK" dirty="0">
                <a:effectLst/>
              </a:rPr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682BA5-78F2-CB9C-4AB9-921ACD41359C}"/>
              </a:ext>
            </a:extLst>
          </p:cNvPr>
          <p:cNvSpPr txBox="1"/>
          <p:nvPr/>
        </p:nvSpPr>
        <p:spPr>
          <a:xfrm>
            <a:off x="7197471" y="4818849"/>
            <a:ext cx="441333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 radiochemical impurities specified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060D2A33-5429-9655-09D5-449EC9E6ED9C}"/>
              </a:ext>
            </a:extLst>
          </p:cNvPr>
          <p:cNvSpPr txBox="1"/>
          <p:nvPr/>
        </p:nvSpPr>
        <p:spPr>
          <a:xfrm>
            <a:off x="7197472" y="3984977"/>
            <a:ext cx="441333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Likely requires </a:t>
            </a:r>
            <a:r>
              <a:rPr lang="en-US" dirty="0" err="1">
                <a:solidFill>
                  <a:srgbClr val="FF0000"/>
                </a:solidFill>
              </a:rPr>
              <a:t>HPGe</a:t>
            </a:r>
            <a:r>
              <a:rPr lang="en-US" dirty="0">
                <a:solidFill>
                  <a:srgbClr val="FF0000"/>
                </a:solidFill>
              </a:rPr>
              <a:t> detection</a:t>
            </a: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801" y="5594048"/>
            <a:ext cx="5528526" cy="112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4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AB8CB-0686-0CAE-4D2A-1F7573D86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Storage and Labelling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74678-B69B-B033-B29C-6A48BA8736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Storage</a:t>
            </a:r>
          </a:p>
          <a:p>
            <a:pPr lvl="1"/>
            <a:r>
              <a:rPr lang="en-GB" dirty="0" smtClean="0"/>
              <a:t>Airtight </a:t>
            </a:r>
            <a:r>
              <a:rPr lang="en-GB" dirty="0"/>
              <a:t>container</a:t>
            </a:r>
          </a:p>
          <a:p>
            <a:pPr lvl="1"/>
            <a:r>
              <a:rPr lang="en-GB" dirty="0"/>
              <a:t>Sufficiently shielded</a:t>
            </a:r>
          </a:p>
          <a:p>
            <a:pPr lvl="1"/>
            <a:endParaRPr lang="en-GB" dirty="0"/>
          </a:p>
          <a:p>
            <a:pPr marL="0" indent="0" fontAlgn="base">
              <a:buNone/>
            </a:pPr>
            <a:r>
              <a:rPr lang="en-GB" sz="1450" dirty="0" smtClean="0">
                <a:solidFill>
                  <a:srgbClr val="000000"/>
                </a:solidFill>
                <a:latin typeface="Arial" panose="020B0604020202020204" pitchFamily="34" charset="0"/>
              </a:rPr>
              <a:t>Labelling</a:t>
            </a:r>
          </a:p>
          <a:p>
            <a:pPr lvl="1" fontAlgn="base"/>
            <a:r>
              <a:rPr lang="en-HK" sz="1200" b="0" i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radioactivity at a given date</a:t>
            </a:r>
            <a:r>
              <a:rPr lang="en-GB" sz="1200" b="0" i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time (half-life &lt;70 days), with reference to time zone</a:t>
            </a:r>
            <a:endParaRPr lang="en-GB" sz="1200" kern="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 fontAlgn="base"/>
            <a:r>
              <a:rPr lang="en-HK" sz="1200" kern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HK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route of administration;</a:t>
            </a:r>
            <a:endParaRPr lang="en-HK" sz="11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applicable, the maximum recommended dose in millilitres;</a:t>
            </a:r>
            <a:endParaRPr lang="en-HK" sz="11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applicable, the route of radionuclide production;</a:t>
            </a:r>
            <a:endParaRPr lang="en-HK" sz="11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applicable, the concentration of ethanol and other additives;</a:t>
            </a:r>
            <a:endParaRPr lang="en-HK" sz="11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name and concentration of any added antimicrobial preservative;</a:t>
            </a:r>
            <a:endParaRPr lang="en-HK" sz="11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 fontAlgn="base"/>
            <a:r>
              <a:rPr lang="en-HK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applicable, any special storage conditions</a:t>
            </a:r>
            <a:endParaRPr lang="en-GB" sz="1200" kern="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/>
            <a:r>
              <a:rPr lang="en-HK" sz="1200" kern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</a:t>
            </a:r>
            <a:r>
              <a:rPr lang="en-HK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expiry time in clear terms (date/h/min) with reference to a specific time zone</a:t>
            </a:r>
            <a:r>
              <a:rPr lang="en-HK" dirty="0">
                <a:effectLst/>
              </a:rPr>
              <a:t> </a:t>
            </a:r>
            <a:endParaRPr lang="en-US" dirty="0"/>
          </a:p>
          <a:p>
            <a:pPr lvl="1"/>
            <a:endParaRPr lang="en-GB" dirty="0"/>
          </a:p>
          <a:p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C3CD53A1-4D6B-88A1-69A5-E59FDF8FE634}"/>
              </a:ext>
            </a:extLst>
          </p:cNvPr>
          <p:cNvSpPr txBox="1"/>
          <p:nvPr/>
        </p:nvSpPr>
        <p:spPr>
          <a:xfrm>
            <a:off x="6256019" y="4019647"/>
            <a:ext cx="500634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On site preparation -&gt; labeling can be modified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922252" y="6211669"/>
            <a:ext cx="72467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According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en-GB" dirty="0"/>
              <a:t>General Monograph 0125 - </a:t>
            </a:r>
            <a:r>
              <a:rPr lang="en-GB" dirty="0" smtClean="0"/>
              <a:t>Radiopharmaceutical </a:t>
            </a:r>
            <a:r>
              <a:rPr lang="en-GB" dirty="0"/>
              <a:t>Preparations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8480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956180" y="5896946"/>
            <a:ext cx="359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chemeClr val="bg1"/>
                </a:solidFill>
              </a:rPr>
              <a:t>Wai</a:t>
            </a:r>
            <a:r>
              <a:rPr lang="de-DE" dirty="0" smtClean="0">
                <a:solidFill>
                  <a:schemeClr val="bg1"/>
                </a:solidFill>
              </a:rPr>
              <a:t> Hong Lo, Eddie    Marius Ozenil</a:t>
            </a:r>
            <a:endParaRPr lang="de-AT" dirty="0">
              <a:solidFill>
                <a:schemeClr val="bg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967263" y="3757559"/>
            <a:ext cx="85547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400" dirty="0" err="1" smtClean="0">
                <a:solidFill>
                  <a:schemeClr val="bg1"/>
                </a:solidFill>
              </a:rPr>
              <a:t>Thank</a:t>
            </a:r>
            <a:r>
              <a:rPr lang="de-DE" sz="5400" dirty="0" smtClean="0">
                <a:solidFill>
                  <a:schemeClr val="bg1"/>
                </a:solidFill>
              </a:rPr>
              <a:t> </a:t>
            </a:r>
            <a:r>
              <a:rPr lang="de-DE" sz="5400" dirty="0" err="1" smtClean="0">
                <a:solidFill>
                  <a:schemeClr val="bg1"/>
                </a:solidFill>
              </a:rPr>
              <a:t>you</a:t>
            </a:r>
            <a:r>
              <a:rPr lang="de-DE" sz="5400" dirty="0" smtClean="0">
                <a:solidFill>
                  <a:schemeClr val="bg1"/>
                </a:solidFill>
              </a:rPr>
              <a:t> </a:t>
            </a:r>
            <a:r>
              <a:rPr lang="de-DE" sz="5400" dirty="0" err="1" smtClean="0">
                <a:solidFill>
                  <a:schemeClr val="bg1"/>
                </a:solidFill>
              </a:rPr>
              <a:t>for</a:t>
            </a:r>
            <a:r>
              <a:rPr lang="de-DE" sz="5400" dirty="0" smtClean="0">
                <a:solidFill>
                  <a:schemeClr val="bg1"/>
                </a:solidFill>
              </a:rPr>
              <a:t> </a:t>
            </a:r>
            <a:r>
              <a:rPr lang="de-DE" sz="5400" dirty="0" err="1" smtClean="0">
                <a:solidFill>
                  <a:schemeClr val="bg1"/>
                </a:solidFill>
              </a:rPr>
              <a:t>your</a:t>
            </a:r>
            <a:r>
              <a:rPr lang="de-DE" sz="5400" dirty="0" smtClean="0">
                <a:solidFill>
                  <a:schemeClr val="bg1"/>
                </a:solidFill>
              </a:rPr>
              <a:t> </a:t>
            </a:r>
            <a:r>
              <a:rPr lang="de-DE" sz="5400" dirty="0" err="1" smtClean="0">
                <a:solidFill>
                  <a:schemeClr val="bg1"/>
                </a:solidFill>
              </a:rPr>
              <a:t>attention</a:t>
            </a:r>
            <a:r>
              <a:rPr lang="de-DE" sz="5400" dirty="0" smtClean="0">
                <a:solidFill>
                  <a:schemeClr val="bg1"/>
                </a:solidFill>
              </a:rPr>
              <a:t>!</a:t>
            </a:r>
            <a:endParaRPr lang="de-AT" sz="5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Vinegar | Nature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320" y="2130906"/>
            <a:ext cx="4269893" cy="426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87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vidende">
  <a:themeElements>
    <a:clrScheme name="Dividende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e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e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Dividende</Template>
  <TotalTime>0</TotalTime>
  <Words>247</Words>
  <Application>Microsoft Office PowerPoint</Application>
  <PresentationFormat>Breitbild</PresentationFormat>
  <Paragraphs>89</Paragraphs>
  <Slides>9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8" baseType="lpstr">
      <vt:lpstr>Aptos</vt:lpstr>
      <vt:lpstr>Arial</vt:lpstr>
      <vt:lpstr>Calibri</vt:lpstr>
      <vt:lpstr>DengXian</vt:lpstr>
      <vt:lpstr>Gill Sans MT</vt:lpstr>
      <vt:lpstr>inherit</vt:lpstr>
      <vt:lpstr>Times New Roman</vt:lpstr>
      <vt:lpstr>Wingdings 2</vt:lpstr>
      <vt:lpstr>Dividende</vt:lpstr>
      <vt:lpstr>PowerPoint-Präsentation</vt:lpstr>
      <vt:lpstr>Definition and Content</vt:lpstr>
      <vt:lpstr>Production</vt:lpstr>
      <vt:lpstr>Properties and Identification</vt:lpstr>
      <vt:lpstr>Tests</vt:lpstr>
      <vt:lpstr>Tests</vt:lpstr>
      <vt:lpstr>Tests</vt:lpstr>
      <vt:lpstr>Storage and Labelling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 Long Ho Winston</dc:creator>
  <cp:lastModifiedBy>Marius Ozenil</cp:lastModifiedBy>
  <cp:revision>45</cp:revision>
  <dcterms:created xsi:type="dcterms:W3CDTF">2025-08-27T12:15:46Z</dcterms:created>
  <dcterms:modified xsi:type="dcterms:W3CDTF">2025-09-04T08:46:32Z</dcterms:modified>
</cp:coreProperties>
</file>